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6" r:id="rId4"/>
    <p:sldId id="258" r:id="rId5"/>
    <p:sldId id="282" r:id="rId6"/>
    <p:sldId id="259" r:id="rId7"/>
    <p:sldId id="283" r:id="rId8"/>
    <p:sldId id="275" r:id="rId9"/>
    <p:sldId id="271" r:id="rId10"/>
    <p:sldId id="267" r:id="rId11"/>
    <p:sldId id="279" r:id="rId12"/>
    <p:sldId id="280" r:id="rId13"/>
    <p:sldId id="278" r:id="rId14"/>
    <p:sldId id="281" r:id="rId15"/>
    <p:sldId id="277" r:id="rId16"/>
    <p:sldId id="274" r:id="rId17"/>
    <p:sldId id="286" r:id="rId18"/>
    <p:sldId id="285" r:id="rId19"/>
    <p:sldId id="268" r:id="rId20"/>
    <p:sldId id="269" r:id="rId21"/>
    <p:sldId id="27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122"/>
    <p:restoredTop sz="94623"/>
  </p:normalViewPr>
  <p:slideViewPr>
    <p:cSldViewPr snapToGrid="0" snapToObjects="1">
      <p:cViewPr varScale="1">
        <p:scale>
          <a:sx n="128" d="100"/>
          <a:sy n="128" d="100"/>
        </p:scale>
        <p:origin x="25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92647-F60F-6943-9319-12BBF2CD5F3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89DE62A-FE21-7F45-9964-EFDF5B93007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1177091-57FE-594C-AD79-9150000BB621}"/>
              </a:ext>
            </a:extLst>
          </p:cNvPr>
          <p:cNvSpPr>
            <a:spLocks noGrp="1"/>
          </p:cNvSpPr>
          <p:nvPr>
            <p:ph type="dt" sz="half" idx="10"/>
          </p:nvPr>
        </p:nvSpPr>
        <p:spPr/>
        <p:txBody>
          <a:bodyPr/>
          <a:lstStyle/>
          <a:p>
            <a:fld id="{966C2723-62FE-E148-B557-2C37D9915C88}" type="datetimeFigureOut">
              <a:rPr lang="en-US" smtClean="0"/>
              <a:t>9/12/22</a:t>
            </a:fld>
            <a:endParaRPr lang="en-US"/>
          </a:p>
        </p:txBody>
      </p:sp>
      <p:sp>
        <p:nvSpPr>
          <p:cNvPr id="5" name="Footer Placeholder 4">
            <a:extLst>
              <a:ext uri="{FF2B5EF4-FFF2-40B4-BE49-F238E27FC236}">
                <a16:creationId xmlns:a16="http://schemas.microsoft.com/office/drawing/2014/main" id="{26EEC80B-112F-1D48-823D-D8FFEE3E52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DCEA2E-DF33-9248-A420-22BB93150B3C}"/>
              </a:ext>
            </a:extLst>
          </p:cNvPr>
          <p:cNvSpPr>
            <a:spLocks noGrp="1"/>
          </p:cNvSpPr>
          <p:nvPr>
            <p:ph type="sldNum" sz="quarter" idx="12"/>
          </p:nvPr>
        </p:nvSpPr>
        <p:spPr/>
        <p:txBody>
          <a:bodyPr/>
          <a:lstStyle/>
          <a:p>
            <a:fld id="{96760E46-D1AC-9E4E-A433-2AFE1D9F4512}" type="slidenum">
              <a:rPr lang="en-US" smtClean="0"/>
              <a:t>‹#›</a:t>
            </a:fld>
            <a:endParaRPr lang="en-US"/>
          </a:p>
        </p:txBody>
      </p:sp>
    </p:spTree>
    <p:extLst>
      <p:ext uri="{BB962C8B-B14F-4D97-AF65-F5344CB8AC3E}">
        <p14:creationId xmlns:p14="http://schemas.microsoft.com/office/powerpoint/2010/main" val="1949709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E9B672-28DE-624E-947A-179F3776A99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2512258-DAD5-BB42-8A5A-85F404B51A0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86362A-0D0B-B347-9B95-F5E36E4AA2F0}"/>
              </a:ext>
            </a:extLst>
          </p:cNvPr>
          <p:cNvSpPr>
            <a:spLocks noGrp="1"/>
          </p:cNvSpPr>
          <p:nvPr>
            <p:ph type="dt" sz="half" idx="10"/>
          </p:nvPr>
        </p:nvSpPr>
        <p:spPr/>
        <p:txBody>
          <a:bodyPr/>
          <a:lstStyle/>
          <a:p>
            <a:fld id="{966C2723-62FE-E148-B557-2C37D9915C88}" type="datetimeFigureOut">
              <a:rPr lang="en-US" smtClean="0"/>
              <a:t>9/12/22</a:t>
            </a:fld>
            <a:endParaRPr lang="en-US"/>
          </a:p>
        </p:txBody>
      </p:sp>
      <p:sp>
        <p:nvSpPr>
          <p:cNvPr id="5" name="Footer Placeholder 4">
            <a:extLst>
              <a:ext uri="{FF2B5EF4-FFF2-40B4-BE49-F238E27FC236}">
                <a16:creationId xmlns:a16="http://schemas.microsoft.com/office/drawing/2014/main" id="{0B9C5B90-E9A9-8F4A-BD2D-794234E668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2B5AEB-260C-404A-A96A-07B0E75C2B5C}"/>
              </a:ext>
            </a:extLst>
          </p:cNvPr>
          <p:cNvSpPr>
            <a:spLocks noGrp="1"/>
          </p:cNvSpPr>
          <p:nvPr>
            <p:ph type="sldNum" sz="quarter" idx="12"/>
          </p:nvPr>
        </p:nvSpPr>
        <p:spPr/>
        <p:txBody>
          <a:bodyPr/>
          <a:lstStyle/>
          <a:p>
            <a:fld id="{96760E46-D1AC-9E4E-A433-2AFE1D9F4512}" type="slidenum">
              <a:rPr lang="en-US" smtClean="0"/>
              <a:t>‹#›</a:t>
            </a:fld>
            <a:endParaRPr lang="en-US"/>
          </a:p>
        </p:txBody>
      </p:sp>
    </p:spTree>
    <p:extLst>
      <p:ext uri="{BB962C8B-B14F-4D97-AF65-F5344CB8AC3E}">
        <p14:creationId xmlns:p14="http://schemas.microsoft.com/office/powerpoint/2010/main" val="1252975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FB91D8D-E1A4-E14D-907C-6DD7383E9EA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2146679-8461-D144-8D92-987546818E0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6FD351-1106-9B46-9EDF-C7DFEBFD4ED5}"/>
              </a:ext>
            </a:extLst>
          </p:cNvPr>
          <p:cNvSpPr>
            <a:spLocks noGrp="1"/>
          </p:cNvSpPr>
          <p:nvPr>
            <p:ph type="dt" sz="half" idx="10"/>
          </p:nvPr>
        </p:nvSpPr>
        <p:spPr/>
        <p:txBody>
          <a:bodyPr/>
          <a:lstStyle/>
          <a:p>
            <a:fld id="{966C2723-62FE-E148-B557-2C37D9915C88}" type="datetimeFigureOut">
              <a:rPr lang="en-US" smtClean="0"/>
              <a:t>9/12/22</a:t>
            </a:fld>
            <a:endParaRPr lang="en-US"/>
          </a:p>
        </p:txBody>
      </p:sp>
      <p:sp>
        <p:nvSpPr>
          <p:cNvPr id="5" name="Footer Placeholder 4">
            <a:extLst>
              <a:ext uri="{FF2B5EF4-FFF2-40B4-BE49-F238E27FC236}">
                <a16:creationId xmlns:a16="http://schemas.microsoft.com/office/drawing/2014/main" id="{3B2435FA-539A-3746-A39A-B2A19E27BC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6FE316-10E9-CB4E-9751-52411CF58776}"/>
              </a:ext>
            </a:extLst>
          </p:cNvPr>
          <p:cNvSpPr>
            <a:spLocks noGrp="1"/>
          </p:cNvSpPr>
          <p:nvPr>
            <p:ph type="sldNum" sz="quarter" idx="12"/>
          </p:nvPr>
        </p:nvSpPr>
        <p:spPr/>
        <p:txBody>
          <a:bodyPr/>
          <a:lstStyle/>
          <a:p>
            <a:fld id="{96760E46-D1AC-9E4E-A433-2AFE1D9F4512}" type="slidenum">
              <a:rPr lang="en-US" smtClean="0"/>
              <a:t>‹#›</a:t>
            </a:fld>
            <a:endParaRPr lang="en-US"/>
          </a:p>
        </p:txBody>
      </p:sp>
    </p:spTree>
    <p:extLst>
      <p:ext uri="{BB962C8B-B14F-4D97-AF65-F5344CB8AC3E}">
        <p14:creationId xmlns:p14="http://schemas.microsoft.com/office/powerpoint/2010/main" val="3391497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FC021-E461-F34A-B0F0-599CC4AF32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3507B7F-116A-E34F-ACF2-656360E5864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328AFB-0F87-B643-AABA-5681C3ED7448}"/>
              </a:ext>
            </a:extLst>
          </p:cNvPr>
          <p:cNvSpPr>
            <a:spLocks noGrp="1"/>
          </p:cNvSpPr>
          <p:nvPr>
            <p:ph type="dt" sz="half" idx="10"/>
          </p:nvPr>
        </p:nvSpPr>
        <p:spPr/>
        <p:txBody>
          <a:bodyPr/>
          <a:lstStyle/>
          <a:p>
            <a:fld id="{966C2723-62FE-E148-B557-2C37D9915C88}" type="datetimeFigureOut">
              <a:rPr lang="en-US" smtClean="0"/>
              <a:t>9/12/22</a:t>
            </a:fld>
            <a:endParaRPr lang="en-US"/>
          </a:p>
        </p:txBody>
      </p:sp>
      <p:sp>
        <p:nvSpPr>
          <p:cNvPr id="5" name="Footer Placeholder 4">
            <a:extLst>
              <a:ext uri="{FF2B5EF4-FFF2-40B4-BE49-F238E27FC236}">
                <a16:creationId xmlns:a16="http://schemas.microsoft.com/office/drawing/2014/main" id="{D74A076F-CD0E-AA46-AEF6-67EE1E44AE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A828D6-0BAB-4B4C-AF77-6239A392CD55}"/>
              </a:ext>
            </a:extLst>
          </p:cNvPr>
          <p:cNvSpPr>
            <a:spLocks noGrp="1"/>
          </p:cNvSpPr>
          <p:nvPr>
            <p:ph type="sldNum" sz="quarter" idx="12"/>
          </p:nvPr>
        </p:nvSpPr>
        <p:spPr/>
        <p:txBody>
          <a:bodyPr/>
          <a:lstStyle/>
          <a:p>
            <a:fld id="{96760E46-D1AC-9E4E-A433-2AFE1D9F4512}" type="slidenum">
              <a:rPr lang="en-US" smtClean="0"/>
              <a:t>‹#›</a:t>
            </a:fld>
            <a:endParaRPr lang="en-US"/>
          </a:p>
        </p:txBody>
      </p:sp>
    </p:spTree>
    <p:extLst>
      <p:ext uri="{BB962C8B-B14F-4D97-AF65-F5344CB8AC3E}">
        <p14:creationId xmlns:p14="http://schemas.microsoft.com/office/powerpoint/2010/main" val="4252811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D3E65B-9820-A943-888C-1F48DA0E785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1B2D730-2604-0142-B819-4130D274F01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58EDDDB-F380-D84C-8A60-B28EE1F61F96}"/>
              </a:ext>
            </a:extLst>
          </p:cNvPr>
          <p:cNvSpPr>
            <a:spLocks noGrp="1"/>
          </p:cNvSpPr>
          <p:nvPr>
            <p:ph type="dt" sz="half" idx="10"/>
          </p:nvPr>
        </p:nvSpPr>
        <p:spPr/>
        <p:txBody>
          <a:bodyPr/>
          <a:lstStyle/>
          <a:p>
            <a:fld id="{966C2723-62FE-E148-B557-2C37D9915C88}" type="datetimeFigureOut">
              <a:rPr lang="en-US" smtClean="0"/>
              <a:t>9/12/22</a:t>
            </a:fld>
            <a:endParaRPr lang="en-US"/>
          </a:p>
        </p:txBody>
      </p:sp>
      <p:sp>
        <p:nvSpPr>
          <p:cNvPr id="5" name="Footer Placeholder 4">
            <a:extLst>
              <a:ext uri="{FF2B5EF4-FFF2-40B4-BE49-F238E27FC236}">
                <a16:creationId xmlns:a16="http://schemas.microsoft.com/office/drawing/2014/main" id="{C880BCAA-6398-0846-9A67-56F20E754C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EF50E9-6052-FF41-B731-E4277292DA6F}"/>
              </a:ext>
            </a:extLst>
          </p:cNvPr>
          <p:cNvSpPr>
            <a:spLocks noGrp="1"/>
          </p:cNvSpPr>
          <p:nvPr>
            <p:ph type="sldNum" sz="quarter" idx="12"/>
          </p:nvPr>
        </p:nvSpPr>
        <p:spPr/>
        <p:txBody>
          <a:bodyPr/>
          <a:lstStyle/>
          <a:p>
            <a:fld id="{96760E46-D1AC-9E4E-A433-2AFE1D9F4512}" type="slidenum">
              <a:rPr lang="en-US" smtClean="0"/>
              <a:t>‹#›</a:t>
            </a:fld>
            <a:endParaRPr lang="en-US"/>
          </a:p>
        </p:txBody>
      </p:sp>
    </p:spTree>
    <p:extLst>
      <p:ext uri="{BB962C8B-B14F-4D97-AF65-F5344CB8AC3E}">
        <p14:creationId xmlns:p14="http://schemas.microsoft.com/office/powerpoint/2010/main" val="1414245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C916E-2473-FE4B-AD25-F010336B7C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5CA2AE8-17E8-2744-BAB6-9A7E91EC734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2E553E5-4D9A-4149-90DE-8C5DB806EEA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1ECD396-D9B5-EF4F-88CB-043FF24E5B86}"/>
              </a:ext>
            </a:extLst>
          </p:cNvPr>
          <p:cNvSpPr>
            <a:spLocks noGrp="1"/>
          </p:cNvSpPr>
          <p:nvPr>
            <p:ph type="dt" sz="half" idx="10"/>
          </p:nvPr>
        </p:nvSpPr>
        <p:spPr/>
        <p:txBody>
          <a:bodyPr/>
          <a:lstStyle/>
          <a:p>
            <a:fld id="{966C2723-62FE-E148-B557-2C37D9915C88}" type="datetimeFigureOut">
              <a:rPr lang="en-US" smtClean="0"/>
              <a:t>9/12/22</a:t>
            </a:fld>
            <a:endParaRPr lang="en-US"/>
          </a:p>
        </p:txBody>
      </p:sp>
      <p:sp>
        <p:nvSpPr>
          <p:cNvPr id="6" name="Footer Placeholder 5">
            <a:extLst>
              <a:ext uri="{FF2B5EF4-FFF2-40B4-BE49-F238E27FC236}">
                <a16:creationId xmlns:a16="http://schemas.microsoft.com/office/drawing/2014/main" id="{DB82089A-8BDA-E440-A6FF-9C25538E804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B80C9CB-70C6-8C44-BA84-6FE902AD9E13}"/>
              </a:ext>
            </a:extLst>
          </p:cNvPr>
          <p:cNvSpPr>
            <a:spLocks noGrp="1"/>
          </p:cNvSpPr>
          <p:nvPr>
            <p:ph type="sldNum" sz="quarter" idx="12"/>
          </p:nvPr>
        </p:nvSpPr>
        <p:spPr/>
        <p:txBody>
          <a:bodyPr/>
          <a:lstStyle/>
          <a:p>
            <a:fld id="{96760E46-D1AC-9E4E-A433-2AFE1D9F4512}" type="slidenum">
              <a:rPr lang="en-US" smtClean="0"/>
              <a:t>‹#›</a:t>
            </a:fld>
            <a:endParaRPr lang="en-US"/>
          </a:p>
        </p:txBody>
      </p:sp>
    </p:spTree>
    <p:extLst>
      <p:ext uri="{BB962C8B-B14F-4D97-AF65-F5344CB8AC3E}">
        <p14:creationId xmlns:p14="http://schemas.microsoft.com/office/powerpoint/2010/main" val="4241619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36151-3C93-D64A-8E87-CEECA55AA75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C41A5F3-D2C1-AF40-A2EF-0884C647FBC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C3A97B9-28FD-8E41-8427-23162F679CC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2EC6D10-157C-3745-BD97-96EC611DCB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EF93939-6C57-5743-9D84-E70A22C441F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53EF205-D988-4943-B0D4-E8EFC5ED514A}"/>
              </a:ext>
            </a:extLst>
          </p:cNvPr>
          <p:cNvSpPr>
            <a:spLocks noGrp="1"/>
          </p:cNvSpPr>
          <p:nvPr>
            <p:ph type="dt" sz="half" idx="10"/>
          </p:nvPr>
        </p:nvSpPr>
        <p:spPr/>
        <p:txBody>
          <a:bodyPr/>
          <a:lstStyle/>
          <a:p>
            <a:fld id="{966C2723-62FE-E148-B557-2C37D9915C88}" type="datetimeFigureOut">
              <a:rPr lang="en-US" smtClean="0"/>
              <a:t>9/12/22</a:t>
            </a:fld>
            <a:endParaRPr lang="en-US"/>
          </a:p>
        </p:txBody>
      </p:sp>
      <p:sp>
        <p:nvSpPr>
          <p:cNvPr id="8" name="Footer Placeholder 7">
            <a:extLst>
              <a:ext uri="{FF2B5EF4-FFF2-40B4-BE49-F238E27FC236}">
                <a16:creationId xmlns:a16="http://schemas.microsoft.com/office/drawing/2014/main" id="{74F01AC0-13CC-DC46-8C60-2D8C96EDD5F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73EEE85-06E8-A142-9F57-B03A3778470C}"/>
              </a:ext>
            </a:extLst>
          </p:cNvPr>
          <p:cNvSpPr>
            <a:spLocks noGrp="1"/>
          </p:cNvSpPr>
          <p:nvPr>
            <p:ph type="sldNum" sz="quarter" idx="12"/>
          </p:nvPr>
        </p:nvSpPr>
        <p:spPr/>
        <p:txBody>
          <a:bodyPr/>
          <a:lstStyle/>
          <a:p>
            <a:fld id="{96760E46-D1AC-9E4E-A433-2AFE1D9F4512}" type="slidenum">
              <a:rPr lang="en-US" smtClean="0"/>
              <a:t>‹#›</a:t>
            </a:fld>
            <a:endParaRPr lang="en-US"/>
          </a:p>
        </p:txBody>
      </p:sp>
    </p:spTree>
    <p:extLst>
      <p:ext uri="{BB962C8B-B14F-4D97-AF65-F5344CB8AC3E}">
        <p14:creationId xmlns:p14="http://schemas.microsoft.com/office/powerpoint/2010/main" val="341694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C6826-C202-7A47-9A84-98EB476B7A9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E004E65-A653-8949-8422-2447AD1CA7DE}"/>
              </a:ext>
            </a:extLst>
          </p:cNvPr>
          <p:cNvSpPr>
            <a:spLocks noGrp="1"/>
          </p:cNvSpPr>
          <p:nvPr>
            <p:ph type="dt" sz="half" idx="10"/>
          </p:nvPr>
        </p:nvSpPr>
        <p:spPr/>
        <p:txBody>
          <a:bodyPr/>
          <a:lstStyle/>
          <a:p>
            <a:fld id="{966C2723-62FE-E148-B557-2C37D9915C88}" type="datetimeFigureOut">
              <a:rPr lang="en-US" smtClean="0"/>
              <a:t>9/12/22</a:t>
            </a:fld>
            <a:endParaRPr lang="en-US"/>
          </a:p>
        </p:txBody>
      </p:sp>
      <p:sp>
        <p:nvSpPr>
          <p:cNvPr id="4" name="Footer Placeholder 3">
            <a:extLst>
              <a:ext uri="{FF2B5EF4-FFF2-40B4-BE49-F238E27FC236}">
                <a16:creationId xmlns:a16="http://schemas.microsoft.com/office/drawing/2014/main" id="{1B6215B7-996B-1047-A1A5-B6F25967467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78CE0C5-A1D0-5A4D-8901-6F925FCAB4CB}"/>
              </a:ext>
            </a:extLst>
          </p:cNvPr>
          <p:cNvSpPr>
            <a:spLocks noGrp="1"/>
          </p:cNvSpPr>
          <p:nvPr>
            <p:ph type="sldNum" sz="quarter" idx="12"/>
          </p:nvPr>
        </p:nvSpPr>
        <p:spPr/>
        <p:txBody>
          <a:bodyPr/>
          <a:lstStyle/>
          <a:p>
            <a:fld id="{96760E46-D1AC-9E4E-A433-2AFE1D9F4512}" type="slidenum">
              <a:rPr lang="en-US" smtClean="0"/>
              <a:t>‹#›</a:t>
            </a:fld>
            <a:endParaRPr lang="en-US"/>
          </a:p>
        </p:txBody>
      </p:sp>
    </p:spTree>
    <p:extLst>
      <p:ext uri="{BB962C8B-B14F-4D97-AF65-F5344CB8AC3E}">
        <p14:creationId xmlns:p14="http://schemas.microsoft.com/office/powerpoint/2010/main" val="3961238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6F1CB7-DCBA-8C4C-918D-3F4B49C303F5}"/>
              </a:ext>
            </a:extLst>
          </p:cNvPr>
          <p:cNvSpPr>
            <a:spLocks noGrp="1"/>
          </p:cNvSpPr>
          <p:nvPr>
            <p:ph type="dt" sz="half" idx="10"/>
          </p:nvPr>
        </p:nvSpPr>
        <p:spPr/>
        <p:txBody>
          <a:bodyPr/>
          <a:lstStyle/>
          <a:p>
            <a:fld id="{966C2723-62FE-E148-B557-2C37D9915C88}" type="datetimeFigureOut">
              <a:rPr lang="en-US" smtClean="0"/>
              <a:t>9/12/22</a:t>
            </a:fld>
            <a:endParaRPr lang="en-US"/>
          </a:p>
        </p:txBody>
      </p:sp>
      <p:sp>
        <p:nvSpPr>
          <p:cNvPr id="3" name="Footer Placeholder 2">
            <a:extLst>
              <a:ext uri="{FF2B5EF4-FFF2-40B4-BE49-F238E27FC236}">
                <a16:creationId xmlns:a16="http://schemas.microsoft.com/office/drawing/2014/main" id="{8976B740-043B-A344-9CC3-0AFE8DBAEDE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567B4B2-7F4D-B14E-8ED3-1CF41075A5D6}"/>
              </a:ext>
            </a:extLst>
          </p:cNvPr>
          <p:cNvSpPr>
            <a:spLocks noGrp="1"/>
          </p:cNvSpPr>
          <p:nvPr>
            <p:ph type="sldNum" sz="quarter" idx="12"/>
          </p:nvPr>
        </p:nvSpPr>
        <p:spPr/>
        <p:txBody>
          <a:bodyPr/>
          <a:lstStyle/>
          <a:p>
            <a:fld id="{96760E46-D1AC-9E4E-A433-2AFE1D9F4512}" type="slidenum">
              <a:rPr lang="en-US" smtClean="0"/>
              <a:t>‹#›</a:t>
            </a:fld>
            <a:endParaRPr lang="en-US"/>
          </a:p>
        </p:txBody>
      </p:sp>
    </p:spTree>
    <p:extLst>
      <p:ext uri="{BB962C8B-B14F-4D97-AF65-F5344CB8AC3E}">
        <p14:creationId xmlns:p14="http://schemas.microsoft.com/office/powerpoint/2010/main" val="3394434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51156-796C-E341-A182-C1402600C9C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A42B5F-AE85-9040-819A-6398FE1C90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BFDC9CF-2431-B54C-ADEF-693B37996A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B9FC84D-44EE-774F-BB98-62AC11F8EAF6}"/>
              </a:ext>
            </a:extLst>
          </p:cNvPr>
          <p:cNvSpPr>
            <a:spLocks noGrp="1"/>
          </p:cNvSpPr>
          <p:nvPr>
            <p:ph type="dt" sz="half" idx="10"/>
          </p:nvPr>
        </p:nvSpPr>
        <p:spPr/>
        <p:txBody>
          <a:bodyPr/>
          <a:lstStyle/>
          <a:p>
            <a:fld id="{966C2723-62FE-E148-B557-2C37D9915C88}" type="datetimeFigureOut">
              <a:rPr lang="en-US" smtClean="0"/>
              <a:t>9/12/22</a:t>
            </a:fld>
            <a:endParaRPr lang="en-US"/>
          </a:p>
        </p:txBody>
      </p:sp>
      <p:sp>
        <p:nvSpPr>
          <p:cNvPr id="6" name="Footer Placeholder 5">
            <a:extLst>
              <a:ext uri="{FF2B5EF4-FFF2-40B4-BE49-F238E27FC236}">
                <a16:creationId xmlns:a16="http://schemas.microsoft.com/office/drawing/2014/main" id="{FCD7D744-FF18-714A-940B-B769C254CC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89433F-FA6A-B142-BD73-5D9E7ECBE1B6}"/>
              </a:ext>
            </a:extLst>
          </p:cNvPr>
          <p:cNvSpPr>
            <a:spLocks noGrp="1"/>
          </p:cNvSpPr>
          <p:nvPr>
            <p:ph type="sldNum" sz="quarter" idx="12"/>
          </p:nvPr>
        </p:nvSpPr>
        <p:spPr/>
        <p:txBody>
          <a:bodyPr/>
          <a:lstStyle/>
          <a:p>
            <a:fld id="{96760E46-D1AC-9E4E-A433-2AFE1D9F4512}" type="slidenum">
              <a:rPr lang="en-US" smtClean="0"/>
              <a:t>‹#›</a:t>
            </a:fld>
            <a:endParaRPr lang="en-US"/>
          </a:p>
        </p:txBody>
      </p:sp>
    </p:spTree>
    <p:extLst>
      <p:ext uri="{BB962C8B-B14F-4D97-AF65-F5344CB8AC3E}">
        <p14:creationId xmlns:p14="http://schemas.microsoft.com/office/powerpoint/2010/main" val="1654207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916BD-1B91-1648-B3A2-C949AE335C2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7BA0EA6-DFF2-8E43-A99F-8410741BC3E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42ACF94-271C-9F4A-986C-23E73C30F1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0AD7725-CF7D-A046-9DF0-25E5622D1AD5}"/>
              </a:ext>
            </a:extLst>
          </p:cNvPr>
          <p:cNvSpPr>
            <a:spLocks noGrp="1"/>
          </p:cNvSpPr>
          <p:nvPr>
            <p:ph type="dt" sz="half" idx="10"/>
          </p:nvPr>
        </p:nvSpPr>
        <p:spPr/>
        <p:txBody>
          <a:bodyPr/>
          <a:lstStyle/>
          <a:p>
            <a:fld id="{966C2723-62FE-E148-B557-2C37D9915C88}" type="datetimeFigureOut">
              <a:rPr lang="en-US" smtClean="0"/>
              <a:t>9/12/22</a:t>
            </a:fld>
            <a:endParaRPr lang="en-US"/>
          </a:p>
        </p:txBody>
      </p:sp>
      <p:sp>
        <p:nvSpPr>
          <p:cNvPr id="6" name="Footer Placeholder 5">
            <a:extLst>
              <a:ext uri="{FF2B5EF4-FFF2-40B4-BE49-F238E27FC236}">
                <a16:creationId xmlns:a16="http://schemas.microsoft.com/office/drawing/2014/main" id="{4C3328D0-98DB-CC40-A298-FC8BE40CA7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00175C-F742-B246-8653-F1E76661B910}"/>
              </a:ext>
            </a:extLst>
          </p:cNvPr>
          <p:cNvSpPr>
            <a:spLocks noGrp="1"/>
          </p:cNvSpPr>
          <p:nvPr>
            <p:ph type="sldNum" sz="quarter" idx="12"/>
          </p:nvPr>
        </p:nvSpPr>
        <p:spPr/>
        <p:txBody>
          <a:bodyPr/>
          <a:lstStyle/>
          <a:p>
            <a:fld id="{96760E46-D1AC-9E4E-A433-2AFE1D9F4512}" type="slidenum">
              <a:rPr lang="en-US" smtClean="0"/>
              <a:t>‹#›</a:t>
            </a:fld>
            <a:endParaRPr lang="en-US"/>
          </a:p>
        </p:txBody>
      </p:sp>
    </p:spTree>
    <p:extLst>
      <p:ext uri="{BB962C8B-B14F-4D97-AF65-F5344CB8AC3E}">
        <p14:creationId xmlns:p14="http://schemas.microsoft.com/office/powerpoint/2010/main" val="1460367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0D7EAFE-C924-A14A-8BBF-417BEA34233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B4479A3-0003-8444-97E9-43AA769AE1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07AABC-75DD-A34B-AB83-D37F695DB6F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6C2723-62FE-E148-B557-2C37D9915C88}" type="datetimeFigureOut">
              <a:rPr lang="en-US" smtClean="0"/>
              <a:t>9/12/22</a:t>
            </a:fld>
            <a:endParaRPr lang="en-US"/>
          </a:p>
        </p:txBody>
      </p:sp>
      <p:sp>
        <p:nvSpPr>
          <p:cNvPr id="5" name="Footer Placeholder 4">
            <a:extLst>
              <a:ext uri="{FF2B5EF4-FFF2-40B4-BE49-F238E27FC236}">
                <a16:creationId xmlns:a16="http://schemas.microsoft.com/office/drawing/2014/main" id="{26F6C509-C5F4-C946-BB67-7A6828ECBB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D7EB7DC-5C03-6041-9C36-21A8E3902CC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760E46-D1AC-9E4E-A433-2AFE1D9F4512}" type="slidenum">
              <a:rPr lang="en-US" smtClean="0"/>
              <a:t>‹#›</a:t>
            </a:fld>
            <a:endParaRPr lang="en-US"/>
          </a:p>
        </p:txBody>
      </p:sp>
    </p:spTree>
    <p:extLst>
      <p:ext uri="{BB962C8B-B14F-4D97-AF65-F5344CB8AC3E}">
        <p14:creationId xmlns:p14="http://schemas.microsoft.com/office/powerpoint/2010/main" val="1954618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myschlick.com/en"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researchonline.jcu.edu.au/2065/3/03Chapter3Part1.pdf"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pnas.org/content/114/27/6978"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EA506-0801-634F-A08C-908A741CF924}"/>
              </a:ext>
            </a:extLst>
          </p:cNvPr>
          <p:cNvSpPr>
            <a:spLocks noGrp="1"/>
          </p:cNvSpPr>
          <p:nvPr>
            <p:ph type="ctrTitle"/>
          </p:nvPr>
        </p:nvSpPr>
        <p:spPr/>
        <p:txBody>
          <a:bodyPr>
            <a:normAutofit/>
          </a:bodyPr>
          <a:lstStyle/>
          <a:p>
            <a:r>
              <a:rPr lang="en-US" sz="7200" b="1" dirty="0">
                <a:latin typeface="Arial" panose="020B0604020202020204" pitchFamily="34" charset="0"/>
                <a:cs typeface="Arial" panose="020B0604020202020204" pitchFamily="34" charset="0"/>
              </a:rPr>
              <a:t>Cooling with Salt</a:t>
            </a:r>
          </a:p>
        </p:txBody>
      </p:sp>
      <p:sp>
        <p:nvSpPr>
          <p:cNvPr id="3" name="Subtitle 2">
            <a:extLst>
              <a:ext uri="{FF2B5EF4-FFF2-40B4-BE49-F238E27FC236}">
                <a16:creationId xmlns:a16="http://schemas.microsoft.com/office/drawing/2014/main" id="{A9571E44-89FB-8440-A1C9-E3D3A119ABC4}"/>
              </a:ext>
            </a:extLst>
          </p:cNvPr>
          <p:cNvSpPr>
            <a:spLocks noGrp="1"/>
          </p:cNvSpPr>
          <p:nvPr>
            <p:ph type="subTitle" idx="1"/>
          </p:nvPr>
        </p:nvSpPr>
        <p:spPr>
          <a:xfrm>
            <a:off x="1156649" y="3868615"/>
            <a:ext cx="9684265" cy="1632942"/>
          </a:xfrm>
        </p:spPr>
        <p:txBody>
          <a:bodyPr>
            <a:normAutofit fontScale="62500" lnSpcReduction="20000"/>
          </a:bodyPr>
          <a:lstStyle/>
          <a:p>
            <a:r>
              <a:rPr lang="en-US" dirty="0">
                <a:latin typeface="Arial" panose="020B0604020202020204" pitchFamily="34" charset="0"/>
                <a:cs typeface="Arial" panose="020B0604020202020204" pitchFamily="34" charset="0"/>
              </a:rPr>
              <a:t>How breaking ocean waves help cool the planet and ocean, </a:t>
            </a:r>
          </a:p>
          <a:p>
            <a:r>
              <a:rPr lang="en-US" dirty="0">
                <a:latin typeface="Arial" panose="020B0604020202020204" pitchFamily="34" charset="0"/>
                <a:cs typeface="Arial" panose="020B0604020202020204" pitchFamily="34" charset="0"/>
              </a:rPr>
              <a:t>and we could enhance this effect using a wind-powered, seawater </a:t>
            </a:r>
            <a:r>
              <a:rPr lang="en-US" dirty="0" err="1">
                <a:latin typeface="Arial" panose="020B0604020202020204" pitchFamily="34" charset="0"/>
                <a:cs typeface="Arial" panose="020B0604020202020204" pitchFamily="34" charset="0"/>
              </a:rPr>
              <a:t>atomisation</a:t>
            </a:r>
            <a:r>
              <a:rPr lang="en-US" dirty="0">
                <a:latin typeface="Arial" panose="020B0604020202020204" pitchFamily="34" charset="0"/>
                <a:cs typeface="Arial" panose="020B0604020202020204" pitchFamily="34" charset="0"/>
              </a:rPr>
              <a:t>, or </a:t>
            </a:r>
            <a:r>
              <a:rPr lang="en-US" dirty="0" err="1">
                <a:latin typeface="Arial" panose="020B0604020202020204" pitchFamily="34" charset="0"/>
                <a:cs typeface="Arial" panose="020B0604020202020204" pitchFamily="34" charset="0"/>
              </a:rPr>
              <a:t>Seatomiser</a:t>
            </a:r>
            <a:r>
              <a:rPr lang="en-US" dirty="0">
                <a:latin typeface="Arial" panose="020B0604020202020204" pitchFamily="34" charset="0"/>
                <a:cs typeface="Arial" panose="020B0604020202020204" pitchFamily="34" charset="0"/>
              </a:rPr>
              <a:t>, system. Furthermore, the same system could be used to sublimate iron salt pellets into a sub-micron iron salt aerosol (ISA) so that it photo-catalyzes the harmful tropospheric pollutants of methane, soot, VOCs, PFAS and ozone, whilst subsequently causing cloud nucleation and precipitation at predetermined locations downwind. </a:t>
            </a:r>
          </a:p>
          <a:p>
            <a:endParaRPr lang="en-US" dirty="0"/>
          </a:p>
          <a:p>
            <a:r>
              <a:rPr lang="en-US" sz="1600" i="1" dirty="0" err="1">
                <a:latin typeface="Arial" panose="020B0604020202020204" pitchFamily="34" charset="0"/>
                <a:cs typeface="Arial" panose="020B0604020202020204" pitchFamily="34" charset="0"/>
              </a:rPr>
              <a:t>Sev</a:t>
            </a:r>
            <a:r>
              <a:rPr lang="en-US" sz="1600" i="1" dirty="0">
                <a:latin typeface="Arial" panose="020B0604020202020204" pitchFamily="34" charset="0"/>
                <a:cs typeface="Arial" panose="020B0604020202020204" pitchFamily="34" charset="0"/>
              </a:rPr>
              <a:t> Clarke, March 2021, adapted Sep 2022</a:t>
            </a:r>
          </a:p>
        </p:txBody>
      </p:sp>
    </p:spTree>
    <p:extLst>
      <p:ext uri="{BB962C8B-B14F-4D97-AF65-F5344CB8AC3E}">
        <p14:creationId xmlns:p14="http://schemas.microsoft.com/office/powerpoint/2010/main" val="28310734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4E9E53-8349-7C42-A3FD-115E15A5A446}"/>
              </a:ext>
            </a:extLst>
          </p:cNvPr>
          <p:cNvSpPr>
            <a:spLocks noGrp="1"/>
          </p:cNvSpPr>
          <p:nvPr>
            <p:ph type="title"/>
          </p:nvPr>
        </p:nvSpPr>
        <p:spPr>
          <a:xfrm>
            <a:off x="923192" y="365125"/>
            <a:ext cx="10430608" cy="568129"/>
          </a:xfrm>
        </p:spPr>
        <p:txBody>
          <a:bodyPr>
            <a:normAutofit fontScale="90000"/>
          </a:bodyPr>
          <a:lstStyle/>
          <a:p>
            <a:r>
              <a:rPr lang="en-US" b="1" dirty="0"/>
              <a:t>Prospective nozzle configurations</a:t>
            </a:r>
          </a:p>
        </p:txBody>
      </p:sp>
      <p:sp>
        <p:nvSpPr>
          <p:cNvPr id="3" name="Content Placeholder 2">
            <a:extLst>
              <a:ext uri="{FF2B5EF4-FFF2-40B4-BE49-F238E27FC236}">
                <a16:creationId xmlns:a16="http://schemas.microsoft.com/office/drawing/2014/main" id="{1529D2BF-AFEE-8242-9E38-66F24EE97250}"/>
              </a:ext>
            </a:extLst>
          </p:cNvPr>
          <p:cNvSpPr>
            <a:spLocks noGrp="1"/>
          </p:cNvSpPr>
          <p:nvPr>
            <p:ph idx="1"/>
          </p:nvPr>
        </p:nvSpPr>
        <p:spPr>
          <a:xfrm>
            <a:off x="838200" y="1099038"/>
            <a:ext cx="10515600" cy="5758962"/>
          </a:xfrm>
        </p:spPr>
        <p:txBody>
          <a:bodyPr>
            <a:normAutofit fontScale="55000" lnSpcReduction="20000"/>
          </a:bodyPr>
          <a:lstStyle/>
          <a:p>
            <a:r>
              <a:rPr lang="en-US" dirty="0"/>
              <a:t>Many firms produce spray nozzles for fogging, evaporative cooling and similar purposes. So far, the most prospective ones identified are those from </a:t>
            </a:r>
            <a:r>
              <a:rPr lang="en-US" dirty="0" err="1"/>
              <a:t>BETE.com</a:t>
            </a:r>
            <a:r>
              <a:rPr lang="en-US" dirty="0"/>
              <a:t> in their </a:t>
            </a:r>
            <a:r>
              <a:rPr lang="en-US" dirty="0" err="1"/>
              <a:t>SpiralAir</a:t>
            </a:r>
            <a:r>
              <a:rPr lang="en-US" dirty="0"/>
              <a:t>® range (also </a:t>
            </a:r>
            <a:r>
              <a:rPr lang="en-US" dirty="0" err="1"/>
              <a:t>Schlick</a:t>
            </a:r>
            <a:r>
              <a:rPr lang="en-US" dirty="0"/>
              <a:t>), in particular those capable of high-flow and air-atomization. These use a three-stage atomizing process with the energy of the compressed air being the principal atomizing agent.  </a:t>
            </a:r>
          </a:p>
          <a:p>
            <a:r>
              <a:rPr lang="en-US" dirty="0"/>
              <a:t>Whilst a BETE product can deliver 80 L/min of liquid using 7.0bar air and 8.0bar liquid pressures (that might deliver droplets of mean diameter ~15µm), it is surmised that using air (and liquid) at considerably higher pressures (perhaps twentyfold higher ones) might be able to generate seawater droplets as small as 1-2µm in diameter that would then evaporate down to droplets and sea salt aerosols (SSA) of the near-optimal size to be lofted by turbulence to where they would generate or brighten marine cloud at altitude. An alternative nozzle product is manufactured by </a:t>
            </a:r>
            <a:r>
              <a:rPr lang="en-US" dirty="0" err="1"/>
              <a:t>Schlick</a:t>
            </a:r>
            <a:r>
              <a:rPr lang="en-US" dirty="0"/>
              <a:t>, see </a:t>
            </a:r>
            <a:r>
              <a:rPr lang="en-US" dirty="0">
                <a:hlinkClick r:id="rId2"/>
              </a:rPr>
              <a:t>https://www.myschlick.com/en</a:t>
            </a:r>
            <a:r>
              <a:rPr lang="en-US" dirty="0"/>
              <a:t>.</a:t>
            </a:r>
          </a:p>
          <a:p>
            <a:r>
              <a:rPr lang="en-US" dirty="0"/>
              <a:t>Should even smaller droplets be required, then a nozzle modification that allowed air under high pressure to be dissolved in the liquid, prior to its release inside the nozzle, as effervescence might accomplish this. Care would be required here, so as to avoid successful </a:t>
            </a:r>
            <a:r>
              <a:rPr lang="en-US" dirty="0" err="1"/>
              <a:t>cavitational</a:t>
            </a:r>
            <a:r>
              <a:rPr lang="en-US" dirty="0"/>
              <a:t> and </a:t>
            </a:r>
            <a:r>
              <a:rPr lang="en-US" dirty="0" err="1"/>
              <a:t>decavitational</a:t>
            </a:r>
            <a:r>
              <a:rPr lang="en-US" dirty="0"/>
              <a:t> attack on the nozzle materials. Adding a diamond coating to the internals of the nozzle may well be advisable.</a:t>
            </a:r>
          </a:p>
          <a:p>
            <a:r>
              <a:rPr lang="en-US" dirty="0"/>
              <a:t>Different nozzles and spray patterns would be required for the different purposes mentioned: a horizontal, fan shaped pattern for the finest seawater droplets and aqueous ISA generation; a hollow, conical pattern for fog generation; and full cone spray pattern for maximum seawater evaporation and subsequent offshore, residual brine precipitation (to avoid land salinization).</a:t>
            </a:r>
          </a:p>
          <a:p>
            <a:r>
              <a:rPr lang="en-US" dirty="0"/>
              <a:t>As BETE offers several options for its nozzles, or their components, that use materials of higher durability than plastic, brass, nickel alloy or 316 stainless steel, materials such as cobalt alloy 6, titanium, tungsten carbide or ceramic, one or more of these, plus diamond coating of the internals, are likely to be required. Both titanium and tungsten carbide form a strong bond with diamond. </a:t>
            </a:r>
          </a:p>
          <a:p>
            <a:r>
              <a:rPr lang="en-US" dirty="0"/>
              <a:t>SSAs of large size would tend to dry-precipitate out before they formed rain.  Smaller droplets, partially dried (including freeze-dried) and fully </a:t>
            </a:r>
            <a:r>
              <a:rPr lang="en-US" dirty="0" err="1"/>
              <a:t>dessicated</a:t>
            </a:r>
            <a:r>
              <a:rPr lang="en-US" dirty="0"/>
              <a:t> SSAs, and ice crystals would tend to remain airborne for minutes, hours, a day, or a week or two, depending on their size and atmospheric conditions.</a:t>
            </a:r>
          </a:p>
          <a:p>
            <a:r>
              <a:rPr lang="en-US" dirty="0"/>
              <a:t>All sprayed droplets would initially form a mist before wet and dry deposition and evaporation thinned it out, leaving behind thin, but typically highly reflective aerosols.  </a:t>
            </a:r>
          </a:p>
          <a:p>
            <a:r>
              <a:rPr lang="en-US" dirty="0"/>
              <a:t>Filtered seawater might be sourced from the sea surface or a very shallow depth, where the presence of surfactant </a:t>
            </a:r>
            <a:r>
              <a:rPr lang="en-US" dirty="0" err="1"/>
              <a:t>aliphatics</a:t>
            </a:r>
            <a:r>
              <a:rPr lang="en-US" dirty="0"/>
              <a:t> and other semi-buoyant organics contributed to lowering the surface tension of the droplets, thereby making smaller ones easier to produce for a given nozzle configuration, seawater conditions and pressurization. </a:t>
            </a:r>
          </a:p>
          <a:p>
            <a:r>
              <a:rPr lang="en-US" dirty="0"/>
              <a:t>Should small, Aitken mode aerosols be achievable by these means, then Salter asserts that we could reduce the winter cloud fraction in the Arctic (and Antarctic), thereby increasing radiation off-planet (substantially). Such would be a most useful contribution.</a:t>
            </a:r>
          </a:p>
        </p:txBody>
      </p:sp>
    </p:spTree>
    <p:extLst>
      <p:ext uri="{BB962C8B-B14F-4D97-AF65-F5344CB8AC3E}">
        <p14:creationId xmlns:p14="http://schemas.microsoft.com/office/powerpoint/2010/main" val="11616954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E4BC2-0F45-4A49-B7E3-E23CAE121A8D}"/>
              </a:ext>
            </a:extLst>
          </p:cNvPr>
          <p:cNvSpPr>
            <a:spLocks noGrp="1"/>
          </p:cNvSpPr>
          <p:nvPr>
            <p:ph type="title"/>
          </p:nvPr>
        </p:nvSpPr>
        <p:spPr>
          <a:xfrm>
            <a:off x="498764" y="365125"/>
            <a:ext cx="10855036" cy="705139"/>
          </a:xfrm>
        </p:spPr>
        <p:txBody>
          <a:bodyPr>
            <a:normAutofit/>
          </a:bodyPr>
          <a:lstStyle/>
          <a:p>
            <a:r>
              <a:rPr lang="en-US" sz="3200" b="1" dirty="0">
                <a:latin typeface="Helvetica" pitchFamily="2" charset="0"/>
              </a:rPr>
              <a:t>Whether and How to Develop a Suitable Baffle System</a:t>
            </a:r>
          </a:p>
        </p:txBody>
      </p:sp>
      <p:sp>
        <p:nvSpPr>
          <p:cNvPr id="3" name="Content Placeholder 2">
            <a:extLst>
              <a:ext uri="{FF2B5EF4-FFF2-40B4-BE49-F238E27FC236}">
                <a16:creationId xmlns:a16="http://schemas.microsoft.com/office/drawing/2014/main" id="{EE914EBD-C344-8E41-BF1F-BA73C834CCA4}"/>
              </a:ext>
            </a:extLst>
          </p:cNvPr>
          <p:cNvSpPr>
            <a:spLocks noGrp="1"/>
          </p:cNvSpPr>
          <p:nvPr>
            <p:ph idx="1"/>
          </p:nvPr>
        </p:nvSpPr>
        <p:spPr>
          <a:xfrm>
            <a:off x="838200" y="1070265"/>
            <a:ext cx="10515600" cy="5548744"/>
          </a:xfrm>
        </p:spPr>
        <p:txBody>
          <a:bodyPr>
            <a:normAutofit fontScale="77500" lnSpcReduction="20000"/>
          </a:bodyPr>
          <a:lstStyle/>
          <a:p>
            <a:pPr marL="0" indent="0">
              <a:buNone/>
            </a:pPr>
            <a:r>
              <a:rPr lang="en-US" dirty="0"/>
              <a:t>	The first question to answer is whether a baffled system would be useful or necessary. As the commercial nozzles available might not generate a flat enough plume to allow effective gravitational separation, and as using much higher gas and water pressures to generate small enough seawater droplets from the nozzles for our several purposes may cause the resulting plumes to diverge undesirably vertically or to contain too large a percentage of Coarse droplets. A baffle system might be devised to address these potential problems. On reflection, designing such a system may well be a complex task and one in which the design may need to change for different nozzles, pressures, droplet sizes and effervescence. Later sophistications might involve complex fluid dynamics, design by computer, varying structural shapes, representative particle path tracing, and modelling. </a:t>
            </a:r>
          </a:p>
          <a:p>
            <a:pPr marL="0" indent="0">
              <a:buNone/>
            </a:pPr>
            <a:r>
              <a:rPr lang="en-US" dirty="0"/>
              <a:t>	It is suggested that simplifying modelling assumptions be made for the early designs. These might include: to limit the droplet sizes to only two, a Coarse one to be captured by the baffle system (of, say, 5 micron diameter) and an Accumulation mode (say 0.5 micron) one to be released to do the cooling work; assume the internal pressure in the nozzle is, say, 100bar, (the nozzle manufacturers using only several bars, whilst Armand </a:t>
            </a:r>
            <a:r>
              <a:rPr lang="en-US" dirty="0" err="1"/>
              <a:t>Neukerman’s</a:t>
            </a:r>
            <a:r>
              <a:rPr lang="en-US" dirty="0"/>
              <a:t> nozzle uses 250bar); and possibly assume that no heating, cooling, aggregation or evaporation occurs in the plume.</a:t>
            </a:r>
          </a:p>
          <a:p>
            <a:pPr marL="0" indent="0">
              <a:buNone/>
            </a:pPr>
            <a:r>
              <a:rPr lang="en-US" dirty="0"/>
              <a:t>	For the first few prototypes, it might be simplest just to design the shapes of the baffles and supports by eye or hand to estimate the acute angles at which the parts of plume should impact each baffle in order to effect: the capture of the Coarse droplets only; little interruption to the flow of the plume; to improve its shape; and to direct captured seawater away from the plume.  </a:t>
            </a:r>
          </a:p>
        </p:txBody>
      </p:sp>
    </p:spTree>
    <p:extLst>
      <p:ext uri="{BB962C8B-B14F-4D97-AF65-F5344CB8AC3E}">
        <p14:creationId xmlns:p14="http://schemas.microsoft.com/office/powerpoint/2010/main" val="32920099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6875F-9B17-2D45-97D3-F6084F68B95D}"/>
              </a:ext>
            </a:extLst>
          </p:cNvPr>
          <p:cNvSpPr>
            <a:spLocks noGrp="1"/>
          </p:cNvSpPr>
          <p:nvPr>
            <p:ph type="title"/>
          </p:nvPr>
        </p:nvSpPr>
        <p:spPr>
          <a:xfrm>
            <a:off x="838200" y="365125"/>
            <a:ext cx="10515600" cy="798657"/>
          </a:xfrm>
        </p:spPr>
        <p:txBody>
          <a:bodyPr>
            <a:normAutofit fontScale="90000"/>
          </a:bodyPr>
          <a:lstStyle/>
          <a:p>
            <a:r>
              <a:rPr lang="en-US" sz="3200" b="1" dirty="0">
                <a:latin typeface="Helvetica" pitchFamily="2" charset="0"/>
              </a:rPr>
              <a:t>How Might One Construct the Intricate Baffle Shapes</a:t>
            </a:r>
            <a:br>
              <a:rPr lang="en-US" sz="3200" dirty="0">
                <a:latin typeface="Helvetica" pitchFamily="2" charset="0"/>
              </a:rPr>
            </a:br>
            <a:endParaRPr lang="en-US" sz="3200" dirty="0">
              <a:latin typeface="Helvetica" pitchFamily="2" charset="0"/>
            </a:endParaRPr>
          </a:p>
        </p:txBody>
      </p:sp>
      <p:sp>
        <p:nvSpPr>
          <p:cNvPr id="3" name="Content Placeholder 2">
            <a:extLst>
              <a:ext uri="{FF2B5EF4-FFF2-40B4-BE49-F238E27FC236}">
                <a16:creationId xmlns:a16="http://schemas.microsoft.com/office/drawing/2014/main" id="{CE7374CC-04BB-094F-8CAC-27FB1CB1459A}"/>
              </a:ext>
            </a:extLst>
          </p:cNvPr>
          <p:cNvSpPr>
            <a:spLocks noGrp="1"/>
          </p:cNvSpPr>
          <p:nvPr>
            <p:ph idx="1"/>
          </p:nvPr>
        </p:nvSpPr>
        <p:spPr>
          <a:xfrm>
            <a:off x="838200" y="1163782"/>
            <a:ext cx="10515600" cy="5455227"/>
          </a:xfrm>
        </p:spPr>
        <p:txBody>
          <a:bodyPr>
            <a:normAutofit fontScale="92500" lnSpcReduction="10000"/>
          </a:bodyPr>
          <a:lstStyle/>
          <a:p>
            <a:pPr marL="0" indent="0">
              <a:buNone/>
            </a:pPr>
            <a:r>
              <a:rPr lang="en-US" dirty="0"/>
              <a:t>	Intricately curved shapes are difficult to manufacture. It is thought that using a graphics package, followed by 3D printing, might be a good way to begin for either each baffle individually, or else for the whole baffle assembly. Should the printing be done using a relatively soft material, such as a polymer, and should the operating surface not be of the requisite smoothness, then it might be abraded smooth, then possibly given a hard coating, such as would be given by electroplating a chromium finish onto it. Should such a finish have insufficient durability for long term use, then the substrate might be replaced with titanium or tungsten carbide (both options for the BETE nozzles) followed by giving the working surface of the baffles a diamond coating.</a:t>
            </a:r>
          </a:p>
          <a:p>
            <a:pPr marL="0" indent="0">
              <a:buNone/>
            </a:pPr>
            <a:r>
              <a:rPr lang="en-US" dirty="0"/>
              <a:t>	Modifications might then be made to the design to correct any perceived design suboptimalities. Subsequent experiment, modelling and analysis might then be used both to bring the design closer to optimality and to adjust it for different operating conditions, materials and outcomes.	</a:t>
            </a:r>
          </a:p>
        </p:txBody>
      </p:sp>
    </p:spTree>
    <p:extLst>
      <p:ext uri="{BB962C8B-B14F-4D97-AF65-F5344CB8AC3E}">
        <p14:creationId xmlns:p14="http://schemas.microsoft.com/office/powerpoint/2010/main" val="6471738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70010-1E7E-2745-861C-13AF2C696D42}"/>
              </a:ext>
            </a:extLst>
          </p:cNvPr>
          <p:cNvSpPr>
            <a:spLocks noGrp="1"/>
          </p:cNvSpPr>
          <p:nvPr>
            <p:ph type="title"/>
          </p:nvPr>
        </p:nvSpPr>
        <p:spPr>
          <a:xfrm>
            <a:off x="722586" y="270534"/>
            <a:ext cx="10515600" cy="612336"/>
          </a:xfrm>
        </p:spPr>
        <p:txBody>
          <a:bodyPr>
            <a:normAutofit fontScale="90000"/>
          </a:bodyPr>
          <a:lstStyle/>
          <a:p>
            <a:r>
              <a:rPr lang="en-US" dirty="0">
                <a:latin typeface="Helvetica" pitchFamily="2" charset="0"/>
              </a:rPr>
              <a:t>Spray Conditioning</a:t>
            </a:r>
          </a:p>
        </p:txBody>
      </p:sp>
      <p:sp>
        <p:nvSpPr>
          <p:cNvPr id="3" name="Content Placeholder 2">
            <a:extLst>
              <a:ext uri="{FF2B5EF4-FFF2-40B4-BE49-F238E27FC236}">
                <a16:creationId xmlns:a16="http://schemas.microsoft.com/office/drawing/2014/main" id="{7CFD44E0-3A55-1545-BC71-3541CFAB5BD5}"/>
              </a:ext>
            </a:extLst>
          </p:cNvPr>
          <p:cNvSpPr>
            <a:spLocks noGrp="1"/>
          </p:cNvSpPr>
          <p:nvPr>
            <p:ph idx="1"/>
          </p:nvPr>
        </p:nvSpPr>
        <p:spPr>
          <a:xfrm>
            <a:off x="646386" y="987972"/>
            <a:ext cx="10899228" cy="6048703"/>
          </a:xfrm>
        </p:spPr>
        <p:txBody>
          <a:bodyPr>
            <a:normAutofit fontScale="55000" lnSpcReduction="20000"/>
          </a:bodyPr>
          <a:lstStyle/>
          <a:p>
            <a:pPr marL="0" indent="0">
              <a:buNone/>
            </a:pPr>
            <a:r>
              <a:rPr lang="en-US" dirty="0"/>
              <a:t>	Although the thin film of spray plume will be exiting the nozzle at a high velocity, its residual pressure would still tend to thicken it undesirably. In addition, the plume will contain an undesirable proportion of Coarse droplets. Both problems might be addressed at the same time by a customized baffle assembly attached to the nozzle supports. The baffles are so shaped and located as to constrain the thickening at what is possibly several </a:t>
            </a:r>
            <a:r>
              <a:rPr lang="en-US" dirty="0" err="1"/>
              <a:t>centimetres</a:t>
            </a:r>
            <a:r>
              <a:rPr lang="en-US" dirty="0"/>
              <a:t> from the ~60</a:t>
            </a:r>
            <a:r>
              <a:rPr lang="en-US" baseline="30000" dirty="0"/>
              <a:t>0</a:t>
            </a:r>
            <a:r>
              <a:rPr lang="en-US" dirty="0"/>
              <a:t> flat fan nozzle. Each baffle is set at a very low angle to the direction of spray and is curved enough that either the upper or lower half of the spray plume emittance direction is intercepted such that the momentum of coarse droplets is sufficient to take them out of the plume and become part of the water slick covering the baffle, then to be conducted further away from the plume by the downwind shape of the baffle. Smaller droplets do not have sufficient momentum to exit the plume and are hence carried along with it. The plume is then intercepted by the second baffle which similarly removes the coarse droplets from the other half of the plume. The removals are effected by the part-cyclonic movement of the plume caused by the curved and angled baffles which causes heavier droplets to impact on the baffle surface and probably be captured there.  Such impacts just might have an additional positive effect if they were to result in finer droplets being splattered off the baffle surface, or alternatively, if they resulted in even larger droplets than those impacting being ejected from the baffle surface which were thus more easily removed from the plume by subsequent gravitational settling.</a:t>
            </a:r>
          </a:p>
          <a:p>
            <a:pPr marL="0" indent="0">
              <a:buNone/>
            </a:pPr>
            <a:r>
              <a:rPr lang="en-US" dirty="0"/>
              <a:t>	When the post-baffle plume has lost its initial, nozzle velocity as a result of air resistance, it should have little tendency to thicken further and therefore be in suitable form for the commencement of a modicum of gravitational size separation of its droplet population. Such separation will be hindered by daytime atmospheric and blade-induced turbulence, but should be less hindered at night when atmospheric turbulence and lofting of the plume to overhead cloud cover is reduced.</a:t>
            </a:r>
          </a:p>
          <a:p>
            <a:pPr marL="0" indent="0">
              <a:buNone/>
            </a:pPr>
            <a:r>
              <a:rPr lang="en-US" dirty="0"/>
              <a:t>	The large droplets resulting from the water slick on each baffle reaching the edge of the baffle, and possibly travelling along it to its tip, should preferably be collected and piped back to the sea or else (less preferably) be allowed to fall back into the ocean, well-separated from the plume. Whilst this water represents a loss of pumped seawater, the additional cooling made by having a thin, horizontal film of non-coarse droplets and subsequent marine cloud brightening should more than make up for the loss.</a:t>
            </a:r>
          </a:p>
          <a:p>
            <a:pPr marL="0" indent="0">
              <a:buNone/>
            </a:pPr>
            <a:r>
              <a:rPr lang="en-US" dirty="0"/>
              <a:t>	As passage through the baffles will probably result in a plume direction that is not normal to the plume being ejected by the nozzles, the nozzles themselves could be tilted so that the final plume direction is horizontal (unless a direction slightly upwards is preferred).   </a:t>
            </a:r>
          </a:p>
          <a:p>
            <a:pPr marL="0" indent="0">
              <a:buNone/>
            </a:pPr>
            <a:r>
              <a:rPr lang="en-US" dirty="0"/>
              <a:t>  </a:t>
            </a:r>
          </a:p>
        </p:txBody>
      </p:sp>
    </p:spTree>
    <p:extLst>
      <p:ext uri="{BB962C8B-B14F-4D97-AF65-F5344CB8AC3E}">
        <p14:creationId xmlns:p14="http://schemas.microsoft.com/office/powerpoint/2010/main" val="15976186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BB8FD-6122-EE46-8B3E-BEE61E275EB0}"/>
              </a:ext>
            </a:extLst>
          </p:cNvPr>
          <p:cNvSpPr>
            <a:spLocks noGrp="1"/>
          </p:cNvSpPr>
          <p:nvPr>
            <p:ph type="title"/>
          </p:nvPr>
        </p:nvSpPr>
        <p:spPr>
          <a:xfrm>
            <a:off x="838200" y="365125"/>
            <a:ext cx="10515600" cy="917137"/>
          </a:xfrm>
        </p:spPr>
        <p:txBody>
          <a:bodyPr>
            <a:normAutofit/>
          </a:bodyPr>
          <a:lstStyle/>
          <a:p>
            <a:r>
              <a:rPr lang="en-US" sz="4000" dirty="0">
                <a:latin typeface="Helvetica" pitchFamily="2" charset="0"/>
              </a:rPr>
              <a:t>Spray Conditioning (continued)</a:t>
            </a:r>
          </a:p>
        </p:txBody>
      </p:sp>
      <p:sp>
        <p:nvSpPr>
          <p:cNvPr id="3" name="Content Placeholder 2">
            <a:extLst>
              <a:ext uri="{FF2B5EF4-FFF2-40B4-BE49-F238E27FC236}">
                <a16:creationId xmlns:a16="http://schemas.microsoft.com/office/drawing/2014/main" id="{86E387D2-A4F2-EF41-B2B1-E20892B157F4}"/>
              </a:ext>
            </a:extLst>
          </p:cNvPr>
          <p:cNvSpPr>
            <a:spLocks noGrp="1"/>
          </p:cNvSpPr>
          <p:nvPr>
            <p:ph idx="1"/>
          </p:nvPr>
        </p:nvSpPr>
        <p:spPr/>
        <p:txBody>
          <a:bodyPr>
            <a:normAutofit fontScale="92500" lnSpcReduction="20000"/>
          </a:bodyPr>
          <a:lstStyle/>
          <a:p>
            <a:pPr marL="0" indent="0">
              <a:buNone/>
            </a:pPr>
            <a:r>
              <a:rPr lang="en-US" dirty="0"/>
              <a:t>As the spray conditioning system will preferably need to cope with a range of bi-phasic pressures, plume expansions, and exiting plume velocities, it is thought that the baffle system might be improved by making its operation better able to cope with such variations. This might possibly be achieved by having the baffle assembly spring-loaded such that, as the momentum of the exiting plume increased, it would push the baffles further away from the nozzle. With a thickened entry way to the baffles, this should allow the velocity at which the plume encountered the baffles to be more standardized and hence the cyclone effect also to be more standardized, thereby removing roughly the same-sized Coarse droplets from the plume, whilst the greater bi-phasic pressures generated a smaller, modal droplet size. The ability to use changing bi-phasic pressures would be critical to exerting influence over the location of downwind precipitation, as well as to adjusting the plume and its reflective and evaporative qualities to changing atmospheric conditions.   </a:t>
            </a:r>
          </a:p>
        </p:txBody>
      </p:sp>
    </p:spTree>
    <p:extLst>
      <p:ext uri="{BB962C8B-B14F-4D97-AF65-F5344CB8AC3E}">
        <p14:creationId xmlns:p14="http://schemas.microsoft.com/office/powerpoint/2010/main" val="1168957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ED988FA-BC92-F846-B26F-1698934B38DE}"/>
              </a:ext>
            </a:extLst>
          </p:cNvPr>
          <p:cNvSpPr txBox="1"/>
          <p:nvPr/>
        </p:nvSpPr>
        <p:spPr>
          <a:xfrm>
            <a:off x="632889" y="578701"/>
            <a:ext cx="9351819" cy="646331"/>
          </a:xfrm>
          <a:prstGeom prst="rect">
            <a:avLst/>
          </a:prstGeom>
          <a:noFill/>
        </p:spPr>
        <p:txBody>
          <a:bodyPr wrap="square" rtlCol="0">
            <a:spAutoFit/>
          </a:bodyPr>
          <a:lstStyle/>
          <a:p>
            <a:r>
              <a:rPr lang="en-US" sz="3600" b="1" dirty="0"/>
              <a:t>Expanded Baffle Design and its Expected Effects</a:t>
            </a:r>
          </a:p>
        </p:txBody>
      </p:sp>
      <p:sp>
        <p:nvSpPr>
          <p:cNvPr id="25" name="Freeform 24">
            <a:extLst>
              <a:ext uri="{FF2B5EF4-FFF2-40B4-BE49-F238E27FC236}">
                <a16:creationId xmlns:a16="http://schemas.microsoft.com/office/drawing/2014/main" id="{65C8CD64-A4CF-504D-848F-A10588998623}"/>
              </a:ext>
            </a:extLst>
          </p:cNvPr>
          <p:cNvSpPr/>
          <p:nvPr/>
        </p:nvSpPr>
        <p:spPr>
          <a:xfrm>
            <a:off x="3917373" y="2597727"/>
            <a:ext cx="2410691" cy="2161309"/>
          </a:xfrm>
          <a:custGeom>
            <a:avLst/>
            <a:gdLst>
              <a:gd name="connsiteX0" fmla="*/ 51954 w 2410691"/>
              <a:gd name="connsiteY0" fmla="*/ 1433946 h 2161309"/>
              <a:gd name="connsiteX1" fmla="*/ 270163 w 2410691"/>
              <a:gd name="connsiteY1" fmla="*/ 1589809 h 2161309"/>
              <a:gd name="connsiteX2" fmla="*/ 488372 w 2410691"/>
              <a:gd name="connsiteY2" fmla="*/ 1693718 h 2161309"/>
              <a:gd name="connsiteX3" fmla="*/ 685800 w 2410691"/>
              <a:gd name="connsiteY3" fmla="*/ 1766455 h 2161309"/>
              <a:gd name="connsiteX4" fmla="*/ 872836 w 2410691"/>
              <a:gd name="connsiteY4" fmla="*/ 1828800 h 2161309"/>
              <a:gd name="connsiteX5" fmla="*/ 1070263 w 2410691"/>
              <a:gd name="connsiteY5" fmla="*/ 1922318 h 2161309"/>
              <a:gd name="connsiteX6" fmla="*/ 1205345 w 2410691"/>
              <a:gd name="connsiteY6" fmla="*/ 2036618 h 2161309"/>
              <a:gd name="connsiteX7" fmla="*/ 1392381 w 2410691"/>
              <a:gd name="connsiteY7" fmla="*/ 2161309 h 2161309"/>
              <a:gd name="connsiteX8" fmla="*/ 1413163 w 2410691"/>
              <a:gd name="connsiteY8" fmla="*/ 1922318 h 2161309"/>
              <a:gd name="connsiteX9" fmla="*/ 1496291 w 2410691"/>
              <a:gd name="connsiteY9" fmla="*/ 1527464 h 2161309"/>
              <a:gd name="connsiteX10" fmla="*/ 1641763 w 2410691"/>
              <a:gd name="connsiteY10" fmla="*/ 1205346 h 2161309"/>
              <a:gd name="connsiteX11" fmla="*/ 1797627 w 2410691"/>
              <a:gd name="connsiteY11" fmla="*/ 935182 h 2161309"/>
              <a:gd name="connsiteX12" fmla="*/ 1995054 w 2410691"/>
              <a:gd name="connsiteY12" fmla="*/ 685800 h 2161309"/>
              <a:gd name="connsiteX13" fmla="*/ 2213263 w 2410691"/>
              <a:gd name="connsiteY13" fmla="*/ 561109 h 2161309"/>
              <a:gd name="connsiteX14" fmla="*/ 2410691 w 2410691"/>
              <a:gd name="connsiteY14" fmla="*/ 467591 h 2161309"/>
              <a:gd name="connsiteX15" fmla="*/ 2119745 w 2410691"/>
              <a:gd name="connsiteY15" fmla="*/ 280555 h 2161309"/>
              <a:gd name="connsiteX16" fmla="*/ 1963881 w 2410691"/>
              <a:gd name="connsiteY16" fmla="*/ 238991 h 2161309"/>
              <a:gd name="connsiteX17" fmla="*/ 1828800 w 2410691"/>
              <a:gd name="connsiteY17" fmla="*/ 218209 h 2161309"/>
              <a:gd name="connsiteX18" fmla="*/ 1735281 w 2410691"/>
              <a:gd name="connsiteY18" fmla="*/ 207818 h 2161309"/>
              <a:gd name="connsiteX19" fmla="*/ 1392381 w 2410691"/>
              <a:gd name="connsiteY19" fmla="*/ 114300 h 2161309"/>
              <a:gd name="connsiteX20" fmla="*/ 1236518 w 2410691"/>
              <a:gd name="connsiteY20" fmla="*/ 0 h 2161309"/>
              <a:gd name="connsiteX21" fmla="*/ 0 w 2410691"/>
              <a:gd name="connsiteY21" fmla="*/ 1371600 h 2161309"/>
              <a:gd name="connsiteX22" fmla="*/ 51954 w 2410691"/>
              <a:gd name="connsiteY22" fmla="*/ 1433946 h 2161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410691" h="2161309">
                <a:moveTo>
                  <a:pt x="51954" y="1433946"/>
                </a:moveTo>
                <a:lnTo>
                  <a:pt x="270163" y="1589809"/>
                </a:lnTo>
                <a:lnTo>
                  <a:pt x="488372" y="1693718"/>
                </a:lnTo>
                <a:lnTo>
                  <a:pt x="685800" y="1766455"/>
                </a:lnTo>
                <a:lnTo>
                  <a:pt x="872836" y="1828800"/>
                </a:lnTo>
                <a:lnTo>
                  <a:pt x="1070263" y="1922318"/>
                </a:lnTo>
                <a:lnTo>
                  <a:pt x="1205345" y="2036618"/>
                </a:lnTo>
                <a:lnTo>
                  <a:pt x="1392381" y="2161309"/>
                </a:lnTo>
                <a:lnTo>
                  <a:pt x="1413163" y="1922318"/>
                </a:lnTo>
                <a:lnTo>
                  <a:pt x="1496291" y="1527464"/>
                </a:lnTo>
                <a:lnTo>
                  <a:pt x="1641763" y="1205346"/>
                </a:lnTo>
                <a:lnTo>
                  <a:pt x="1797627" y="935182"/>
                </a:lnTo>
                <a:lnTo>
                  <a:pt x="1995054" y="685800"/>
                </a:lnTo>
                <a:lnTo>
                  <a:pt x="2213263" y="561109"/>
                </a:lnTo>
                <a:lnTo>
                  <a:pt x="2410691" y="467591"/>
                </a:lnTo>
                <a:lnTo>
                  <a:pt x="2119745" y="280555"/>
                </a:lnTo>
                <a:lnTo>
                  <a:pt x="1963881" y="238991"/>
                </a:lnTo>
                <a:lnTo>
                  <a:pt x="1828800" y="218209"/>
                </a:lnTo>
                <a:lnTo>
                  <a:pt x="1735281" y="207818"/>
                </a:lnTo>
                <a:lnTo>
                  <a:pt x="1392381" y="114300"/>
                </a:lnTo>
                <a:lnTo>
                  <a:pt x="1236518" y="0"/>
                </a:lnTo>
                <a:lnTo>
                  <a:pt x="0" y="1371600"/>
                </a:lnTo>
                <a:lnTo>
                  <a:pt x="51954" y="1433946"/>
                </a:lnTo>
                <a:close/>
              </a:path>
            </a:pathLst>
          </a:cu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ube 2">
            <a:extLst>
              <a:ext uri="{FF2B5EF4-FFF2-40B4-BE49-F238E27FC236}">
                <a16:creationId xmlns:a16="http://schemas.microsoft.com/office/drawing/2014/main" id="{747DF805-DD07-C94D-97DF-3777991DA494}"/>
              </a:ext>
            </a:extLst>
          </p:cNvPr>
          <p:cNvSpPr/>
          <p:nvPr/>
        </p:nvSpPr>
        <p:spPr>
          <a:xfrm>
            <a:off x="1714500" y="2049103"/>
            <a:ext cx="1496291" cy="976745"/>
          </a:xfrm>
          <a:prstGeom prst="cube">
            <a:avLst>
              <a:gd name="adj" fmla="val 55851"/>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Parallelogram 3">
            <a:extLst>
              <a:ext uri="{FF2B5EF4-FFF2-40B4-BE49-F238E27FC236}">
                <a16:creationId xmlns:a16="http://schemas.microsoft.com/office/drawing/2014/main" id="{01DF6814-CDEC-8145-BF23-7CA96A25C6DD}"/>
              </a:ext>
            </a:extLst>
          </p:cNvPr>
          <p:cNvSpPr/>
          <p:nvPr/>
        </p:nvSpPr>
        <p:spPr>
          <a:xfrm rot="18989801">
            <a:off x="2658177" y="2510949"/>
            <a:ext cx="619419" cy="53054"/>
          </a:xfrm>
          <a:prstGeom prst="parallelogram">
            <a:avLst>
              <a:gd name="adj" fmla="val 83333"/>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4">
            <a:extLst>
              <a:ext uri="{FF2B5EF4-FFF2-40B4-BE49-F238E27FC236}">
                <a16:creationId xmlns:a16="http://schemas.microsoft.com/office/drawing/2014/main" id="{75F6BCC3-B5A8-EC4D-9966-C552BAFC9C82}"/>
              </a:ext>
            </a:extLst>
          </p:cNvPr>
          <p:cNvSpPr/>
          <p:nvPr/>
        </p:nvSpPr>
        <p:spPr>
          <a:xfrm>
            <a:off x="2789891" y="1898434"/>
            <a:ext cx="2036618" cy="1278082"/>
          </a:xfrm>
          <a:custGeom>
            <a:avLst/>
            <a:gdLst>
              <a:gd name="connsiteX0" fmla="*/ 384463 w 2036618"/>
              <a:gd name="connsiteY0" fmla="*/ 384464 h 1278082"/>
              <a:gd name="connsiteX1" fmla="*/ 2036618 w 2036618"/>
              <a:gd name="connsiteY1" fmla="*/ 0 h 1278082"/>
              <a:gd name="connsiteX2" fmla="*/ 706581 w 2036618"/>
              <a:gd name="connsiteY2" fmla="*/ 1278082 h 1278082"/>
              <a:gd name="connsiteX3" fmla="*/ 0 w 2036618"/>
              <a:gd name="connsiteY3" fmla="*/ 768927 h 1278082"/>
              <a:gd name="connsiteX4" fmla="*/ 384463 w 2036618"/>
              <a:gd name="connsiteY4" fmla="*/ 384464 h 12780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6618" h="1278082">
                <a:moveTo>
                  <a:pt x="384463" y="384464"/>
                </a:moveTo>
                <a:lnTo>
                  <a:pt x="2036618" y="0"/>
                </a:lnTo>
                <a:lnTo>
                  <a:pt x="706581" y="1278082"/>
                </a:lnTo>
                <a:lnTo>
                  <a:pt x="0" y="768927"/>
                </a:lnTo>
                <a:lnTo>
                  <a:pt x="384463" y="384464"/>
                </a:lnTo>
                <a:close/>
              </a:path>
            </a:pathLst>
          </a:cu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a:extLst>
              <a:ext uri="{FF2B5EF4-FFF2-40B4-BE49-F238E27FC236}">
                <a16:creationId xmlns:a16="http://schemas.microsoft.com/office/drawing/2014/main" id="{C8511368-7275-BD4E-8339-5E82779C39AD}"/>
              </a:ext>
            </a:extLst>
          </p:cNvPr>
          <p:cNvSpPr/>
          <p:nvPr/>
        </p:nvSpPr>
        <p:spPr>
          <a:xfrm>
            <a:off x="2795154" y="1911927"/>
            <a:ext cx="2036619" cy="1569027"/>
          </a:xfrm>
          <a:custGeom>
            <a:avLst/>
            <a:gdLst>
              <a:gd name="connsiteX0" fmla="*/ 2036619 w 2036619"/>
              <a:gd name="connsiteY0" fmla="*/ 0 h 1569027"/>
              <a:gd name="connsiteX1" fmla="*/ 2015837 w 2036619"/>
              <a:gd name="connsiteY1" fmla="*/ 311727 h 1569027"/>
              <a:gd name="connsiteX2" fmla="*/ 685800 w 2036619"/>
              <a:gd name="connsiteY2" fmla="*/ 1569027 h 1569027"/>
              <a:gd name="connsiteX3" fmla="*/ 0 w 2036619"/>
              <a:gd name="connsiteY3" fmla="*/ 841664 h 1569027"/>
              <a:gd name="connsiteX4" fmla="*/ 10391 w 2036619"/>
              <a:gd name="connsiteY4" fmla="*/ 800100 h 1569027"/>
              <a:gd name="connsiteX5" fmla="*/ 706582 w 2036619"/>
              <a:gd name="connsiteY5" fmla="*/ 1267691 h 1569027"/>
              <a:gd name="connsiteX6" fmla="*/ 2036619 w 2036619"/>
              <a:gd name="connsiteY6" fmla="*/ 0 h 1569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36619" h="1569027">
                <a:moveTo>
                  <a:pt x="2036619" y="0"/>
                </a:moveTo>
                <a:lnTo>
                  <a:pt x="2015837" y="311727"/>
                </a:lnTo>
                <a:lnTo>
                  <a:pt x="685800" y="1569027"/>
                </a:lnTo>
                <a:lnTo>
                  <a:pt x="0" y="841664"/>
                </a:lnTo>
                <a:lnTo>
                  <a:pt x="10391" y="800100"/>
                </a:lnTo>
                <a:lnTo>
                  <a:pt x="706582" y="1267691"/>
                </a:lnTo>
                <a:lnTo>
                  <a:pt x="2036619" y="0"/>
                </a:lnTo>
                <a:close/>
              </a:path>
            </a:pathLst>
          </a:cu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DB8DFD33-71A1-DA44-A8AD-B812ECFBB8EA}"/>
              </a:ext>
            </a:extLst>
          </p:cNvPr>
          <p:cNvCxnSpPr>
            <a:stCxn id="7" idx="5"/>
            <a:endCxn id="7" idx="2"/>
          </p:cNvCxnSpPr>
          <p:nvPr/>
        </p:nvCxnSpPr>
        <p:spPr>
          <a:xfrm flipH="1">
            <a:off x="3480954" y="3179618"/>
            <a:ext cx="20782" cy="301336"/>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C7BD3C36-48EC-704B-9D39-A8DA56A3E8CB}"/>
              </a:ext>
            </a:extLst>
          </p:cNvPr>
          <p:cNvCxnSpPr>
            <a:cxnSpLocks/>
            <a:stCxn id="4" idx="5"/>
          </p:cNvCxnSpPr>
          <p:nvPr/>
        </p:nvCxnSpPr>
        <p:spPr>
          <a:xfrm>
            <a:off x="2759278" y="2735461"/>
            <a:ext cx="3116713" cy="2488065"/>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5" name="Freeform 14">
            <a:extLst>
              <a:ext uri="{FF2B5EF4-FFF2-40B4-BE49-F238E27FC236}">
                <a16:creationId xmlns:a16="http://schemas.microsoft.com/office/drawing/2014/main" id="{7FBE0AF0-E960-B34F-9788-E4EE81E681AB}"/>
              </a:ext>
            </a:extLst>
          </p:cNvPr>
          <p:cNvSpPr/>
          <p:nvPr/>
        </p:nvSpPr>
        <p:spPr>
          <a:xfrm>
            <a:off x="3844636" y="3325091"/>
            <a:ext cx="1111828" cy="789709"/>
          </a:xfrm>
          <a:custGeom>
            <a:avLst/>
            <a:gdLst>
              <a:gd name="connsiteX0" fmla="*/ 0 w 1111828"/>
              <a:gd name="connsiteY0" fmla="*/ 0 h 789709"/>
              <a:gd name="connsiteX1" fmla="*/ 145473 w 1111828"/>
              <a:gd name="connsiteY1" fmla="*/ 103909 h 789709"/>
              <a:gd name="connsiteX2" fmla="*/ 238991 w 1111828"/>
              <a:gd name="connsiteY2" fmla="*/ 238991 h 789709"/>
              <a:gd name="connsiteX3" fmla="*/ 301337 w 1111828"/>
              <a:gd name="connsiteY3" fmla="*/ 332509 h 789709"/>
              <a:gd name="connsiteX4" fmla="*/ 384464 w 1111828"/>
              <a:gd name="connsiteY4" fmla="*/ 488373 h 789709"/>
              <a:gd name="connsiteX5" fmla="*/ 498764 w 1111828"/>
              <a:gd name="connsiteY5" fmla="*/ 633845 h 789709"/>
              <a:gd name="connsiteX6" fmla="*/ 602673 w 1111828"/>
              <a:gd name="connsiteY6" fmla="*/ 696191 h 789709"/>
              <a:gd name="connsiteX7" fmla="*/ 748146 w 1111828"/>
              <a:gd name="connsiteY7" fmla="*/ 748145 h 789709"/>
              <a:gd name="connsiteX8" fmla="*/ 935182 w 1111828"/>
              <a:gd name="connsiteY8" fmla="*/ 789709 h 789709"/>
              <a:gd name="connsiteX9" fmla="*/ 1111828 w 1111828"/>
              <a:gd name="connsiteY9" fmla="*/ 789709 h 789709"/>
              <a:gd name="connsiteX10" fmla="*/ 872837 w 1111828"/>
              <a:gd name="connsiteY10" fmla="*/ 716973 h 789709"/>
              <a:gd name="connsiteX11" fmla="*/ 685800 w 1111828"/>
              <a:gd name="connsiteY11" fmla="*/ 654627 h 789709"/>
              <a:gd name="connsiteX12" fmla="*/ 592282 w 1111828"/>
              <a:gd name="connsiteY12" fmla="*/ 581891 h 789709"/>
              <a:gd name="connsiteX13" fmla="*/ 498764 w 1111828"/>
              <a:gd name="connsiteY13" fmla="*/ 467591 h 789709"/>
              <a:gd name="connsiteX14" fmla="*/ 415637 w 1111828"/>
              <a:gd name="connsiteY14" fmla="*/ 342900 h 789709"/>
              <a:gd name="connsiteX15" fmla="*/ 353291 w 1111828"/>
              <a:gd name="connsiteY15" fmla="*/ 238991 h 789709"/>
              <a:gd name="connsiteX16" fmla="*/ 280555 w 1111828"/>
              <a:gd name="connsiteY16" fmla="*/ 155863 h 789709"/>
              <a:gd name="connsiteX17" fmla="*/ 197428 w 1111828"/>
              <a:gd name="connsiteY17" fmla="*/ 72736 h 789709"/>
              <a:gd name="connsiteX18" fmla="*/ 0 w 1111828"/>
              <a:gd name="connsiteY18" fmla="*/ 0 h 7897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111828" h="789709">
                <a:moveTo>
                  <a:pt x="0" y="0"/>
                </a:moveTo>
                <a:lnTo>
                  <a:pt x="145473" y="103909"/>
                </a:lnTo>
                <a:lnTo>
                  <a:pt x="238991" y="238991"/>
                </a:lnTo>
                <a:lnTo>
                  <a:pt x="301337" y="332509"/>
                </a:lnTo>
                <a:lnTo>
                  <a:pt x="384464" y="488373"/>
                </a:lnTo>
                <a:lnTo>
                  <a:pt x="498764" y="633845"/>
                </a:lnTo>
                <a:lnTo>
                  <a:pt x="602673" y="696191"/>
                </a:lnTo>
                <a:lnTo>
                  <a:pt x="748146" y="748145"/>
                </a:lnTo>
                <a:lnTo>
                  <a:pt x="935182" y="789709"/>
                </a:lnTo>
                <a:lnTo>
                  <a:pt x="1111828" y="789709"/>
                </a:lnTo>
                <a:lnTo>
                  <a:pt x="872837" y="716973"/>
                </a:lnTo>
                <a:lnTo>
                  <a:pt x="685800" y="654627"/>
                </a:lnTo>
                <a:lnTo>
                  <a:pt x="592282" y="581891"/>
                </a:lnTo>
                <a:lnTo>
                  <a:pt x="498764" y="467591"/>
                </a:lnTo>
                <a:lnTo>
                  <a:pt x="415637" y="342900"/>
                </a:lnTo>
                <a:lnTo>
                  <a:pt x="353291" y="238991"/>
                </a:lnTo>
                <a:lnTo>
                  <a:pt x="280555" y="155863"/>
                </a:lnTo>
                <a:lnTo>
                  <a:pt x="197428" y="72736"/>
                </a:lnTo>
                <a:lnTo>
                  <a:pt x="0" y="0"/>
                </a:lnTo>
                <a:close/>
              </a:path>
            </a:pathLst>
          </a:cu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18">
            <a:extLst>
              <a:ext uri="{FF2B5EF4-FFF2-40B4-BE49-F238E27FC236}">
                <a16:creationId xmlns:a16="http://schemas.microsoft.com/office/drawing/2014/main" id="{8CC6489F-85CA-E644-BF64-E55E64DBEE4C}"/>
              </a:ext>
            </a:extLst>
          </p:cNvPr>
          <p:cNvCxnSpPr>
            <a:cxnSpLocks/>
          </p:cNvCxnSpPr>
          <p:nvPr/>
        </p:nvCxnSpPr>
        <p:spPr>
          <a:xfrm>
            <a:off x="2857991" y="2792053"/>
            <a:ext cx="2254760" cy="2444516"/>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4" name="Freeform 23">
            <a:extLst>
              <a:ext uri="{FF2B5EF4-FFF2-40B4-BE49-F238E27FC236}">
                <a16:creationId xmlns:a16="http://schemas.microsoft.com/office/drawing/2014/main" id="{C6A3AC80-F61D-3C43-86FA-AB41F9D3D190}"/>
              </a:ext>
            </a:extLst>
          </p:cNvPr>
          <p:cNvSpPr/>
          <p:nvPr/>
        </p:nvSpPr>
        <p:spPr>
          <a:xfrm>
            <a:off x="3844636" y="2095265"/>
            <a:ext cx="2171700" cy="2057400"/>
          </a:xfrm>
          <a:custGeom>
            <a:avLst/>
            <a:gdLst>
              <a:gd name="connsiteX0" fmla="*/ 0 w 2171700"/>
              <a:gd name="connsiteY0" fmla="*/ 1246909 h 2057400"/>
              <a:gd name="connsiteX1" fmla="*/ 1288473 w 2171700"/>
              <a:gd name="connsiteY1" fmla="*/ 0 h 2057400"/>
              <a:gd name="connsiteX2" fmla="*/ 1548246 w 2171700"/>
              <a:gd name="connsiteY2" fmla="*/ 270163 h 2057400"/>
              <a:gd name="connsiteX3" fmla="*/ 1735282 w 2171700"/>
              <a:gd name="connsiteY3" fmla="*/ 384463 h 2057400"/>
              <a:gd name="connsiteX4" fmla="*/ 1932709 w 2171700"/>
              <a:gd name="connsiteY4" fmla="*/ 436418 h 2057400"/>
              <a:gd name="connsiteX5" fmla="*/ 2171700 w 2171700"/>
              <a:gd name="connsiteY5" fmla="*/ 477982 h 2057400"/>
              <a:gd name="connsiteX6" fmla="*/ 1943100 w 2171700"/>
              <a:gd name="connsiteY6" fmla="*/ 581891 h 2057400"/>
              <a:gd name="connsiteX7" fmla="*/ 1652155 w 2171700"/>
              <a:gd name="connsiteY7" fmla="*/ 831273 h 2057400"/>
              <a:gd name="connsiteX8" fmla="*/ 1465118 w 2171700"/>
              <a:gd name="connsiteY8" fmla="*/ 1059873 h 2057400"/>
              <a:gd name="connsiteX9" fmla="*/ 1298864 w 2171700"/>
              <a:gd name="connsiteY9" fmla="*/ 1309254 h 2057400"/>
              <a:gd name="connsiteX10" fmla="*/ 1163782 w 2171700"/>
              <a:gd name="connsiteY10" fmla="*/ 1548245 h 2057400"/>
              <a:gd name="connsiteX11" fmla="*/ 1070264 w 2171700"/>
              <a:gd name="connsiteY11" fmla="*/ 1787236 h 2057400"/>
              <a:gd name="connsiteX12" fmla="*/ 1091046 w 2171700"/>
              <a:gd name="connsiteY12" fmla="*/ 2057400 h 2057400"/>
              <a:gd name="connsiteX13" fmla="*/ 789709 w 2171700"/>
              <a:gd name="connsiteY13" fmla="*/ 1963882 h 2057400"/>
              <a:gd name="connsiteX14" fmla="*/ 581891 w 2171700"/>
              <a:gd name="connsiteY14" fmla="*/ 1828800 h 2057400"/>
              <a:gd name="connsiteX15" fmla="*/ 426027 w 2171700"/>
              <a:gd name="connsiteY15" fmla="*/ 1589809 h 2057400"/>
              <a:gd name="connsiteX16" fmla="*/ 301337 w 2171700"/>
              <a:gd name="connsiteY16" fmla="*/ 1413163 h 2057400"/>
              <a:gd name="connsiteX17" fmla="*/ 166255 w 2171700"/>
              <a:gd name="connsiteY17" fmla="*/ 1309254 h 2057400"/>
              <a:gd name="connsiteX18" fmla="*/ 0 w 2171700"/>
              <a:gd name="connsiteY18" fmla="*/ 1246909 h 205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171700" h="2057400">
                <a:moveTo>
                  <a:pt x="0" y="1246909"/>
                </a:moveTo>
                <a:lnTo>
                  <a:pt x="1288473" y="0"/>
                </a:lnTo>
                <a:lnTo>
                  <a:pt x="1548246" y="270163"/>
                </a:lnTo>
                <a:lnTo>
                  <a:pt x="1735282" y="384463"/>
                </a:lnTo>
                <a:lnTo>
                  <a:pt x="1932709" y="436418"/>
                </a:lnTo>
                <a:lnTo>
                  <a:pt x="2171700" y="477982"/>
                </a:lnTo>
                <a:lnTo>
                  <a:pt x="1943100" y="581891"/>
                </a:lnTo>
                <a:lnTo>
                  <a:pt x="1652155" y="831273"/>
                </a:lnTo>
                <a:lnTo>
                  <a:pt x="1465118" y="1059873"/>
                </a:lnTo>
                <a:lnTo>
                  <a:pt x="1298864" y="1309254"/>
                </a:lnTo>
                <a:lnTo>
                  <a:pt x="1163782" y="1548245"/>
                </a:lnTo>
                <a:lnTo>
                  <a:pt x="1070264" y="1787236"/>
                </a:lnTo>
                <a:lnTo>
                  <a:pt x="1091046" y="2057400"/>
                </a:lnTo>
                <a:lnTo>
                  <a:pt x="789709" y="1963882"/>
                </a:lnTo>
                <a:lnTo>
                  <a:pt x="581891" y="1828800"/>
                </a:lnTo>
                <a:lnTo>
                  <a:pt x="426027" y="1589809"/>
                </a:lnTo>
                <a:lnTo>
                  <a:pt x="301337" y="1413163"/>
                </a:lnTo>
                <a:lnTo>
                  <a:pt x="166255" y="1309254"/>
                </a:lnTo>
                <a:lnTo>
                  <a:pt x="0" y="1246909"/>
                </a:lnTo>
                <a:close/>
              </a:path>
            </a:pathLst>
          </a:cu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a:extLst>
              <a:ext uri="{FF2B5EF4-FFF2-40B4-BE49-F238E27FC236}">
                <a16:creationId xmlns:a16="http://schemas.microsoft.com/office/drawing/2014/main" id="{867DB271-C1B9-264A-ACC3-0518CDA8253C}"/>
              </a:ext>
            </a:extLst>
          </p:cNvPr>
          <p:cNvSpPr/>
          <p:nvPr/>
        </p:nvSpPr>
        <p:spPr>
          <a:xfrm>
            <a:off x="3917373" y="3990109"/>
            <a:ext cx="1288472" cy="706582"/>
          </a:xfrm>
          <a:custGeom>
            <a:avLst/>
            <a:gdLst>
              <a:gd name="connsiteX0" fmla="*/ 0 w 1288472"/>
              <a:gd name="connsiteY0" fmla="*/ 0 h 706582"/>
              <a:gd name="connsiteX1" fmla="*/ 218209 w 1288472"/>
              <a:gd name="connsiteY1" fmla="*/ 218209 h 706582"/>
              <a:gd name="connsiteX2" fmla="*/ 436418 w 1288472"/>
              <a:gd name="connsiteY2" fmla="*/ 374073 h 706582"/>
              <a:gd name="connsiteX3" fmla="*/ 696191 w 1288472"/>
              <a:gd name="connsiteY3" fmla="*/ 477982 h 706582"/>
              <a:gd name="connsiteX4" fmla="*/ 852054 w 1288472"/>
              <a:gd name="connsiteY4" fmla="*/ 519545 h 706582"/>
              <a:gd name="connsiteX5" fmla="*/ 997527 w 1288472"/>
              <a:gd name="connsiteY5" fmla="*/ 571500 h 706582"/>
              <a:gd name="connsiteX6" fmla="*/ 1132609 w 1288472"/>
              <a:gd name="connsiteY6" fmla="*/ 633845 h 706582"/>
              <a:gd name="connsiteX7" fmla="*/ 1288472 w 1288472"/>
              <a:gd name="connsiteY7" fmla="*/ 706582 h 706582"/>
              <a:gd name="connsiteX8" fmla="*/ 1101436 w 1288472"/>
              <a:gd name="connsiteY8" fmla="*/ 561109 h 706582"/>
              <a:gd name="connsiteX9" fmla="*/ 914400 w 1288472"/>
              <a:gd name="connsiteY9" fmla="*/ 457200 h 706582"/>
              <a:gd name="connsiteX10" fmla="*/ 706581 w 1288472"/>
              <a:gd name="connsiteY10" fmla="*/ 394855 h 706582"/>
              <a:gd name="connsiteX11" fmla="*/ 488372 w 1288472"/>
              <a:gd name="connsiteY11" fmla="*/ 301336 h 706582"/>
              <a:gd name="connsiteX12" fmla="*/ 301336 w 1288472"/>
              <a:gd name="connsiteY12" fmla="*/ 228600 h 706582"/>
              <a:gd name="connsiteX13" fmla="*/ 197427 w 1288472"/>
              <a:gd name="connsiteY13" fmla="*/ 166255 h 706582"/>
              <a:gd name="connsiteX14" fmla="*/ 93518 w 1288472"/>
              <a:gd name="connsiteY14" fmla="*/ 83127 h 706582"/>
              <a:gd name="connsiteX15" fmla="*/ 62345 w 1288472"/>
              <a:gd name="connsiteY15" fmla="*/ 51955 h 706582"/>
              <a:gd name="connsiteX16" fmla="*/ 41563 w 1288472"/>
              <a:gd name="connsiteY16" fmla="*/ 41564 h 706582"/>
              <a:gd name="connsiteX17" fmla="*/ 0 w 1288472"/>
              <a:gd name="connsiteY17" fmla="*/ 0 h 706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288472" h="706582">
                <a:moveTo>
                  <a:pt x="0" y="0"/>
                </a:moveTo>
                <a:lnTo>
                  <a:pt x="218209" y="218209"/>
                </a:lnTo>
                <a:lnTo>
                  <a:pt x="436418" y="374073"/>
                </a:lnTo>
                <a:lnTo>
                  <a:pt x="696191" y="477982"/>
                </a:lnTo>
                <a:lnTo>
                  <a:pt x="852054" y="519545"/>
                </a:lnTo>
                <a:lnTo>
                  <a:pt x="997527" y="571500"/>
                </a:lnTo>
                <a:lnTo>
                  <a:pt x="1132609" y="633845"/>
                </a:lnTo>
                <a:lnTo>
                  <a:pt x="1288472" y="706582"/>
                </a:lnTo>
                <a:lnTo>
                  <a:pt x="1101436" y="561109"/>
                </a:lnTo>
                <a:lnTo>
                  <a:pt x="914400" y="457200"/>
                </a:lnTo>
                <a:lnTo>
                  <a:pt x="706581" y="394855"/>
                </a:lnTo>
                <a:lnTo>
                  <a:pt x="488372" y="301336"/>
                </a:lnTo>
                <a:lnTo>
                  <a:pt x="301336" y="228600"/>
                </a:lnTo>
                <a:lnTo>
                  <a:pt x="197427" y="166255"/>
                </a:lnTo>
                <a:lnTo>
                  <a:pt x="93518" y="83127"/>
                </a:lnTo>
                <a:lnTo>
                  <a:pt x="62345" y="51955"/>
                </a:lnTo>
                <a:lnTo>
                  <a:pt x="41563" y="41564"/>
                </a:lnTo>
                <a:lnTo>
                  <a:pt x="0" y="0"/>
                </a:lnTo>
                <a:close/>
              </a:path>
            </a:pathLst>
          </a:cu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Connector 26">
            <a:extLst>
              <a:ext uri="{FF2B5EF4-FFF2-40B4-BE49-F238E27FC236}">
                <a16:creationId xmlns:a16="http://schemas.microsoft.com/office/drawing/2014/main" id="{59AD5418-E6BA-4B44-9FAB-C524189E9B71}"/>
              </a:ext>
            </a:extLst>
          </p:cNvPr>
          <p:cNvCxnSpPr>
            <a:cxnSpLocks/>
            <a:stCxn id="7" idx="4"/>
          </p:cNvCxnSpPr>
          <p:nvPr/>
        </p:nvCxnSpPr>
        <p:spPr>
          <a:xfrm>
            <a:off x="2805545" y="2712027"/>
            <a:ext cx="3516491" cy="2360830"/>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46EA2336-309E-2D4F-A17B-9998EF5C5115}"/>
              </a:ext>
            </a:extLst>
          </p:cNvPr>
          <p:cNvCxnSpPr>
            <a:cxnSpLocks/>
            <a:stCxn id="25" idx="4"/>
            <a:endCxn id="63" idx="2"/>
          </p:cNvCxnSpPr>
          <p:nvPr/>
        </p:nvCxnSpPr>
        <p:spPr>
          <a:xfrm>
            <a:off x="4790209" y="4426527"/>
            <a:ext cx="4895368" cy="1965528"/>
          </a:xfrm>
          <a:prstGeom prst="line">
            <a:avLst/>
          </a:prstGeom>
          <a:ln w="19050">
            <a:solidFill>
              <a:schemeClr val="accent1"/>
            </a:solidFill>
            <a:prstDash val="sysDash"/>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EBCC11ED-C20A-344B-9BFA-5ADBAFC5133E}"/>
              </a:ext>
            </a:extLst>
          </p:cNvPr>
          <p:cNvCxnSpPr>
            <a:cxnSpLocks/>
            <a:endCxn id="63" idx="1"/>
          </p:cNvCxnSpPr>
          <p:nvPr/>
        </p:nvCxnSpPr>
        <p:spPr>
          <a:xfrm>
            <a:off x="4514133" y="4093481"/>
            <a:ext cx="5115806" cy="1875295"/>
          </a:xfrm>
          <a:prstGeom prst="line">
            <a:avLst/>
          </a:prstGeom>
          <a:ln w="19050">
            <a:solidFill>
              <a:schemeClr val="accent1"/>
            </a:solidFill>
            <a:prstDash val="sysDash"/>
          </a:ln>
        </p:spPr>
        <p:style>
          <a:lnRef idx="1">
            <a:schemeClr val="accent1"/>
          </a:lnRef>
          <a:fillRef idx="0">
            <a:schemeClr val="accent1"/>
          </a:fillRef>
          <a:effectRef idx="0">
            <a:schemeClr val="accent1"/>
          </a:effectRef>
          <a:fontRef idx="minor">
            <a:schemeClr val="tx1"/>
          </a:fontRef>
        </p:style>
      </p:cxnSp>
      <p:sp>
        <p:nvSpPr>
          <p:cNvPr id="53" name="Freeform 52">
            <a:extLst>
              <a:ext uri="{FF2B5EF4-FFF2-40B4-BE49-F238E27FC236}">
                <a16:creationId xmlns:a16="http://schemas.microsoft.com/office/drawing/2014/main" id="{362A3F15-5E0E-9B49-81B4-38BAFE40801A}"/>
              </a:ext>
            </a:extLst>
          </p:cNvPr>
          <p:cNvSpPr/>
          <p:nvPr/>
        </p:nvSpPr>
        <p:spPr>
          <a:xfrm>
            <a:off x="2817707" y="2712026"/>
            <a:ext cx="4103062" cy="2007441"/>
          </a:xfrm>
          <a:custGeom>
            <a:avLst/>
            <a:gdLst>
              <a:gd name="connsiteX0" fmla="*/ 0 w 4103062"/>
              <a:gd name="connsiteY0" fmla="*/ 0 h 2007441"/>
              <a:gd name="connsiteX1" fmla="*/ 1371600 w 4103062"/>
              <a:gd name="connsiteY1" fmla="*/ 1028700 h 2007441"/>
              <a:gd name="connsiteX2" fmla="*/ 1433945 w 4103062"/>
              <a:gd name="connsiteY2" fmla="*/ 1132609 h 2007441"/>
              <a:gd name="connsiteX3" fmla="*/ 1475509 w 4103062"/>
              <a:gd name="connsiteY3" fmla="*/ 1184564 h 2007441"/>
              <a:gd name="connsiteX4" fmla="*/ 1537854 w 4103062"/>
              <a:gd name="connsiteY4" fmla="*/ 1267691 h 2007441"/>
              <a:gd name="connsiteX5" fmla="*/ 1610590 w 4103062"/>
              <a:gd name="connsiteY5" fmla="*/ 1330037 h 2007441"/>
              <a:gd name="connsiteX6" fmla="*/ 1683327 w 4103062"/>
              <a:gd name="connsiteY6" fmla="*/ 1371600 h 2007441"/>
              <a:gd name="connsiteX7" fmla="*/ 1766454 w 4103062"/>
              <a:gd name="connsiteY7" fmla="*/ 1433946 h 2007441"/>
              <a:gd name="connsiteX8" fmla="*/ 1911927 w 4103062"/>
              <a:gd name="connsiteY8" fmla="*/ 1496291 h 2007441"/>
              <a:gd name="connsiteX9" fmla="*/ 3834245 w 4103062"/>
              <a:gd name="connsiteY9" fmla="*/ 1943100 h 2007441"/>
              <a:gd name="connsiteX10" fmla="*/ 4042063 w 4103062"/>
              <a:gd name="connsiteY10" fmla="*/ 1995055 h 2007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103062" h="2007441">
                <a:moveTo>
                  <a:pt x="0" y="0"/>
                </a:moveTo>
                <a:lnTo>
                  <a:pt x="1371600" y="1028700"/>
                </a:lnTo>
                <a:cubicBezTo>
                  <a:pt x="1610591" y="1217468"/>
                  <a:pt x="1416627" y="1106632"/>
                  <a:pt x="1433945" y="1132609"/>
                </a:cubicBezTo>
                <a:cubicBezTo>
                  <a:pt x="1451263" y="1158586"/>
                  <a:pt x="1458191" y="1162051"/>
                  <a:pt x="1475509" y="1184564"/>
                </a:cubicBezTo>
                <a:cubicBezTo>
                  <a:pt x="1492827" y="1207077"/>
                  <a:pt x="1515341" y="1243446"/>
                  <a:pt x="1537854" y="1267691"/>
                </a:cubicBezTo>
                <a:cubicBezTo>
                  <a:pt x="1560367" y="1291936"/>
                  <a:pt x="1586344" y="1312719"/>
                  <a:pt x="1610590" y="1330037"/>
                </a:cubicBezTo>
                <a:cubicBezTo>
                  <a:pt x="1634836" y="1347355"/>
                  <a:pt x="1657350" y="1354282"/>
                  <a:pt x="1683327" y="1371600"/>
                </a:cubicBezTo>
                <a:cubicBezTo>
                  <a:pt x="1709304" y="1388918"/>
                  <a:pt x="1728354" y="1413164"/>
                  <a:pt x="1766454" y="1433946"/>
                </a:cubicBezTo>
                <a:cubicBezTo>
                  <a:pt x="1804554" y="1454728"/>
                  <a:pt x="1567295" y="1411432"/>
                  <a:pt x="1911927" y="1496291"/>
                </a:cubicBezTo>
                <a:cubicBezTo>
                  <a:pt x="2256559" y="1581150"/>
                  <a:pt x="3479222" y="1859973"/>
                  <a:pt x="3834245" y="1943100"/>
                </a:cubicBezTo>
                <a:cubicBezTo>
                  <a:pt x="4189268" y="2026227"/>
                  <a:pt x="4115665" y="2010641"/>
                  <a:pt x="4042063" y="1995055"/>
                </a:cubicBezTo>
              </a:path>
            </a:pathLst>
          </a:custGeom>
          <a:noFill/>
          <a:ln w="1905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a:extLst>
              <a:ext uri="{FF2B5EF4-FFF2-40B4-BE49-F238E27FC236}">
                <a16:creationId xmlns:a16="http://schemas.microsoft.com/office/drawing/2014/main" id="{4B37EA03-25BD-B949-B09A-CA36DB8564B7}"/>
              </a:ext>
            </a:extLst>
          </p:cNvPr>
          <p:cNvSpPr/>
          <p:nvPr/>
        </p:nvSpPr>
        <p:spPr>
          <a:xfrm>
            <a:off x="2826327" y="2722418"/>
            <a:ext cx="3917373" cy="2067791"/>
          </a:xfrm>
          <a:custGeom>
            <a:avLst/>
            <a:gdLst>
              <a:gd name="connsiteX0" fmla="*/ 3917373 w 3917373"/>
              <a:gd name="connsiteY0" fmla="*/ 2067791 h 2067791"/>
              <a:gd name="connsiteX1" fmla="*/ 1693718 w 3917373"/>
              <a:gd name="connsiteY1" fmla="*/ 1527464 h 2067791"/>
              <a:gd name="connsiteX2" fmla="*/ 1444337 w 3917373"/>
              <a:gd name="connsiteY2" fmla="*/ 1371600 h 2067791"/>
              <a:gd name="connsiteX3" fmla="*/ 0 w 3917373"/>
              <a:gd name="connsiteY3" fmla="*/ 0 h 2067791"/>
            </a:gdLst>
            <a:ahLst/>
            <a:cxnLst>
              <a:cxn ang="0">
                <a:pos x="connsiteX0" y="connsiteY0"/>
              </a:cxn>
              <a:cxn ang="0">
                <a:pos x="connsiteX1" y="connsiteY1"/>
              </a:cxn>
              <a:cxn ang="0">
                <a:pos x="connsiteX2" y="connsiteY2"/>
              </a:cxn>
              <a:cxn ang="0">
                <a:pos x="connsiteX3" y="connsiteY3"/>
              </a:cxn>
            </a:cxnLst>
            <a:rect l="l" t="t" r="r" b="b"/>
            <a:pathLst>
              <a:path w="3917373" h="2067791">
                <a:moveTo>
                  <a:pt x="3917373" y="2067791"/>
                </a:moveTo>
                <a:lnTo>
                  <a:pt x="1693718" y="1527464"/>
                </a:lnTo>
                <a:cubicBezTo>
                  <a:pt x="1281545" y="1411432"/>
                  <a:pt x="1726623" y="1626177"/>
                  <a:pt x="1444337" y="1371600"/>
                </a:cubicBezTo>
                <a:cubicBezTo>
                  <a:pt x="1162051" y="1117023"/>
                  <a:pt x="225136" y="235527"/>
                  <a:pt x="0" y="0"/>
                </a:cubicBezTo>
              </a:path>
            </a:pathLst>
          </a:custGeom>
          <a:noFill/>
          <a:ln w="19050">
            <a:solidFill>
              <a:srgbClr val="00B05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3" name="Straight Connector 92">
            <a:extLst>
              <a:ext uri="{FF2B5EF4-FFF2-40B4-BE49-F238E27FC236}">
                <a16:creationId xmlns:a16="http://schemas.microsoft.com/office/drawing/2014/main" id="{987F3D7C-ACD7-B948-838F-2C8B295A1915}"/>
              </a:ext>
            </a:extLst>
          </p:cNvPr>
          <p:cNvCxnSpPr>
            <a:cxnSpLocks/>
            <a:endCxn id="63" idx="3"/>
          </p:cNvCxnSpPr>
          <p:nvPr/>
        </p:nvCxnSpPr>
        <p:spPr>
          <a:xfrm>
            <a:off x="5432851" y="2971968"/>
            <a:ext cx="5829177" cy="764975"/>
          </a:xfrm>
          <a:prstGeom prst="line">
            <a:avLst/>
          </a:prstGeom>
          <a:ln w="19050">
            <a:solidFill>
              <a:schemeClr val="accent1"/>
            </a:solidFill>
            <a:prstDash val="sysDash"/>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590111C3-3BF3-E841-975B-CECB59AF5705}"/>
              </a:ext>
            </a:extLst>
          </p:cNvPr>
          <p:cNvCxnSpPr>
            <a:cxnSpLocks/>
          </p:cNvCxnSpPr>
          <p:nvPr/>
        </p:nvCxnSpPr>
        <p:spPr>
          <a:xfrm>
            <a:off x="5693967" y="2786644"/>
            <a:ext cx="5555673" cy="623221"/>
          </a:xfrm>
          <a:prstGeom prst="line">
            <a:avLst/>
          </a:prstGeom>
          <a:ln w="19050">
            <a:solidFill>
              <a:schemeClr val="accent1"/>
            </a:solidFill>
            <a:prstDash val="sysDash"/>
          </a:ln>
        </p:spPr>
        <p:style>
          <a:lnRef idx="1">
            <a:schemeClr val="accent1"/>
          </a:lnRef>
          <a:fillRef idx="0">
            <a:schemeClr val="accent1"/>
          </a:fillRef>
          <a:effectRef idx="0">
            <a:schemeClr val="accent1"/>
          </a:effectRef>
          <a:fontRef idx="minor">
            <a:schemeClr val="tx1"/>
          </a:fontRef>
        </p:style>
      </p:cxnSp>
      <p:sp>
        <p:nvSpPr>
          <p:cNvPr id="61" name="Down Arrow 60">
            <a:extLst>
              <a:ext uri="{FF2B5EF4-FFF2-40B4-BE49-F238E27FC236}">
                <a16:creationId xmlns:a16="http://schemas.microsoft.com/office/drawing/2014/main" id="{BFFBBB13-293D-834C-8F04-1C04554AF20B}"/>
              </a:ext>
            </a:extLst>
          </p:cNvPr>
          <p:cNvSpPr/>
          <p:nvPr/>
        </p:nvSpPr>
        <p:spPr>
          <a:xfrm rot="17036499">
            <a:off x="6931650" y="4591428"/>
            <a:ext cx="83128" cy="259772"/>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Down Arrow 61">
            <a:extLst>
              <a:ext uri="{FF2B5EF4-FFF2-40B4-BE49-F238E27FC236}">
                <a16:creationId xmlns:a16="http://schemas.microsoft.com/office/drawing/2014/main" id="{0936B29D-0FC8-FE4C-A001-A33621FFF120}"/>
              </a:ext>
            </a:extLst>
          </p:cNvPr>
          <p:cNvSpPr/>
          <p:nvPr/>
        </p:nvSpPr>
        <p:spPr>
          <a:xfrm rot="16867730">
            <a:off x="6800985" y="4670713"/>
            <a:ext cx="83128" cy="259772"/>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a:extLst>
              <a:ext uri="{FF2B5EF4-FFF2-40B4-BE49-F238E27FC236}">
                <a16:creationId xmlns:a16="http://schemas.microsoft.com/office/drawing/2014/main" id="{AF7DAC2B-FA9E-9443-B012-63267FFC398C}"/>
              </a:ext>
            </a:extLst>
          </p:cNvPr>
          <p:cNvSpPr/>
          <p:nvPr/>
        </p:nvSpPr>
        <p:spPr>
          <a:xfrm>
            <a:off x="9629939" y="3409865"/>
            <a:ext cx="1632089" cy="2982190"/>
          </a:xfrm>
          <a:custGeom>
            <a:avLst/>
            <a:gdLst>
              <a:gd name="connsiteX0" fmla="*/ 904009 w 914400"/>
              <a:gd name="connsiteY0" fmla="*/ 0 h 1610591"/>
              <a:gd name="connsiteX1" fmla="*/ 0 w 914400"/>
              <a:gd name="connsiteY1" fmla="*/ 1381991 h 1610591"/>
              <a:gd name="connsiteX2" fmla="*/ 31172 w 914400"/>
              <a:gd name="connsiteY2" fmla="*/ 1610591 h 1610591"/>
              <a:gd name="connsiteX3" fmla="*/ 914400 w 914400"/>
              <a:gd name="connsiteY3" fmla="*/ 176645 h 1610591"/>
              <a:gd name="connsiteX4" fmla="*/ 904009 w 914400"/>
              <a:gd name="connsiteY4" fmla="*/ 0 h 16105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 h="1610591">
                <a:moveTo>
                  <a:pt x="904009" y="0"/>
                </a:moveTo>
                <a:lnTo>
                  <a:pt x="0" y="1381991"/>
                </a:lnTo>
                <a:lnTo>
                  <a:pt x="31172" y="1610591"/>
                </a:lnTo>
                <a:lnTo>
                  <a:pt x="914400" y="176645"/>
                </a:lnTo>
                <a:lnTo>
                  <a:pt x="904009" y="0"/>
                </a:lnTo>
                <a:close/>
              </a:path>
            </a:pathLst>
          </a:cu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65">
            <a:extLst>
              <a:ext uri="{FF2B5EF4-FFF2-40B4-BE49-F238E27FC236}">
                <a16:creationId xmlns:a16="http://schemas.microsoft.com/office/drawing/2014/main" id="{FC261118-BC55-324D-8F41-DCAB00FBB2BD}"/>
              </a:ext>
            </a:extLst>
          </p:cNvPr>
          <p:cNvSpPr/>
          <p:nvPr/>
        </p:nvSpPr>
        <p:spPr>
          <a:xfrm>
            <a:off x="1370723" y="3062597"/>
            <a:ext cx="3096491" cy="2982190"/>
          </a:xfrm>
          <a:custGeom>
            <a:avLst/>
            <a:gdLst>
              <a:gd name="connsiteX0" fmla="*/ 0 w 3096491"/>
              <a:gd name="connsiteY0" fmla="*/ 0 h 2982190"/>
              <a:gd name="connsiteX1" fmla="*/ 3075709 w 3096491"/>
              <a:gd name="connsiteY1" fmla="*/ 2379518 h 2982190"/>
              <a:gd name="connsiteX2" fmla="*/ 3096491 w 3096491"/>
              <a:gd name="connsiteY2" fmla="*/ 2982190 h 2982190"/>
              <a:gd name="connsiteX3" fmla="*/ 20782 w 3096491"/>
              <a:gd name="connsiteY3" fmla="*/ 332509 h 2982190"/>
              <a:gd name="connsiteX4" fmla="*/ 0 w 3096491"/>
              <a:gd name="connsiteY4" fmla="*/ 0 h 29821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6491" h="2982190">
                <a:moveTo>
                  <a:pt x="0" y="0"/>
                </a:moveTo>
                <a:lnTo>
                  <a:pt x="3075709" y="2379518"/>
                </a:lnTo>
                <a:lnTo>
                  <a:pt x="3096491" y="2982190"/>
                </a:lnTo>
                <a:lnTo>
                  <a:pt x="20782" y="332509"/>
                </a:lnTo>
                <a:lnTo>
                  <a:pt x="0" y="0"/>
                </a:lnTo>
                <a:close/>
              </a:path>
            </a:pathLst>
          </a:cu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reeform 66">
            <a:extLst>
              <a:ext uri="{FF2B5EF4-FFF2-40B4-BE49-F238E27FC236}">
                <a16:creationId xmlns:a16="http://schemas.microsoft.com/office/drawing/2014/main" id="{C611F685-7B98-9944-B950-6DF4689D6C4C}"/>
              </a:ext>
            </a:extLst>
          </p:cNvPr>
          <p:cNvSpPr/>
          <p:nvPr/>
        </p:nvSpPr>
        <p:spPr>
          <a:xfrm>
            <a:off x="1381991" y="3065318"/>
            <a:ext cx="3169227" cy="2982191"/>
          </a:xfrm>
          <a:custGeom>
            <a:avLst/>
            <a:gdLst>
              <a:gd name="connsiteX0" fmla="*/ 0 w 3169227"/>
              <a:gd name="connsiteY0" fmla="*/ 0 h 2982191"/>
              <a:gd name="connsiteX1" fmla="*/ 3148445 w 3169227"/>
              <a:gd name="connsiteY1" fmla="*/ 2369127 h 2982191"/>
              <a:gd name="connsiteX2" fmla="*/ 3169227 w 3169227"/>
              <a:gd name="connsiteY2" fmla="*/ 2982191 h 2982191"/>
              <a:gd name="connsiteX3" fmla="*/ 3169227 w 3169227"/>
              <a:gd name="connsiteY3" fmla="*/ 2982191 h 2982191"/>
              <a:gd name="connsiteX4" fmla="*/ 3169227 w 3169227"/>
              <a:gd name="connsiteY4" fmla="*/ 2982191 h 2982191"/>
              <a:gd name="connsiteX5" fmla="*/ 3169227 w 3169227"/>
              <a:gd name="connsiteY5" fmla="*/ 2982191 h 2982191"/>
              <a:gd name="connsiteX6" fmla="*/ 3169227 w 3169227"/>
              <a:gd name="connsiteY6" fmla="*/ 2982191 h 2982191"/>
              <a:gd name="connsiteX7" fmla="*/ 3096491 w 3169227"/>
              <a:gd name="connsiteY7" fmla="*/ 2982191 h 2982191"/>
              <a:gd name="connsiteX8" fmla="*/ 3086100 w 3169227"/>
              <a:gd name="connsiteY8" fmla="*/ 2389909 h 2982191"/>
              <a:gd name="connsiteX9" fmla="*/ 0 w 3169227"/>
              <a:gd name="connsiteY9" fmla="*/ 0 h 2982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69227" h="2982191">
                <a:moveTo>
                  <a:pt x="0" y="0"/>
                </a:moveTo>
                <a:lnTo>
                  <a:pt x="3148445" y="2369127"/>
                </a:lnTo>
                <a:lnTo>
                  <a:pt x="3169227" y="2982191"/>
                </a:lnTo>
                <a:lnTo>
                  <a:pt x="3169227" y="2982191"/>
                </a:lnTo>
                <a:lnTo>
                  <a:pt x="3169227" y="2982191"/>
                </a:lnTo>
                <a:lnTo>
                  <a:pt x="3169227" y="2982191"/>
                </a:lnTo>
                <a:lnTo>
                  <a:pt x="3169227" y="2982191"/>
                </a:lnTo>
                <a:lnTo>
                  <a:pt x="3096491" y="2982191"/>
                </a:lnTo>
                <a:lnTo>
                  <a:pt x="3086100" y="2389909"/>
                </a:lnTo>
                <a:lnTo>
                  <a:pt x="0" y="0"/>
                </a:lnTo>
                <a:close/>
              </a:path>
            </a:pathLst>
          </a:cu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a:extLst>
              <a:ext uri="{FF2B5EF4-FFF2-40B4-BE49-F238E27FC236}">
                <a16:creationId xmlns:a16="http://schemas.microsoft.com/office/drawing/2014/main" id="{B90864AB-0A74-D146-9673-E33B2F2F0C40}"/>
              </a:ext>
            </a:extLst>
          </p:cNvPr>
          <p:cNvSpPr/>
          <p:nvPr/>
        </p:nvSpPr>
        <p:spPr>
          <a:xfrm>
            <a:off x="1381991" y="3065318"/>
            <a:ext cx="0" cy="0"/>
          </a:xfrm>
          <a:custGeom>
            <a:avLst/>
            <a:gdLst>
              <a:gd name="connsiteX0" fmla="*/ 0 w 0"/>
              <a:gd name="connsiteY0" fmla="*/ 0 h 0"/>
              <a:gd name="connsiteX1" fmla="*/ 0 w 0"/>
              <a:gd name="connsiteY1" fmla="*/ 0 h 0"/>
              <a:gd name="connsiteX2" fmla="*/ 0 w 0"/>
              <a:gd name="connsiteY2" fmla="*/ 0 h 0"/>
            </a:gdLst>
            <a:ahLst/>
            <a:cxnLst>
              <a:cxn ang="0">
                <a:pos x="connsiteX0" y="connsiteY0"/>
              </a:cxn>
              <a:cxn ang="0">
                <a:pos x="connsiteX1" y="connsiteY1"/>
              </a:cxn>
              <a:cxn ang="0">
                <a:pos x="connsiteX2" y="connsiteY2"/>
              </a:cxn>
            </a:cxnLst>
            <a:rect l="l" t="t" r="r" b="b"/>
            <a:pathLst>
              <a:path>
                <a:moveTo>
                  <a:pt x="0" y="0"/>
                </a:moveTo>
                <a:lnTo>
                  <a:pt x="0" y="0"/>
                </a:lnTo>
                <a:lnTo>
                  <a:pt x="0" y="0"/>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a:extLst>
              <a:ext uri="{FF2B5EF4-FFF2-40B4-BE49-F238E27FC236}">
                <a16:creationId xmlns:a16="http://schemas.microsoft.com/office/drawing/2014/main" id="{EC250491-380E-424F-8B7B-A040DC4F4462}"/>
              </a:ext>
            </a:extLst>
          </p:cNvPr>
          <p:cNvSpPr/>
          <p:nvPr/>
        </p:nvSpPr>
        <p:spPr>
          <a:xfrm>
            <a:off x="1381991" y="3065318"/>
            <a:ext cx="519545" cy="374073"/>
          </a:xfrm>
          <a:custGeom>
            <a:avLst/>
            <a:gdLst>
              <a:gd name="connsiteX0" fmla="*/ 0 w 519545"/>
              <a:gd name="connsiteY0" fmla="*/ 0 h 374073"/>
              <a:gd name="connsiteX1" fmla="*/ 519545 w 519545"/>
              <a:gd name="connsiteY1" fmla="*/ 20782 h 374073"/>
              <a:gd name="connsiteX2" fmla="*/ 519545 w 519545"/>
              <a:gd name="connsiteY2" fmla="*/ 374073 h 374073"/>
              <a:gd name="connsiteX3" fmla="*/ 0 w 519545"/>
              <a:gd name="connsiteY3" fmla="*/ 0 h 374073"/>
            </a:gdLst>
            <a:ahLst/>
            <a:cxnLst>
              <a:cxn ang="0">
                <a:pos x="connsiteX0" y="connsiteY0"/>
              </a:cxn>
              <a:cxn ang="0">
                <a:pos x="connsiteX1" y="connsiteY1"/>
              </a:cxn>
              <a:cxn ang="0">
                <a:pos x="connsiteX2" y="connsiteY2"/>
              </a:cxn>
              <a:cxn ang="0">
                <a:pos x="connsiteX3" y="connsiteY3"/>
              </a:cxn>
            </a:cxnLst>
            <a:rect l="l" t="t" r="r" b="b"/>
            <a:pathLst>
              <a:path w="519545" h="374073">
                <a:moveTo>
                  <a:pt x="0" y="0"/>
                </a:moveTo>
                <a:lnTo>
                  <a:pt x="519545" y="20782"/>
                </a:lnTo>
                <a:lnTo>
                  <a:pt x="519545" y="374073"/>
                </a:lnTo>
                <a:lnTo>
                  <a:pt x="0" y="0"/>
                </a:lnTo>
                <a:close/>
              </a:path>
            </a:pathLst>
          </a:cu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1" name="Straight Arrow Connector 70">
            <a:extLst>
              <a:ext uri="{FF2B5EF4-FFF2-40B4-BE49-F238E27FC236}">
                <a16:creationId xmlns:a16="http://schemas.microsoft.com/office/drawing/2014/main" id="{371D8076-F48C-284F-9B9A-036FFEFBC663}"/>
              </a:ext>
            </a:extLst>
          </p:cNvPr>
          <p:cNvCxnSpPr>
            <a:cxnSpLocks/>
          </p:cNvCxnSpPr>
          <p:nvPr/>
        </p:nvCxnSpPr>
        <p:spPr>
          <a:xfrm flipV="1">
            <a:off x="4551218" y="4395537"/>
            <a:ext cx="654627" cy="1302887"/>
          </a:xfrm>
          <a:prstGeom prst="straightConnector1">
            <a:avLst/>
          </a:prstGeom>
          <a:ln w="1905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72" name="Straight Arrow Connector 71">
            <a:extLst>
              <a:ext uri="{FF2B5EF4-FFF2-40B4-BE49-F238E27FC236}">
                <a16:creationId xmlns:a16="http://schemas.microsoft.com/office/drawing/2014/main" id="{3C6C7E39-9E2F-C64F-A654-78B7B0DEF42E}"/>
              </a:ext>
            </a:extLst>
          </p:cNvPr>
          <p:cNvCxnSpPr>
            <a:cxnSpLocks/>
          </p:cNvCxnSpPr>
          <p:nvPr/>
        </p:nvCxnSpPr>
        <p:spPr>
          <a:xfrm flipV="1">
            <a:off x="1378172" y="2668985"/>
            <a:ext cx="523364" cy="376973"/>
          </a:xfrm>
          <a:prstGeom prst="straightConnector1">
            <a:avLst/>
          </a:prstGeom>
          <a:ln w="1905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76" name="TextBox 75">
            <a:extLst>
              <a:ext uri="{FF2B5EF4-FFF2-40B4-BE49-F238E27FC236}">
                <a16:creationId xmlns:a16="http://schemas.microsoft.com/office/drawing/2014/main" id="{FC142883-1955-8946-BAD5-1559C5ED07A1}"/>
              </a:ext>
            </a:extLst>
          </p:cNvPr>
          <p:cNvSpPr txBox="1"/>
          <p:nvPr/>
        </p:nvSpPr>
        <p:spPr>
          <a:xfrm rot="19035923">
            <a:off x="3269673" y="2337998"/>
            <a:ext cx="888385" cy="430887"/>
          </a:xfrm>
          <a:prstGeom prst="rect">
            <a:avLst/>
          </a:prstGeom>
          <a:noFill/>
        </p:spPr>
        <p:txBody>
          <a:bodyPr wrap="none" rtlCol="0">
            <a:spAutoFit/>
          </a:bodyPr>
          <a:lstStyle/>
          <a:p>
            <a:r>
              <a:rPr lang="en-US" sz="1100" dirty="0"/>
              <a:t>60</a:t>
            </a:r>
            <a:r>
              <a:rPr lang="en-US" sz="1100" baseline="30000" dirty="0"/>
              <a:t>0</a:t>
            </a:r>
            <a:r>
              <a:rPr lang="en-US" sz="1100" dirty="0"/>
              <a:t> Flat Fan</a:t>
            </a:r>
          </a:p>
          <a:p>
            <a:r>
              <a:rPr lang="en-US" sz="1100" dirty="0"/>
              <a:t>spray plume</a:t>
            </a:r>
          </a:p>
        </p:txBody>
      </p:sp>
      <p:sp>
        <p:nvSpPr>
          <p:cNvPr id="77" name="TextBox 76">
            <a:extLst>
              <a:ext uri="{FF2B5EF4-FFF2-40B4-BE49-F238E27FC236}">
                <a16:creationId xmlns:a16="http://schemas.microsoft.com/office/drawing/2014/main" id="{2AE22B0F-37E4-0B4E-9915-5BB6A4DB34F6}"/>
              </a:ext>
            </a:extLst>
          </p:cNvPr>
          <p:cNvSpPr txBox="1"/>
          <p:nvPr/>
        </p:nvSpPr>
        <p:spPr>
          <a:xfrm rot="18707789">
            <a:off x="4188531" y="2898202"/>
            <a:ext cx="1327608" cy="261610"/>
          </a:xfrm>
          <a:prstGeom prst="rect">
            <a:avLst/>
          </a:prstGeom>
          <a:noFill/>
        </p:spPr>
        <p:txBody>
          <a:bodyPr wrap="none" rtlCol="0">
            <a:spAutoFit/>
          </a:bodyPr>
          <a:lstStyle/>
          <a:p>
            <a:r>
              <a:rPr lang="en-US" sz="1100" dirty="0"/>
              <a:t>Upper curved baffle</a:t>
            </a:r>
          </a:p>
        </p:txBody>
      </p:sp>
      <p:sp>
        <p:nvSpPr>
          <p:cNvPr id="78" name="TextBox 77">
            <a:extLst>
              <a:ext uri="{FF2B5EF4-FFF2-40B4-BE49-F238E27FC236}">
                <a16:creationId xmlns:a16="http://schemas.microsoft.com/office/drawing/2014/main" id="{8D8C9062-D940-614B-98C0-A5C3EF5ECCF2}"/>
              </a:ext>
            </a:extLst>
          </p:cNvPr>
          <p:cNvSpPr txBox="1"/>
          <p:nvPr/>
        </p:nvSpPr>
        <p:spPr>
          <a:xfrm rot="18352464">
            <a:off x="4739224" y="3469679"/>
            <a:ext cx="1324402" cy="261610"/>
          </a:xfrm>
          <a:prstGeom prst="rect">
            <a:avLst/>
          </a:prstGeom>
          <a:noFill/>
        </p:spPr>
        <p:txBody>
          <a:bodyPr wrap="none" rtlCol="0">
            <a:spAutoFit/>
          </a:bodyPr>
          <a:lstStyle/>
          <a:p>
            <a:r>
              <a:rPr lang="en-US" sz="1100" dirty="0"/>
              <a:t>Lower curved baffle</a:t>
            </a:r>
          </a:p>
        </p:txBody>
      </p:sp>
      <p:sp>
        <p:nvSpPr>
          <p:cNvPr id="79" name="TextBox 78">
            <a:extLst>
              <a:ext uri="{FF2B5EF4-FFF2-40B4-BE49-F238E27FC236}">
                <a16:creationId xmlns:a16="http://schemas.microsoft.com/office/drawing/2014/main" id="{EB0179F4-B467-5D4D-B873-807319F66000}"/>
              </a:ext>
            </a:extLst>
          </p:cNvPr>
          <p:cNvSpPr txBox="1"/>
          <p:nvPr/>
        </p:nvSpPr>
        <p:spPr>
          <a:xfrm>
            <a:off x="2031431" y="2130470"/>
            <a:ext cx="811441" cy="430887"/>
          </a:xfrm>
          <a:prstGeom prst="rect">
            <a:avLst/>
          </a:prstGeom>
          <a:noFill/>
        </p:spPr>
        <p:txBody>
          <a:bodyPr wrap="none" rtlCol="0">
            <a:spAutoFit/>
          </a:bodyPr>
          <a:lstStyle/>
          <a:p>
            <a:pPr algn="ctr"/>
            <a:r>
              <a:rPr lang="en-US" sz="1100" dirty="0"/>
              <a:t>Nozzle and</a:t>
            </a:r>
          </a:p>
          <a:p>
            <a:pPr algn="ctr"/>
            <a:r>
              <a:rPr lang="en-US" sz="1100" dirty="0"/>
              <a:t>supports</a:t>
            </a:r>
          </a:p>
        </p:txBody>
      </p:sp>
      <p:sp>
        <p:nvSpPr>
          <p:cNvPr id="80" name="TextBox 79">
            <a:extLst>
              <a:ext uri="{FF2B5EF4-FFF2-40B4-BE49-F238E27FC236}">
                <a16:creationId xmlns:a16="http://schemas.microsoft.com/office/drawing/2014/main" id="{114B1C13-4A80-674D-8DD1-C0B19F0B6DA0}"/>
              </a:ext>
            </a:extLst>
          </p:cNvPr>
          <p:cNvSpPr txBox="1"/>
          <p:nvPr/>
        </p:nvSpPr>
        <p:spPr>
          <a:xfrm rot="2333189">
            <a:off x="1351493" y="4264732"/>
            <a:ext cx="2978701" cy="261610"/>
          </a:xfrm>
          <a:prstGeom prst="rect">
            <a:avLst/>
          </a:prstGeom>
          <a:noFill/>
        </p:spPr>
        <p:txBody>
          <a:bodyPr wrap="none" rtlCol="0">
            <a:spAutoFit/>
          </a:bodyPr>
          <a:lstStyle/>
          <a:p>
            <a:r>
              <a:rPr lang="en-US" sz="1100" dirty="0"/>
              <a:t>Strut bonded to nozzle supports and both baffles</a:t>
            </a:r>
          </a:p>
        </p:txBody>
      </p:sp>
      <p:sp>
        <p:nvSpPr>
          <p:cNvPr id="81" name="TextBox 80">
            <a:extLst>
              <a:ext uri="{FF2B5EF4-FFF2-40B4-BE49-F238E27FC236}">
                <a16:creationId xmlns:a16="http://schemas.microsoft.com/office/drawing/2014/main" id="{07EB7563-5229-3043-8B7E-F923D397D047}"/>
              </a:ext>
            </a:extLst>
          </p:cNvPr>
          <p:cNvSpPr txBox="1"/>
          <p:nvPr/>
        </p:nvSpPr>
        <p:spPr>
          <a:xfrm rot="750449">
            <a:off x="6563407" y="3949072"/>
            <a:ext cx="2877711" cy="430887"/>
          </a:xfrm>
          <a:prstGeom prst="rect">
            <a:avLst/>
          </a:prstGeom>
          <a:noFill/>
        </p:spPr>
        <p:txBody>
          <a:bodyPr wrap="none" rtlCol="0">
            <a:spAutoFit/>
          </a:bodyPr>
          <a:lstStyle/>
          <a:p>
            <a:pPr algn="ctr"/>
            <a:r>
              <a:rPr lang="en-US" sz="1100" dirty="0"/>
              <a:t>Droplet plume, now with most coarse droplets </a:t>
            </a:r>
          </a:p>
          <a:p>
            <a:pPr algn="ctr"/>
            <a:r>
              <a:rPr lang="en-US" sz="1100" dirty="0"/>
              <a:t>removed, thinned and made more planar </a:t>
            </a:r>
          </a:p>
        </p:txBody>
      </p:sp>
      <p:sp>
        <p:nvSpPr>
          <p:cNvPr id="82" name="TextBox 81">
            <a:extLst>
              <a:ext uri="{FF2B5EF4-FFF2-40B4-BE49-F238E27FC236}">
                <a16:creationId xmlns:a16="http://schemas.microsoft.com/office/drawing/2014/main" id="{9A065AFB-8814-7940-BC71-E889BA987D4B}"/>
              </a:ext>
            </a:extLst>
          </p:cNvPr>
          <p:cNvSpPr txBox="1"/>
          <p:nvPr/>
        </p:nvSpPr>
        <p:spPr>
          <a:xfrm>
            <a:off x="8691284" y="5951248"/>
            <a:ext cx="3219150" cy="769441"/>
          </a:xfrm>
          <a:prstGeom prst="rect">
            <a:avLst/>
          </a:prstGeom>
          <a:noFill/>
        </p:spPr>
        <p:txBody>
          <a:bodyPr wrap="none" rtlCol="0">
            <a:spAutoFit/>
          </a:bodyPr>
          <a:lstStyle/>
          <a:p>
            <a:pPr algn="ctr"/>
            <a:r>
              <a:rPr lang="en-US" sz="1100" dirty="0"/>
              <a:t>Remaining Coarse mode droplets will begin to sink</a:t>
            </a:r>
          </a:p>
          <a:p>
            <a:pPr algn="ctr"/>
            <a:r>
              <a:rPr lang="en-US" sz="1100" dirty="0"/>
              <a:t>out of the plume, leaving behind Accumulation and</a:t>
            </a:r>
          </a:p>
          <a:p>
            <a:pPr algn="ctr"/>
            <a:r>
              <a:rPr lang="en-US" sz="1100" dirty="0"/>
              <a:t>Aitken mode ones that may grow by absorbing more</a:t>
            </a:r>
          </a:p>
          <a:p>
            <a:pPr algn="ctr"/>
            <a:r>
              <a:rPr lang="en-US" sz="1100" dirty="0"/>
              <a:t>water vapor from the now-saturated plume. </a:t>
            </a:r>
          </a:p>
        </p:txBody>
      </p:sp>
      <p:sp>
        <p:nvSpPr>
          <p:cNvPr id="83" name="TextBox 82">
            <a:extLst>
              <a:ext uri="{FF2B5EF4-FFF2-40B4-BE49-F238E27FC236}">
                <a16:creationId xmlns:a16="http://schemas.microsoft.com/office/drawing/2014/main" id="{0AE1D9CA-0898-3744-A56B-561EC0557440}"/>
              </a:ext>
            </a:extLst>
          </p:cNvPr>
          <p:cNvSpPr txBox="1"/>
          <p:nvPr/>
        </p:nvSpPr>
        <p:spPr>
          <a:xfrm rot="789125">
            <a:off x="6993123" y="4885340"/>
            <a:ext cx="2712602" cy="430887"/>
          </a:xfrm>
          <a:prstGeom prst="rect">
            <a:avLst/>
          </a:prstGeom>
          <a:noFill/>
        </p:spPr>
        <p:txBody>
          <a:bodyPr wrap="none" rtlCol="0">
            <a:spAutoFit/>
          </a:bodyPr>
          <a:lstStyle/>
          <a:p>
            <a:pPr algn="ctr"/>
            <a:r>
              <a:rPr lang="en-US" sz="1100" dirty="0"/>
              <a:t>Red and green representative droplet tracks</a:t>
            </a:r>
          </a:p>
          <a:p>
            <a:pPr algn="ctr"/>
            <a:r>
              <a:rPr lang="en-US" sz="1100" dirty="0"/>
              <a:t>showing how the baffles modify their paths </a:t>
            </a:r>
          </a:p>
        </p:txBody>
      </p:sp>
      <p:sp>
        <p:nvSpPr>
          <p:cNvPr id="90" name="TextBox 89">
            <a:extLst>
              <a:ext uri="{FF2B5EF4-FFF2-40B4-BE49-F238E27FC236}">
                <a16:creationId xmlns:a16="http://schemas.microsoft.com/office/drawing/2014/main" id="{AE0919EE-C44A-464A-819A-694D1C161602}"/>
              </a:ext>
            </a:extLst>
          </p:cNvPr>
          <p:cNvSpPr txBox="1"/>
          <p:nvPr/>
        </p:nvSpPr>
        <p:spPr>
          <a:xfrm>
            <a:off x="6550896" y="2339740"/>
            <a:ext cx="5262979" cy="430887"/>
          </a:xfrm>
          <a:prstGeom prst="rect">
            <a:avLst/>
          </a:prstGeom>
          <a:noFill/>
        </p:spPr>
        <p:txBody>
          <a:bodyPr wrap="none" rtlCol="0">
            <a:spAutoFit/>
          </a:bodyPr>
          <a:lstStyle/>
          <a:p>
            <a:pPr algn="ctr"/>
            <a:r>
              <a:rPr lang="en-US" sz="1100" dirty="0"/>
              <a:t>Seawater film from Coarse droplet impact on the baffles is captured in grooves </a:t>
            </a:r>
          </a:p>
          <a:p>
            <a:pPr algn="ctr"/>
            <a:r>
              <a:rPr lang="en-US" sz="1100" dirty="0"/>
              <a:t>and then is sucked into pipes that direct it back to the ocean, away from the spray plume</a:t>
            </a:r>
          </a:p>
        </p:txBody>
      </p:sp>
      <p:sp>
        <p:nvSpPr>
          <p:cNvPr id="92" name="TextBox 91">
            <a:extLst>
              <a:ext uri="{FF2B5EF4-FFF2-40B4-BE49-F238E27FC236}">
                <a16:creationId xmlns:a16="http://schemas.microsoft.com/office/drawing/2014/main" id="{00C43108-A6EC-FF44-8EAC-EE1F0F50AA5F}"/>
              </a:ext>
            </a:extLst>
          </p:cNvPr>
          <p:cNvSpPr txBox="1"/>
          <p:nvPr/>
        </p:nvSpPr>
        <p:spPr>
          <a:xfrm rot="397518">
            <a:off x="7754647" y="3095745"/>
            <a:ext cx="3090911" cy="600164"/>
          </a:xfrm>
          <a:prstGeom prst="rect">
            <a:avLst/>
          </a:prstGeom>
          <a:noFill/>
        </p:spPr>
        <p:txBody>
          <a:bodyPr wrap="none" rtlCol="0">
            <a:spAutoFit/>
          </a:bodyPr>
          <a:lstStyle/>
          <a:p>
            <a:pPr algn="ctr"/>
            <a:r>
              <a:rPr lang="en-US" sz="1100" dirty="0"/>
              <a:t>The plume widens out and becomes more</a:t>
            </a:r>
          </a:p>
          <a:p>
            <a:pPr algn="ctr"/>
            <a:r>
              <a:rPr lang="en-US" sz="1100" dirty="0"/>
              <a:t>convoluted as it moves downwind in turbulent air. </a:t>
            </a:r>
          </a:p>
          <a:p>
            <a:pPr algn="ctr"/>
            <a:r>
              <a:rPr lang="en-US" sz="1100" dirty="0"/>
              <a:t>. </a:t>
            </a:r>
          </a:p>
        </p:txBody>
      </p:sp>
      <p:cxnSp>
        <p:nvCxnSpPr>
          <p:cNvPr id="105" name="Straight Arrow Connector 104">
            <a:extLst>
              <a:ext uri="{FF2B5EF4-FFF2-40B4-BE49-F238E27FC236}">
                <a16:creationId xmlns:a16="http://schemas.microsoft.com/office/drawing/2014/main" id="{105D6127-0CC2-DF40-9586-AFC7F198A353}"/>
              </a:ext>
            </a:extLst>
          </p:cNvPr>
          <p:cNvCxnSpPr>
            <a:cxnSpLocks/>
          </p:cNvCxnSpPr>
          <p:nvPr/>
        </p:nvCxnSpPr>
        <p:spPr>
          <a:xfrm>
            <a:off x="10192826" y="5491445"/>
            <a:ext cx="0" cy="255478"/>
          </a:xfrm>
          <a:prstGeom prst="straightConnector1">
            <a:avLst/>
          </a:prstGeom>
          <a:ln w="19050">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107" name="Straight Arrow Connector 106">
            <a:extLst>
              <a:ext uri="{FF2B5EF4-FFF2-40B4-BE49-F238E27FC236}">
                <a16:creationId xmlns:a16="http://schemas.microsoft.com/office/drawing/2014/main" id="{783EE245-7581-9D43-BF6B-8D4DA434478B}"/>
              </a:ext>
            </a:extLst>
          </p:cNvPr>
          <p:cNvCxnSpPr>
            <a:cxnSpLocks/>
          </p:cNvCxnSpPr>
          <p:nvPr/>
        </p:nvCxnSpPr>
        <p:spPr>
          <a:xfrm>
            <a:off x="10602168" y="4819640"/>
            <a:ext cx="0" cy="255478"/>
          </a:xfrm>
          <a:prstGeom prst="straightConnector1">
            <a:avLst/>
          </a:prstGeom>
          <a:ln w="19050">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108" name="Straight Arrow Connector 107">
            <a:extLst>
              <a:ext uri="{FF2B5EF4-FFF2-40B4-BE49-F238E27FC236}">
                <a16:creationId xmlns:a16="http://schemas.microsoft.com/office/drawing/2014/main" id="{30A73A0B-CC29-7A43-82D9-8CB6AD2D3B29}"/>
              </a:ext>
            </a:extLst>
          </p:cNvPr>
          <p:cNvCxnSpPr>
            <a:cxnSpLocks/>
          </p:cNvCxnSpPr>
          <p:nvPr/>
        </p:nvCxnSpPr>
        <p:spPr>
          <a:xfrm>
            <a:off x="10916141" y="4298214"/>
            <a:ext cx="0" cy="255478"/>
          </a:xfrm>
          <a:prstGeom prst="straightConnector1">
            <a:avLst/>
          </a:prstGeom>
          <a:ln w="19050">
            <a:prstDash val="sysDot"/>
            <a:tailEnd type="triangle"/>
          </a:ln>
        </p:spPr>
        <p:style>
          <a:lnRef idx="1">
            <a:schemeClr val="accent1"/>
          </a:lnRef>
          <a:fillRef idx="0">
            <a:schemeClr val="accent1"/>
          </a:fillRef>
          <a:effectRef idx="0">
            <a:schemeClr val="accent1"/>
          </a:effectRef>
          <a:fontRef idx="minor">
            <a:schemeClr val="tx1"/>
          </a:fontRef>
        </p:style>
      </p:cxnSp>
      <p:sp>
        <p:nvSpPr>
          <p:cNvPr id="109" name="TextBox 108">
            <a:extLst>
              <a:ext uri="{FF2B5EF4-FFF2-40B4-BE49-F238E27FC236}">
                <a16:creationId xmlns:a16="http://schemas.microsoft.com/office/drawing/2014/main" id="{5BB91E63-6350-8144-8F62-97FD6E981CC6}"/>
              </a:ext>
            </a:extLst>
          </p:cNvPr>
          <p:cNvSpPr txBox="1"/>
          <p:nvPr/>
        </p:nvSpPr>
        <p:spPr>
          <a:xfrm>
            <a:off x="4833259" y="5610257"/>
            <a:ext cx="1947969" cy="430887"/>
          </a:xfrm>
          <a:prstGeom prst="rect">
            <a:avLst/>
          </a:prstGeom>
          <a:noFill/>
        </p:spPr>
        <p:txBody>
          <a:bodyPr wrap="none" rtlCol="0">
            <a:spAutoFit/>
          </a:bodyPr>
          <a:lstStyle/>
          <a:p>
            <a:pPr algn="ctr"/>
            <a:r>
              <a:rPr lang="en-US" sz="1100" dirty="0"/>
              <a:t>Plumes from  adjacent nozzles </a:t>
            </a:r>
          </a:p>
          <a:p>
            <a:pPr algn="ctr"/>
            <a:r>
              <a:rPr lang="en-US" sz="1100" dirty="0"/>
              <a:t>will eventually overlap</a:t>
            </a:r>
          </a:p>
        </p:txBody>
      </p:sp>
      <p:sp>
        <p:nvSpPr>
          <p:cNvPr id="110" name="TextBox 109">
            <a:extLst>
              <a:ext uri="{FF2B5EF4-FFF2-40B4-BE49-F238E27FC236}">
                <a16:creationId xmlns:a16="http://schemas.microsoft.com/office/drawing/2014/main" id="{D7150997-A21C-8648-94B8-A26C3717075E}"/>
              </a:ext>
            </a:extLst>
          </p:cNvPr>
          <p:cNvSpPr txBox="1"/>
          <p:nvPr/>
        </p:nvSpPr>
        <p:spPr>
          <a:xfrm>
            <a:off x="8204114" y="1546456"/>
            <a:ext cx="3762568" cy="261610"/>
          </a:xfrm>
          <a:prstGeom prst="rect">
            <a:avLst/>
          </a:prstGeom>
          <a:noFill/>
        </p:spPr>
        <p:txBody>
          <a:bodyPr wrap="none" rtlCol="0">
            <a:spAutoFit/>
          </a:bodyPr>
          <a:lstStyle/>
          <a:p>
            <a:r>
              <a:rPr lang="en-US" sz="1100" dirty="0"/>
              <a:t>Some droplets and SSAs will be lofted to cloud-making altitude</a:t>
            </a:r>
          </a:p>
        </p:txBody>
      </p:sp>
      <p:cxnSp>
        <p:nvCxnSpPr>
          <p:cNvPr id="125" name="Straight Connector 124">
            <a:extLst>
              <a:ext uri="{FF2B5EF4-FFF2-40B4-BE49-F238E27FC236}">
                <a16:creationId xmlns:a16="http://schemas.microsoft.com/office/drawing/2014/main" id="{59DA2791-7C0F-844F-9455-BF6F8374069D}"/>
              </a:ext>
            </a:extLst>
          </p:cNvPr>
          <p:cNvCxnSpPr>
            <a:cxnSpLocks/>
            <a:endCxn id="82" idx="0"/>
          </p:cNvCxnSpPr>
          <p:nvPr/>
        </p:nvCxnSpPr>
        <p:spPr>
          <a:xfrm flipH="1">
            <a:off x="10300859" y="4972622"/>
            <a:ext cx="351874" cy="978626"/>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27" name="Curved Up Arrow 126">
            <a:extLst>
              <a:ext uri="{FF2B5EF4-FFF2-40B4-BE49-F238E27FC236}">
                <a16:creationId xmlns:a16="http://schemas.microsoft.com/office/drawing/2014/main" id="{9A3BDC64-2086-6F4D-9C94-12AE8249488C}"/>
              </a:ext>
            </a:extLst>
          </p:cNvPr>
          <p:cNvSpPr/>
          <p:nvPr/>
        </p:nvSpPr>
        <p:spPr>
          <a:xfrm rot="20311692">
            <a:off x="11395186" y="1588801"/>
            <a:ext cx="799131" cy="731520"/>
          </a:xfrm>
          <a:prstGeom prst="curvedUpArrow">
            <a:avLst>
              <a:gd name="adj1" fmla="val 10496"/>
              <a:gd name="adj2" fmla="val 29725"/>
              <a:gd name="adj3" fmla="val 21598"/>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Freeform 5">
            <a:extLst>
              <a:ext uri="{FF2B5EF4-FFF2-40B4-BE49-F238E27FC236}">
                <a16:creationId xmlns:a16="http://schemas.microsoft.com/office/drawing/2014/main" id="{F4A7EC8F-9205-2942-9536-7CB715C21760}"/>
              </a:ext>
            </a:extLst>
          </p:cNvPr>
          <p:cNvSpPr/>
          <p:nvPr/>
        </p:nvSpPr>
        <p:spPr>
          <a:xfrm>
            <a:off x="5276779" y="3047376"/>
            <a:ext cx="998568" cy="1597572"/>
          </a:xfrm>
          <a:custGeom>
            <a:avLst/>
            <a:gdLst>
              <a:gd name="connsiteX0" fmla="*/ 10511 w 998568"/>
              <a:gd name="connsiteY0" fmla="*/ 1597572 h 1597572"/>
              <a:gd name="connsiteX1" fmla="*/ 0 w 998568"/>
              <a:gd name="connsiteY1" fmla="*/ 1545021 h 1597572"/>
              <a:gd name="connsiteX2" fmla="*/ 21021 w 998568"/>
              <a:gd name="connsiteY2" fmla="*/ 1408386 h 1597572"/>
              <a:gd name="connsiteX3" fmla="*/ 31531 w 998568"/>
              <a:gd name="connsiteY3" fmla="*/ 1250731 h 1597572"/>
              <a:gd name="connsiteX4" fmla="*/ 52552 w 998568"/>
              <a:gd name="connsiteY4" fmla="*/ 1166648 h 1597572"/>
              <a:gd name="connsiteX5" fmla="*/ 73573 w 998568"/>
              <a:gd name="connsiteY5" fmla="*/ 1082566 h 1597572"/>
              <a:gd name="connsiteX6" fmla="*/ 84083 w 998568"/>
              <a:gd name="connsiteY6" fmla="*/ 1051035 h 1597572"/>
              <a:gd name="connsiteX7" fmla="*/ 115614 w 998568"/>
              <a:gd name="connsiteY7" fmla="*/ 945931 h 1597572"/>
              <a:gd name="connsiteX8" fmla="*/ 126125 w 998568"/>
              <a:gd name="connsiteY8" fmla="*/ 914400 h 1597572"/>
              <a:gd name="connsiteX9" fmla="*/ 136635 w 998568"/>
              <a:gd name="connsiteY9" fmla="*/ 882869 h 1597572"/>
              <a:gd name="connsiteX10" fmla="*/ 178676 w 998568"/>
              <a:gd name="connsiteY10" fmla="*/ 819807 h 1597572"/>
              <a:gd name="connsiteX11" fmla="*/ 220718 w 998568"/>
              <a:gd name="connsiteY11" fmla="*/ 725214 h 1597572"/>
              <a:gd name="connsiteX12" fmla="*/ 231228 w 998568"/>
              <a:gd name="connsiteY12" fmla="*/ 693683 h 1597572"/>
              <a:gd name="connsiteX13" fmla="*/ 262759 w 998568"/>
              <a:gd name="connsiteY13" fmla="*/ 609600 h 1597572"/>
              <a:gd name="connsiteX14" fmla="*/ 294290 w 998568"/>
              <a:gd name="connsiteY14" fmla="*/ 588579 h 1597572"/>
              <a:gd name="connsiteX15" fmla="*/ 315311 w 998568"/>
              <a:gd name="connsiteY15" fmla="*/ 557048 h 1597572"/>
              <a:gd name="connsiteX16" fmla="*/ 346842 w 998568"/>
              <a:gd name="connsiteY16" fmla="*/ 536028 h 1597572"/>
              <a:gd name="connsiteX17" fmla="*/ 367862 w 998568"/>
              <a:gd name="connsiteY17" fmla="*/ 472966 h 1597572"/>
              <a:gd name="connsiteX18" fmla="*/ 388883 w 998568"/>
              <a:gd name="connsiteY18" fmla="*/ 441435 h 1597572"/>
              <a:gd name="connsiteX19" fmla="*/ 441435 w 998568"/>
              <a:gd name="connsiteY19" fmla="*/ 346841 h 1597572"/>
              <a:gd name="connsiteX20" fmla="*/ 472966 w 998568"/>
              <a:gd name="connsiteY20" fmla="*/ 336331 h 1597572"/>
              <a:gd name="connsiteX21" fmla="*/ 546538 w 998568"/>
              <a:gd name="connsiteY21" fmla="*/ 252248 h 1597572"/>
              <a:gd name="connsiteX22" fmla="*/ 567559 w 998568"/>
              <a:gd name="connsiteY22" fmla="*/ 220717 h 1597572"/>
              <a:gd name="connsiteX23" fmla="*/ 599090 w 998568"/>
              <a:gd name="connsiteY23" fmla="*/ 199697 h 1597572"/>
              <a:gd name="connsiteX24" fmla="*/ 662152 w 998568"/>
              <a:gd name="connsiteY24" fmla="*/ 178676 h 1597572"/>
              <a:gd name="connsiteX25" fmla="*/ 714704 w 998568"/>
              <a:gd name="connsiteY25" fmla="*/ 126124 h 1597572"/>
              <a:gd name="connsiteX26" fmla="*/ 809297 w 998568"/>
              <a:gd name="connsiteY26" fmla="*/ 84083 h 1597572"/>
              <a:gd name="connsiteX27" fmla="*/ 861849 w 998568"/>
              <a:gd name="connsiteY27" fmla="*/ 73572 h 1597572"/>
              <a:gd name="connsiteX28" fmla="*/ 945931 w 998568"/>
              <a:gd name="connsiteY28" fmla="*/ 52552 h 1597572"/>
              <a:gd name="connsiteX29" fmla="*/ 966952 w 998568"/>
              <a:gd name="connsiteY29" fmla="*/ 21021 h 1597572"/>
              <a:gd name="connsiteX30" fmla="*/ 998483 w 998568"/>
              <a:gd name="connsiteY30" fmla="*/ 0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98568" h="1597572">
                <a:moveTo>
                  <a:pt x="10511" y="1597572"/>
                </a:moveTo>
                <a:cubicBezTo>
                  <a:pt x="7007" y="1580055"/>
                  <a:pt x="0" y="1562885"/>
                  <a:pt x="0" y="1545021"/>
                </a:cubicBezTo>
                <a:cubicBezTo>
                  <a:pt x="0" y="1506849"/>
                  <a:pt x="13021" y="1448388"/>
                  <a:pt x="21021" y="1408386"/>
                </a:cubicBezTo>
                <a:cubicBezTo>
                  <a:pt x="24524" y="1355834"/>
                  <a:pt x="26290" y="1303138"/>
                  <a:pt x="31531" y="1250731"/>
                </a:cubicBezTo>
                <a:cubicBezTo>
                  <a:pt x="36943" y="1196611"/>
                  <a:pt x="40903" y="1209362"/>
                  <a:pt x="52552" y="1166648"/>
                </a:cubicBezTo>
                <a:cubicBezTo>
                  <a:pt x="60153" y="1138776"/>
                  <a:pt x="64437" y="1109974"/>
                  <a:pt x="73573" y="1082566"/>
                </a:cubicBezTo>
                <a:cubicBezTo>
                  <a:pt x="77076" y="1072056"/>
                  <a:pt x="81039" y="1061688"/>
                  <a:pt x="84083" y="1051035"/>
                </a:cubicBezTo>
                <a:cubicBezTo>
                  <a:pt x="115846" y="939866"/>
                  <a:pt x="65672" y="1095758"/>
                  <a:pt x="115614" y="945931"/>
                </a:cubicBezTo>
                <a:lnTo>
                  <a:pt x="126125" y="914400"/>
                </a:lnTo>
                <a:cubicBezTo>
                  <a:pt x="129628" y="903890"/>
                  <a:pt x="130490" y="892087"/>
                  <a:pt x="136635" y="882869"/>
                </a:cubicBezTo>
                <a:cubicBezTo>
                  <a:pt x="150649" y="861848"/>
                  <a:pt x="170687" y="843774"/>
                  <a:pt x="178676" y="819807"/>
                </a:cubicBezTo>
                <a:cubicBezTo>
                  <a:pt x="203692" y="744761"/>
                  <a:pt x="187406" y="775181"/>
                  <a:pt x="220718" y="725214"/>
                </a:cubicBezTo>
                <a:cubicBezTo>
                  <a:pt x="224221" y="714704"/>
                  <a:pt x="228541" y="704431"/>
                  <a:pt x="231228" y="693683"/>
                </a:cubicBezTo>
                <a:cubicBezTo>
                  <a:pt x="241255" y="653575"/>
                  <a:pt x="233922" y="638437"/>
                  <a:pt x="262759" y="609600"/>
                </a:cubicBezTo>
                <a:cubicBezTo>
                  <a:pt x="271691" y="600668"/>
                  <a:pt x="283780" y="595586"/>
                  <a:pt x="294290" y="588579"/>
                </a:cubicBezTo>
                <a:cubicBezTo>
                  <a:pt x="301297" y="578069"/>
                  <a:pt x="306379" y="565980"/>
                  <a:pt x="315311" y="557048"/>
                </a:cubicBezTo>
                <a:cubicBezTo>
                  <a:pt x="324243" y="548116"/>
                  <a:pt x="340147" y="546740"/>
                  <a:pt x="346842" y="536028"/>
                </a:cubicBezTo>
                <a:cubicBezTo>
                  <a:pt x="358585" y="517238"/>
                  <a:pt x="355571" y="491402"/>
                  <a:pt x="367862" y="472966"/>
                </a:cubicBezTo>
                <a:cubicBezTo>
                  <a:pt x="374869" y="462456"/>
                  <a:pt x="383234" y="452733"/>
                  <a:pt x="388883" y="441435"/>
                </a:cubicBezTo>
                <a:cubicBezTo>
                  <a:pt x="403690" y="411821"/>
                  <a:pt x="401670" y="360096"/>
                  <a:pt x="441435" y="346841"/>
                </a:cubicBezTo>
                <a:lnTo>
                  <a:pt x="472966" y="336331"/>
                </a:lnTo>
                <a:cubicBezTo>
                  <a:pt x="525518" y="301296"/>
                  <a:pt x="497489" y="325821"/>
                  <a:pt x="546538" y="252248"/>
                </a:cubicBezTo>
                <a:cubicBezTo>
                  <a:pt x="553545" y="241738"/>
                  <a:pt x="557049" y="227724"/>
                  <a:pt x="567559" y="220717"/>
                </a:cubicBezTo>
                <a:cubicBezTo>
                  <a:pt x="578069" y="213710"/>
                  <a:pt x="587547" y="204827"/>
                  <a:pt x="599090" y="199697"/>
                </a:cubicBezTo>
                <a:cubicBezTo>
                  <a:pt x="619338" y="190698"/>
                  <a:pt x="662152" y="178676"/>
                  <a:pt x="662152" y="178676"/>
                </a:cubicBezTo>
                <a:cubicBezTo>
                  <a:pt x="746235" y="122620"/>
                  <a:pt x="644635" y="196193"/>
                  <a:pt x="714704" y="126124"/>
                </a:cubicBezTo>
                <a:cubicBezTo>
                  <a:pt x="736722" y="104106"/>
                  <a:pt x="783276" y="89287"/>
                  <a:pt x="809297" y="84083"/>
                </a:cubicBezTo>
                <a:cubicBezTo>
                  <a:pt x="826814" y="80579"/>
                  <a:pt x="844442" y="77589"/>
                  <a:pt x="861849" y="73572"/>
                </a:cubicBezTo>
                <a:cubicBezTo>
                  <a:pt x="889999" y="67076"/>
                  <a:pt x="945931" y="52552"/>
                  <a:pt x="945931" y="52552"/>
                </a:cubicBezTo>
                <a:cubicBezTo>
                  <a:pt x="952938" y="42042"/>
                  <a:pt x="957088" y="28912"/>
                  <a:pt x="966952" y="21021"/>
                </a:cubicBezTo>
                <a:cubicBezTo>
                  <a:pt x="1001807" y="-6863"/>
                  <a:pt x="998483" y="26732"/>
                  <a:pt x="998483" y="0"/>
                </a:cubicBezTo>
              </a:path>
            </a:pathLst>
          </a:cu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5" name="Straight Connector 54">
            <a:extLst>
              <a:ext uri="{FF2B5EF4-FFF2-40B4-BE49-F238E27FC236}">
                <a16:creationId xmlns:a16="http://schemas.microsoft.com/office/drawing/2014/main" id="{82434757-9614-0F4C-BDD5-DDD3F03598BC}"/>
              </a:ext>
            </a:extLst>
          </p:cNvPr>
          <p:cNvCxnSpPr>
            <a:cxnSpLocks/>
            <a:stCxn id="90" idx="1"/>
            <a:endCxn id="25" idx="13"/>
          </p:cNvCxnSpPr>
          <p:nvPr/>
        </p:nvCxnSpPr>
        <p:spPr>
          <a:xfrm flipH="1">
            <a:off x="6130636" y="2555184"/>
            <a:ext cx="420260" cy="603652"/>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9E86D4D3-9CF0-A240-A829-F49F64E1D8EF}"/>
              </a:ext>
            </a:extLst>
          </p:cNvPr>
          <p:cNvSpPr txBox="1"/>
          <p:nvPr/>
        </p:nvSpPr>
        <p:spPr>
          <a:xfrm>
            <a:off x="426052" y="4582383"/>
            <a:ext cx="2347117" cy="938719"/>
          </a:xfrm>
          <a:prstGeom prst="rect">
            <a:avLst/>
          </a:prstGeom>
          <a:noFill/>
        </p:spPr>
        <p:txBody>
          <a:bodyPr wrap="none" rtlCol="0">
            <a:spAutoFit/>
          </a:bodyPr>
          <a:lstStyle/>
          <a:p>
            <a:pPr algn="ctr"/>
            <a:r>
              <a:rPr lang="en-US" sz="1100" dirty="0"/>
              <a:t>Baffle assembly may be spring-loaded</a:t>
            </a:r>
          </a:p>
          <a:p>
            <a:pPr algn="ctr"/>
            <a:r>
              <a:rPr lang="en-US" sz="1100" dirty="0"/>
              <a:t>so that different bi-pressures and </a:t>
            </a:r>
          </a:p>
          <a:p>
            <a:pPr algn="ctr"/>
            <a:r>
              <a:rPr lang="en-US" sz="1100" dirty="0"/>
              <a:t>momentums of spray plume</a:t>
            </a:r>
          </a:p>
          <a:p>
            <a:pPr algn="ctr"/>
            <a:r>
              <a:rPr lang="en-US" sz="1100" dirty="0"/>
              <a:t>emission might be captured and </a:t>
            </a:r>
          </a:p>
          <a:p>
            <a:pPr algn="ctr"/>
            <a:r>
              <a:rPr lang="en-US" sz="1100" dirty="0"/>
              <a:t>conditioned by the assembly</a:t>
            </a:r>
          </a:p>
        </p:txBody>
      </p:sp>
      <p:sp>
        <p:nvSpPr>
          <p:cNvPr id="14" name="TextBox 13">
            <a:extLst>
              <a:ext uri="{FF2B5EF4-FFF2-40B4-BE49-F238E27FC236}">
                <a16:creationId xmlns:a16="http://schemas.microsoft.com/office/drawing/2014/main" id="{F4AA9337-0E32-5640-A609-9C2FB52A2DA7}"/>
              </a:ext>
            </a:extLst>
          </p:cNvPr>
          <p:cNvSpPr txBox="1"/>
          <p:nvPr/>
        </p:nvSpPr>
        <p:spPr>
          <a:xfrm>
            <a:off x="1704881" y="5825700"/>
            <a:ext cx="2222083" cy="938719"/>
          </a:xfrm>
          <a:prstGeom prst="rect">
            <a:avLst/>
          </a:prstGeom>
          <a:noFill/>
        </p:spPr>
        <p:txBody>
          <a:bodyPr wrap="none" rtlCol="0">
            <a:spAutoFit/>
          </a:bodyPr>
          <a:lstStyle/>
          <a:p>
            <a:pPr algn="ctr"/>
            <a:r>
              <a:rPr lang="en-US" sz="1100" dirty="0"/>
              <a:t>The </a:t>
            </a:r>
            <a:r>
              <a:rPr lang="en-US" sz="1100" dirty="0" err="1"/>
              <a:t>cycloning</a:t>
            </a:r>
            <a:r>
              <a:rPr lang="en-US" sz="1100" dirty="0"/>
              <a:t> effect of the baffles</a:t>
            </a:r>
          </a:p>
          <a:p>
            <a:pPr algn="ctr"/>
            <a:r>
              <a:rPr lang="en-US" sz="1100" dirty="0"/>
              <a:t>removes Coarse droplets from the </a:t>
            </a:r>
          </a:p>
          <a:p>
            <a:pPr algn="ctr"/>
            <a:r>
              <a:rPr lang="en-US" sz="1100" dirty="0"/>
              <a:t>spray plume and thins it so that any</a:t>
            </a:r>
          </a:p>
          <a:p>
            <a:pPr algn="ctr"/>
            <a:r>
              <a:rPr lang="en-US" sz="1100" dirty="0"/>
              <a:t>remaining Coarse droplets sink </a:t>
            </a:r>
          </a:p>
          <a:p>
            <a:pPr algn="ctr"/>
            <a:r>
              <a:rPr lang="en-US" sz="1100" dirty="0"/>
              <a:t>rapidly out of the plume</a:t>
            </a:r>
          </a:p>
        </p:txBody>
      </p:sp>
    </p:spTree>
    <p:extLst>
      <p:ext uri="{BB962C8B-B14F-4D97-AF65-F5344CB8AC3E}">
        <p14:creationId xmlns:p14="http://schemas.microsoft.com/office/powerpoint/2010/main" val="40981583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97FA6-D3FB-1E44-A202-8E4036238250}"/>
              </a:ext>
            </a:extLst>
          </p:cNvPr>
          <p:cNvSpPr>
            <a:spLocks noGrp="1"/>
          </p:cNvSpPr>
          <p:nvPr>
            <p:ph type="title"/>
          </p:nvPr>
        </p:nvSpPr>
        <p:spPr/>
        <p:txBody>
          <a:bodyPr/>
          <a:lstStyle/>
          <a:p>
            <a:r>
              <a:rPr lang="en-US" b="1" dirty="0"/>
              <a:t>Uses of the different spray materials</a:t>
            </a:r>
          </a:p>
        </p:txBody>
      </p:sp>
      <p:sp>
        <p:nvSpPr>
          <p:cNvPr id="3" name="Content Placeholder 2">
            <a:extLst>
              <a:ext uri="{FF2B5EF4-FFF2-40B4-BE49-F238E27FC236}">
                <a16:creationId xmlns:a16="http://schemas.microsoft.com/office/drawing/2014/main" id="{FDC78A4D-55AF-4F45-928F-FDC65B58211D}"/>
              </a:ext>
            </a:extLst>
          </p:cNvPr>
          <p:cNvSpPr>
            <a:spLocks noGrp="1"/>
          </p:cNvSpPr>
          <p:nvPr>
            <p:ph idx="1"/>
          </p:nvPr>
        </p:nvSpPr>
        <p:spPr>
          <a:xfrm>
            <a:off x="838200" y="1521069"/>
            <a:ext cx="10515600" cy="4971806"/>
          </a:xfrm>
        </p:spPr>
        <p:txBody>
          <a:bodyPr>
            <a:normAutofit fontScale="55000" lnSpcReduction="20000"/>
          </a:bodyPr>
          <a:lstStyle/>
          <a:p>
            <a:r>
              <a:rPr lang="en-US" dirty="0"/>
              <a:t>Filtered seawater is used to generate evaporative cooling, solar-reflecting fog or long-lived sea salt aerosols, to generate or brighten marine clouds in the troposphere, or to thin heat-reflecting clouds in polar winters.</a:t>
            </a:r>
          </a:p>
          <a:p>
            <a:r>
              <a:rPr lang="en-US" dirty="0"/>
              <a:t>Powdered ferric oxide mixed with possibly a lightly </a:t>
            </a:r>
            <a:r>
              <a:rPr lang="en-US" dirty="0" err="1"/>
              <a:t>gelated</a:t>
            </a:r>
            <a:r>
              <a:rPr lang="en-US" dirty="0"/>
              <a:t> or thixotropic aqueous ferric chloride solution is sprayed to form Iron Salt Aerosols (ISA) that, in sunlight, form the photocatalytic chlorine atoms and hydroxyl radicals that destroy atmospheric methane, smog, volatile organic compounds (VOCs), polyfluorinated alkyl substances (PFAS), NO</a:t>
            </a:r>
            <a:r>
              <a:rPr lang="en-US" baseline="-25000" dirty="0"/>
              <a:t>x</a:t>
            </a:r>
            <a:r>
              <a:rPr lang="en-US" dirty="0"/>
              <a:t>, ozone and black carbon. The subsequently-deposited iron content would also feed phytoplankton.</a:t>
            </a:r>
          </a:p>
          <a:p>
            <a:r>
              <a:rPr lang="en-US" dirty="0"/>
              <a:t>Alternatively or as well, nano particles of ultrafine titanium dioxide (possibly lightly and </a:t>
            </a:r>
            <a:r>
              <a:rPr lang="en-US" dirty="0" err="1"/>
              <a:t>thixotropically</a:t>
            </a:r>
            <a:r>
              <a:rPr lang="en-US" dirty="0"/>
              <a:t> </a:t>
            </a:r>
            <a:r>
              <a:rPr lang="en-US" dirty="0" err="1"/>
              <a:t>gelated</a:t>
            </a:r>
            <a:r>
              <a:rPr lang="en-US" dirty="0"/>
              <a:t> to keep them from settling or agglomerating in aqueous media) also act as catalysts to clean the air of many pollutants. Landing on solid surfaces, they may continue to operate thus for long periods. Nanoscale TiO</a:t>
            </a:r>
            <a:r>
              <a:rPr lang="en-US" baseline="-25000" dirty="0"/>
              <a:t>2</a:t>
            </a:r>
            <a:r>
              <a:rPr lang="en-US" dirty="0"/>
              <a:t> is transparent to visible light but absorbs UV light. In the presence of UVA (black light) in the 365-385mm wavelength range, or UVC light in the 185-254mm wavelength range, the nanoTiO</a:t>
            </a:r>
            <a:r>
              <a:rPr lang="en-US" baseline="-25000" dirty="0"/>
              <a:t>2</a:t>
            </a:r>
            <a:r>
              <a:rPr lang="en-US" dirty="0"/>
              <a:t> catalyst particles are excited and react with water molecules to produce short-lived, hydroxyl radicals that destroy many pollutants, particularly when the humidity is &gt;60%. The 185mm UVC does generate ozone, but this requires cooler, less humid conditions.  </a:t>
            </a:r>
          </a:p>
          <a:p>
            <a:r>
              <a:rPr lang="en-US" dirty="0"/>
              <a:t>Tungsten and copper compounds are needed by methanotrophs in the sea, lakes and soil that consume methane, turning it into biomass. These compounds might best be disseminated by </a:t>
            </a:r>
            <a:r>
              <a:rPr lang="en-US" dirty="0" err="1"/>
              <a:t>Seatomiser</a:t>
            </a:r>
            <a:r>
              <a:rPr lang="en-US" dirty="0"/>
              <a:t> or Ice Shield wind turbines located in polar and some sub-polar regions, and by land-based </a:t>
            </a:r>
            <a:r>
              <a:rPr lang="en-US" dirty="0" err="1"/>
              <a:t>Seatomisers</a:t>
            </a:r>
            <a:r>
              <a:rPr lang="en-US" dirty="0"/>
              <a:t>. </a:t>
            </a:r>
          </a:p>
          <a:p>
            <a:r>
              <a:rPr lang="en-US" dirty="0"/>
              <a:t>Some polyvalent anions (such as silicate and phosphate) can help raindrops to absorb, and thence deposit, CO</a:t>
            </a:r>
            <a:r>
              <a:rPr lang="en-US" baseline="-25000" dirty="0"/>
              <a:t>2</a:t>
            </a:r>
            <a:r>
              <a:rPr lang="en-US" dirty="0"/>
              <a:t> in the surface waters faster than otherwise (by scrubbing the air), where it and the anions can be used by phytoplankton to make biomass. These could be added to the pressurized seawater from separate tanks. Otherwise, the IPCC reports that the atmospheric lifetime of CO</a:t>
            </a:r>
            <a:r>
              <a:rPr lang="en-US" baseline="-25000" dirty="0"/>
              <a:t>2</a:t>
            </a:r>
            <a:r>
              <a:rPr lang="en-US" dirty="0"/>
              <a:t> in the atmosphere ranges from 5-200 years, depending on the removal process.</a:t>
            </a:r>
          </a:p>
          <a:p>
            <a:endParaRPr lang="en-US" dirty="0"/>
          </a:p>
        </p:txBody>
      </p:sp>
    </p:spTree>
    <p:extLst>
      <p:ext uri="{BB962C8B-B14F-4D97-AF65-F5344CB8AC3E}">
        <p14:creationId xmlns:p14="http://schemas.microsoft.com/office/powerpoint/2010/main" val="2116866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65B2E-C143-E0C8-4285-5CDBC5BA2A8A}"/>
              </a:ext>
            </a:extLst>
          </p:cNvPr>
          <p:cNvSpPr>
            <a:spLocks noGrp="1"/>
          </p:cNvSpPr>
          <p:nvPr>
            <p:ph type="title"/>
          </p:nvPr>
        </p:nvSpPr>
        <p:spPr/>
        <p:txBody>
          <a:bodyPr/>
          <a:lstStyle/>
          <a:p>
            <a:r>
              <a:rPr lang="en-US" b="1" dirty="0"/>
              <a:t>Some subsequent concept improvements</a:t>
            </a:r>
          </a:p>
        </p:txBody>
      </p:sp>
      <p:sp>
        <p:nvSpPr>
          <p:cNvPr id="3" name="Content Placeholder 2">
            <a:extLst>
              <a:ext uri="{FF2B5EF4-FFF2-40B4-BE49-F238E27FC236}">
                <a16:creationId xmlns:a16="http://schemas.microsoft.com/office/drawing/2014/main" id="{74A7149B-A9CC-D144-055A-DE478CE60895}"/>
              </a:ext>
            </a:extLst>
          </p:cNvPr>
          <p:cNvSpPr>
            <a:spLocks noGrp="1"/>
          </p:cNvSpPr>
          <p:nvPr>
            <p:ph idx="1"/>
          </p:nvPr>
        </p:nvSpPr>
        <p:spPr/>
        <p:txBody>
          <a:bodyPr>
            <a:normAutofit fontScale="70000" lnSpcReduction="20000"/>
          </a:bodyPr>
          <a:lstStyle/>
          <a:p>
            <a:r>
              <a:rPr lang="en-US" dirty="0"/>
              <a:t>It was realized that, in many cases, the spraying unit is better if mounted on a separate, floating unit. This arrangement would also allow </a:t>
            </a:r>
            <a:r>
              <a:rPr lang="en-US" dirty="0" err="1"/>
              <a:t>Seatomiser</a:t>
            </a:r>
            <a:r>
              <a:rPr lang="en-US" dirty="0"/>
              <a:t> units to be interspersed amongst existing wind farms or in new, composite arrays. Several such spray &amp; sublimation units might derive their power from a single floating wind turbine. </a:t>
            </a:r>
          </a:p>
          <a:p>
            <a:r>
              <a:rPr lang="en-US" dirty="0"/>
              <a:t>As in the diagram on the next slide, the visible portion of each spraying unit might resemble the mast and spars of an 18</a:t>
            </a:r>
            <a:r>
              <a:rPr lang="en-US" baseline="30000" dirty="0"/>
              <a:t>th</a:t>
            </a:r>
            <a:r>
              <a:rPr lang="en-US" dirty="0"/>
              <a:t> century wooden warship, whilst being constructed of different materials for different purposes. The semi-submerged and submerged portions might resemble the supporting toroidal buoy and spar of the floating wind turbine design.</a:t>
            </a:r>
          </a:p>
          <a:p>
            <a:r>
              <a:rPr lang="en-US" dirty="0"/>
              <a:t>The sprays and sprayed areas would be altered according to the wind direction, the weather forecast, and the desired downwind effects in each. </a:t>
            </a:r>
          </a:p>
          <a:p>
            <a:r>
              <a:rPr lang="en-US" dirty="0"/>
              <a:t>On occasion, the CCNs generated by ferric chloride sublimation might replace those of </a:t>
            </a:r>
            <a:r>
              <a:rPr lang="en-US"/>
              <a:t>the flat fan </a:t>
            </a:r>
            <a:r>
              <a:rPr lang="en-US" dirty="0"/>
              <a:t>spray nozzles and winnowing, or vice versa.</a:t>
            </a:r>
          </a:p>
          <a:p>
            <a:r>
              <a:rPr lang="en-US" dirty="0"/>
              <a:t>A key feature of this revised concept is that the plume of humidified air is kept largely separate from that of the warm CCN plume until the humid air has become supersaturated at higher, cooler regions, and thus becomes amenable to marine cloud formation as it finally mixes with the CCNs. This also would tend to prevent the CCNs from being prematurely captured by falling brine droplets.</a:t>
            </a:r>
          </a:p>
        </p:txBody>
      </p:sp>
    </p:spTree>
    <p:extLst>
      <p:ext uri="{BB962C8B-B14F-4D97-AF65-F5344CB8AC3E}">
        <p14:creationId xmlns:p14="http://schemas.microsoft.com/office/powerpoint/2010/main" val="20525619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be 1">
            <a:extLst>
              <a:ext uri="{FF2B5EF4-FFF2-40B4-BE49-F238E27FC236}">
                <a16:creationId xmlns:a16="http://schemas.microsoft.com/office/drawing/2014/main" id="{16126DE8-D0B4-E347-466F-F34C806F280A}"/>
              </a:ext>
            </a:extLst>
          </p:cNvPr>
          <p:cNvSpPr/>
          <p:nvPr/>
        </p:nvSpPr>
        <p:spPr>
          <a:xfrm>
            <a:off x="-4131585" y="1874506"/>
            <a:ext cx="15973168" cy="5359753"/>
          </a:xfrm>
          <a:prstGeom prst="cube">
            <a:avLst>
              <a:gd name="adj" fmla="val 68145"/>
            </a:avLst>
          </a:prstGeom>
          <a:gradFill flip="none" rotWithShape="1">
            <a:gsLst>
              <a:gs pos="0">
                <a:srgbClr val="5298C3">
                  <a:shade val="30000"/>
                  <a:satMod val="115000"/>
                </a:srgbClr>
              </a:gs>
              <a:gs pos="71000">
                <a:srgbClr val="5298C3">
                  <a:shade val="67500"/>
                  <a:satMod val="115000"/>
                </a:srgbClr>
              </a:gs>
              <a:gs pos="100000">
                <a:srgbClr val="5298C3">
                  <a:shade val="100000"/>
                  <a:satMod val="115000"/>
                </a:srgbClr>
              </a:gs>
            </a:gsLst>
            <a:lin ang="16200000" scaled="1"/>
            <a:tileRect/>
          </a:gra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100" dirty="0"/>
          </a:p>
        </p:txBody>
      </p:sp>
      <p:grpSp>
        <p:nvGrpSpPr>
          <p:cNvPr id="250" name="Group 249">
            <a:extLst>
              <a:ext uri="{FF2B5EF4-FFF2-40B4-BE49-F238E27FC236}">
                <a16:creationId xmlns:a16="http://schemas.microsoft.com/office/drawing/2014/main" id="{9BCA25CF-0FA4-1D94-0035-78651B3C9A70}"/>
              </a:ext>
            </a:extLst>
          </p:cNvPr>
          <p:cNvGrpSpPr/>
          <p:nvPr/>
        </p:nvGrpSpPr>
        <p:grpSpPr>
          <a:xfrm>
            <a:off x="-281665" y="-17631"/>
            <a:ext cx="12505151" cy="7112378"/>
            <a:chOff x="-246054" y="-129795"/>
            <a:chExt cx="12505151" cy="7112378"/>
          </a:xfrm>
        </p:grpSpPr>
        <p:sp>
          <p:nvSpPr>
            <p:cNvPr id="82" name="Trapezium 81">
              <a:extLst>
                <a:ext uri="{FF2B5EF4-FFF2-40B4-BE49-F238E27FC236}">
                  <a16:creationId xmlns:a16="http://schemas.microsoft.com/office/drawing/2014/main" id="{0A06C2C8-7BC8-DA95-8C64-F1BA71A17102}"/>
                </a:ext>
              </a:extLst>
            </p:cNvPr>
            <p:cNvSpPr/>
            <p:nvPr/>
          </p:nvSpPr>
          <p:spPr>
            <a:xfrm>
              <a:off x="228916" y="4319238"/>
              <a:ext cx="87994" cy="883908"/>
            </a:xfrm>
            <a:prstGeom prst="trapezoid">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3" name="Group 82">
              <a:extLst>
                <a:ext uri="{FF2B5EF4-FFF2-40B4-BE49-F238E27FC236}">
                  <a16:creationId xmlns:a16="http://schemas.microsoft.com/office/drawing/2014/main" id="{0DCC9595-B24D-7369-BD5E-28E0B21D0E88}"/>
                </a:ext>
              </a:extLst>
            </p:cNvPr>
            <p:cNvGrpSpPr/>
            <p:nvPr/>
          </p:nvGrpSpPr>
          <p:grpSpPr>
            <a:xfrm>
              <a:off x="-246054" y="3777843"/>
              <a:ext cx="1024865" cy="682507"/>
              <a:chOff x="2533122" y="2027583"/>
              <a:chExt cx="3241291" cy="2274404"/>
            </a:xfrm>
          </p:grpSpPr>
          <p:sp>
            <p:nvSpPr>
              <p:cNvPr id="84" name="Oval 83">
                <a:extLst>
                  <a:ext uri="{FF2B5EF4-FFF2-40B4-BE49-F238E27FC236}">
                    <a16:creationId xmlns:a16="http://schemas.microsoft.com/office/drawing/2014/main" id="{AD5BCDB6-39B7-60CB-6733-692E919971FE}"/>
                  </a:ext>
                </a:extLst>
              </p:cNvPr>
              <p:cNvSpPr/>
              <p:nvPr/>
            </p:nvSpPr>
            <p:spPr>
              <a:xfrm>
                <a:off x="4094922" y="2027583"/>
                <a:ext cx="159026" cy="1779104"/>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Oval 84">
                <a:extLst>
                  <a:ext uri="{FF2B5EF4-FFF2-40B4-BE49-F238E27FC236}">
                    <a16:creationId xmlns:a16="http://schemas.microsoft.com/office/drawing/2014/main" id="{4C3623F2-48D8-4070-3BAE-1305D8955DAB}"/>
                  </a:ext>
                </a:extLst>
              </p:cNvPr>
              <p:cNvSpPr/>
              <p:nvPr/>
            </p:nvSpPr>
            <p:spPr>
              <a:xfrm rot="3806881">
                <a:off x="3343161" y="3251514"/>
                <a:ext cx="159026" cy="1779104"/>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a:extLst>
                  <a:ext uri="{FF2B5EF4-FFF2-40B4-BE49-F238E27FC236}">
                    <a16:creationId xmlns:a16="http://schemas.microsoft.com/office/drawing/2014/main" id="{287D3E7D-EDB4-EEC2-B6A0-CBED4EB58550}"/>
                  </a:ext>
                </a:extLst>
              </p:cNvPr>
              <p:cNvSpPr/>
              <p:nvPr/>
            </p:nvSpPr>
            <p:spPr>
              <a:xfrm rot="7375122">
                <a:off x="4805348" y="3332922"/>
                <a:ext cx="159026" cy="1779104"/>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Oval 86">
                <a:extLst>
                  <a:ext uri="{FF2B5EF4-FFF2-40B4-BE49-F238E27FC236}">
                    <a16:creationId xmlns:a16="http://schemas.microsoft.com/office/drawing/2014/main" id="{42FC3A08-353D-2400-C0AE-7F25B1AB8CA4}"/>
                  </a:ext>
                </a:extLst>
              </p:cNvPr>
              <p:cNvSpPr/>
              <p:nvPr/>
            </p:nvSpPr>
            <p:spPr>
              <a:xfrm>
                <a:off x="4055165" y="3697356"/>
                <a:ext cx="238539" cy="218661"/>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2" name="Group 231">
              <a:extLst>
                <a:ext uri="{FF2B5EF4-FFF2-40B4-BE49-F238E27FC236}">
                  <a16:creationId xmlns:a16="http://schemas.microsoft.com/office/drawing/2014/main" id="{6926D996-D7FF-5672-1A1F-DEDA73271482}"/>
                </a:ext>
              </a:extLst>
            </p:cNvPr>
            <p:cNvGrpSpPr/>
            <p:nvPr/>
          </p:nvGrpSpPr>
          <p:grpSpPr>
            <a:xfrm>
              <a:off x="-101648" y="-129795"/>
              <a:ext cx="12360745" cy="7112378"/>
              <a:chOff x="-77229" y="-25522"/>
              <a:chExt cx="12360745" cy="7112378"/>
            </a:xfrm>
          </p:grpSpPr>
          <p:grpSp>
            <p:nvGrpSpPr>
              <p:cNvPr id="225" name="Group 224">
                <a:extLst>
                  <a:ext uri="{FF2B5EF4-FFF2-40B4-BE49-F238E27FC236}">
                    <a16:creationId xmlns:a16="http://schemas.microsoft.com/office/drawing/2014/main" id="{97A1C0A5-D6DD-4DC1-4013-5629EB8421CD}"/>
                  </a:ext>
                </a:extLst>
              </p:cNvPr>
              <p:cNvGrpSpPr/>
              <p:nvPr/>
            </p:nvGrpSpPr>
            <p:grpSpPr>
              <a:xfrm>
                <a:off x="-77229" y="-25522"/>
                <a:ext cx="12360745" cy="6662910"/>
                <a:chOff x="-77229" y="390024"/>
                <a:chExt cx="12360745" cy="6662910"/>
              </a:xfrm>
            </p:grpSpPr>
            <p:grpSp>
              <p:nvGrpSpPr>
                <p:cNvPr id="9" name="Group 8">
                  <a:extLst>
                    <a:ext uri="{FF2B5EF4-FFF2-40B4-BE49-F238E27FC236}">
                      <a16:creationId xmlns:a16="http://schemas.microsoft.com/office/drawing/2014/main" id="{78A8CF59-B772-31C7-CFB5-0156086F8F2F}"/>
                    </a:ext>
                  </a:extLst>
                </p:cNvPr>
                <p:cNvGrpSpPr/>
                <p:nvPr/>
              </p:nvGrpSpPr>
              <p:grpSpPr>
                <a:xfrm>
                  <a:off x="-77229" y="390024"/>
                  <a:ext cx="12360745" cy="5468533"/>
                  <a:chOff x="-84437" y="449796"/>
                  <a:chExt cx="12360745" cy="5468533"/>
                </a:xfrm>
              </p:grpSpPr>
              <p:sp>
                <p:nvSpPr>
                  <p:cNvPr id="13" name="Freeform 12">
                    <a:extLst>
                      <a:ext uri="{FF2B5EF4-FFF2-40B4-BE49-F238E27FC236}">
                        <a16:creationId xmlns:a16="http://schemas.microsoft.com/office/drawing/2014/main" id="{2BDEEAF5-E287-9438-5D10-C5760886885E}"/>
                      </a:ext>
                    </a:extLst>
                  </p:cNvPr>
                  <p:cNvSpPr/>
                  <p:nvPr/>
                </p:nvSpPr>
                <p:spPr>
                  <a:xfrm>
                    <a:off x="-55735" y="449796"/>
                    <a:ext cx="12332043" cy="1556952"/>
                  </a:xfrm>
                  <a:custGeom>
                    <a:avLst/>
                    <a:gdLst>
                      <a:gd name="connsiteX0" fmla="*/ 24714 w 12332043"/>
                      <a:gd name="connsiteY0" fmla="*/ 0 h 1556952"/>
                      <a:gd name="connsiteX1" fmla="*/ 12319687 w 12332043"/>
                      <a:gd name="connsiteY1" fmla="*/ 0 h 1556952"/>
                      <a:gd name="connsiteX2" fmla="*/ 12332043 w 12332043"/>
                      <a:gd name="connsiteY2" fmla="*/ 1371600 h 1556952"/>
                      <a:gd name="connsiteX3" fmla="*/ 0 w 12332043"/>
                      <a:gd name="connsiteY3" fmla="*/ 1556952 h 1556952"/>
                      <a:gd name="connsiteX4" fmla="*/ 24714 w 12332043"/>
                      <a:gd name="connsiteY4" fmla="*/ 0 h 15569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32043" h="1556952">
                        <a:moveTo>
                          <a:pt x="24714" y="0"/>
                        </a:moveTo>
                        <a:lnTo>
                          <a:pt x="12319687" y="0"/>
                        </a:lnTo>
                        <a:lnTo>
                          <a:pt x="12332043" y="1371600"/>
                        </a:lnTo>
                        <a:lnTo>
                          <a:pt x="0" y="1556952"/>
                        </a:lnTo>
                        <a:lnTo>
                          <a:pt x="24714" y="0"/>
                        </a:lnTo>
                        <a:close/>
                      </a:path>
                    </a:pathLst>
                  </a:cu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er</a:t>
                    </a:r>
                  </a:p>
                </p:txBody>
              </p:sp>
              <p:sp>
                <p:nvSpPr>
                  <p:cNvPr id="10" name="Freeform 9">
                    <a:extLst>
                      <a:ext uri="{FF2B5EF4-FFF2-40B4-BE49-F238E27FC236}">
                        <a16:creationId xmlns:a16="http://schemas.microsoft.com/office/drawing/2014/main" id="{A9DACEB3-1160-B962-57CD-1C5B06DE186B}"/>
                      </a:ext>
                    </a:extLst>
                  </p:cNvPr>
                  <p:cNvSpPr/>
                  <p:nvPr/>
                </p:nvSpPr>
                <p:spPr>
                  <a:xfrm>
                    <a:off x="10692873" y="1896762"/>
                    <a:ext cx="1446348" cy="3323968"/>
                  </a:xfrm>
                  <a:custGeom>
                    <a:avLst/>
                    <a:gdLst>
                      <a:gd name="connsiteX0" fmla="*/ 1446348 w 1446348"/>
                      <a:gd name="connsiteY0" fmla="*/ 0 h 3323968"/>
                      <a:gd name="connsiteX1" fmla="*/ 1446348 w 1446348"/>
                      <a:gd name="connsiteY1" fmla="*/ 0 h 3323968"/>
                      <a:gd name="connsiteX2" fmla="*/ 1384564 w 1446348"/>
                      <a:gd name="connsiteY2" fmla="*/ 86498 h 3323968"/>
                      <a:gd name="connsiteX3" fmla="*/ 1372208 w 1446348"/>
                      <a:gd name="connsiteY3" fmla="*/ 123568 h 3323968"/>
                      <a:gd name="connsiteX4" fmla="*/ 1322781 w 1446348"/>
                      <a:gd name="connsiteY4" fmla="*/ 197708 h 3323968"/>
                      <a:gd name="connsiteX5" fmla="*/ 1298067 w 1446348"/>
                      <a:gd name="connsiteY5" fmla="*/ 234779 h 3323968"/>
                      <a:gd name="connsiteX6" fmla="*/ 1236283 w 1446348"/>
                      <a:gd name="connsiteY6" fmla="*/ 308919 h 3323968"/>
                      <a:gd name="connsiteX7" fmla="*/ 1174500 w 1446348"/>
                      <a:gd name="connsiteY7" fmla="*/ 420130 h 3323968"/>
                      <a:gd name="connsiteX8" fmla="*/ 1137429 w 1446348"/>
                      <a:gd name="connsiteY8" fmla="*/ 444843 h 3323968"/>
                      <a:gd name="connsiteX9" fmla="*/ 1063289 w 1446348"/>
                      <a:gd name="connsiteY9" fmla="*/ 556054 h 3323968"/>
                      <a:gd name="connsiteX10" fmla="*/ 1038575 w 1446348"/>
                      <a:gd name="connsiteY10" fmla="*/ 593125 h 3323968"/>
                      <a:gd name="connsiteX11" fmla="*/ 927364 w 1446348"/>
                      <a:gd name="connsiteY11" fmla="*/ 691979 h 3323968"/>
                      <a:gd name="connsiteX12" fmla="*/ 840867 w 1446348"/>
                      <a:gd name="connsiteY12" fmla="*/ 803189 h 3323968"/>
                      <a:gd name="connsiteX13" fmla="*/ 779083 w 1446348"/>
                      <a:gd name="connsiteY13" fmla="*/ 864973 h 3323968"/>
                      <a:gd name="connsiteX14" fmla="*/ 729656 w 1446348"/>
                      <a:gd name="connsiteY14" fmla="*/ 939114 h 3323968"/>
                      <a:gd name="connsiteX15" fmla="*/ 704943 w 1446348"/>
                      <a:gd name="connsiteY15" fmla="*/ 1025611 h 3323968"/>
                      <a:gd name="connsiteX16" fmla="*/ 692586 w 1446348"/>
                      <a:gd name="connsiteY16" fmla="*/ 1062681 h 3323968"/>
                      <a:gd name="connsiteX17" fmla="*/ 643159 w 1446348"/>
                      <a:gd name="connsiteY17" fmla="*/ 1136822 h 3323968"/>
                      <a:gd name="connsiteX18" fmla="*/ 618445 w 1446348"/>
                      <a:gd name="connsiteY18" fmla="*/ 1248033 h 3323968"/>
                      <a:gd name="connsiteX19" fmla="*/ 606089 w 1446348"/>
                      <a:gd name="connsiteY19" fmla="*/ 1334530 h 3323968"/>
                      <a:gd name="connsiteX20" fmla="*/ 593732 w 1446348"/>
                      <a:gd name="connsiteY20" fmla="*/ 1396314 h 3323968"/>
                      <a:gd name="connsiteX21" fmla="*/ 581375 w 1446348"/>
                      <a:gd name="connsiteY21" fmla="*/ 1470454 h 3323968"/>
                      <a:gd name="connsiteX22" fmla="*/ 556662 w 1446348"/>
                      <a:gd name="connsiteY22" fmla="*/ 1556952 h 3323968"/>
                      <a:gd name="connsiteX23" fmla="*/ 544305 w 1446348"/>
                      <a:gd name="connsiteY23" fmla="*/ 1606379 h 3323968"/>
                      <a:gd name="connsiteX24" fmla="*/ 519591 w 1446348"/>
                      <a:gd name="connsiteY24" fmla="*/ 1643449 h 3323968"/>
                      <a:gd name="connsiteX25" fmla="*/ 494878 w 1446348"/>
                      <a:gd name="connsiteY25" fmla="*/ 1729946 h 3323968"/>
                      <a:gd name="connsiteX26" fmla="*/ 457808 w 1446348"/>
                      <a:gd name="connsiteY26" fmla="*/ 1853514 h 3323968"/>
                      <a:gd name="connsiteX27" fmla="*/ 445451 w 1446348"/>
                      <a:gd name="connsiteY27" fmla="*/ 1890584 h 3323968"/>
                      <a:gd name="connsiteX28" fmla="*/ 396024 w 1446348"/>
                      <a:gd name="connsiteY28" fmla="*/ 1964725 h 3323968"/>
                      <a:gd name="connsiteX29" fmla="*/ 383667 w 1446348"/>
                      <a:gd name="connsiteY29" fmla="*/ 2001795 h 3323968"/>
                      <a:gd name="connsiteX30" fmla="*/ 346597 w 1446348"/>
                      <a:gd name="connsiteY30" fmla="*/ 2075935 h 3323968"/>
                      <a:gd name="connsiteX31" fmla="*/ 321883 w 1446348"/>
                      <a:gd name="connsiteY31" fmla="*/ 2174789 h 3323968"/>
                      <a:gd name="connsiteX32" fmla="*/ 284813 w 1446348"/>
                      <a:gd name="connsiteY32" fmla="*/ 2372498 h 3323968"/>
                      <a:gd name="connsiteX33" fmla="*/ 260100 w 1446348"/>
                      <a:gd name="connsiteY33" fmla="*/ 2458995 h 3323968"/>
                      <a:gd name="connsiteX34" fmla="*/ 198316 w 1446348"/>
                      <a:gd name="connsiteY34" fmla="*/ 2533135 h 3323968"/>
                      <a:gd name="connsiteX35" fmla="*/ 161245 w 1446348"/>
                      <a:gd name="connsiteY35" fmla="*/ 2607276 h 3323968"/>
                      <a:gd name="connsiteX36" fmla="*/ 136532 w 1446348"/>
                      <a:gd name="connsiteY36" fmla="*/ 2681416 h 3323968"/>
                      <a:gd name="connsiteX37" fmla="*/ 124175 w 1446348"/>
                      <a:gd name="connsiteY37" fmla="*/ 2718487 h 3323968"/>
                      <a:gd name="connsiteX38" fmla="*/ 74748 w 1446348"/>
                      <a:gd name="connsiteY38" fmla="*/ 2829698 h 3323968"/>
                      <a:gd name="connsiteX39" fmla="*/ 50035 w 1446348"/>
                      <a:gd name="connsiteY39" fmla="*/ 2903838 h 3323968"/>
                      <a:gd name="connsiteX40" fmla="*/ 25321 w 1446348"/>
                      <a:gd name="connsiteY40" fmla="*/ 3039762 h 3323968"/>
                      <a:gd name="connsiteX41" fmla="*/ 12964 w 1446348"/>
                      <a:gd name="connsiteY41" fmla="*/ 3138616 h 3323968"/>
                      <a:gd name="connsiteX42" fmla="*/ 608 w 1446348"/>
                      <a:gd name="connsiteY42" fmla="*/ 3262184 h 3323968"/>
                      <a:gd name="connsiteX43" fmla="*/ 608 w 1446348"/>
                      <a:gd name="connsiteY43" fmla="*/ 3323968 h 3323968"/>
                      <a:gd name="connsiteX44" fmla="*/ 1421635 w 1446348"/>
                      <a:gd name="connsiteY44" fmla="*/ 1902941 h 3323968"/>
                      <a:gd name="connsiteX45" fmla="*/ 1446348 w 1446348"/>
                      <a:gd name="connsiteY45" fmla="*/ 0 h 3323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1446348" h="3323968">
                        <a:moveTo>
                          <a:pt x="1446348" y="0"/>
                        </a:moveTo>
                        <a:lnTo>
                          <a:pt x="1446348" y="0"/>
                        </a:lnTo>
                        <a:cubicBezTo>
                          <a:pt x="1425753" y="28833"/>
                          <a:pt x="1402794" y="56115"/>
                          <a:pt x="1384564" y="86498"/>
                        </a:cubicBezTo>
                        <a:cubicBezTo>
                          <a:pt x="1377863" y="97667"/>
                          <a:pt x="1378533" y="112182"/>
                          <a:pt x="1372208" y="123568"/>
                        </a:cubicBezTo>
                        <a:cubicBezTo>
                          <a:pt x="1357784" y="149532"/>
                          <a:pt x="1339257" y="172995"/>
                          <a:pt x="1322781" y="197708"/>
                        </a:cubicBezTo>
                        <a:cubicBezTo>
                          <a:pt x="1314543" y="210065"/>
                          <a:pt x="1308568" y="224278"/>
                          <a:pt x="1298067" y="234779"/>
                        </a:cubicBezTo>
                        <a:cubicBezTo>
                          <a:pt x="1250496" y="282350"/>
                          <a:pt x="1270691" y="257309"/>
                          <a:pt x="1236283" y="308919"/>
                        </a:cubicBezTo>
                        <a:cubicBezTo>
                          <a:pt x="1223407" y="347549"/>
                          <a:pt x="1210920" y="395851"/>
                          <a:pt x="1174500" y="420130"/>
                        </a:cubicBezTo>
                        <a:lnTo>
                          <a:pt x="1137429" y="444843"/>
                        </a:lnTo>
                        <a:lnTo>
                          <a:pt x="1063289" y="556054"/>
                        </a:lnTo>
                        <a:cubicBezTo>
                          <a:pt x="1055051" y="568411"/>
                          <a:pt x="1049076" y="582624"/>
                          <a:pt x="1038575" y="593125"/>
                        </a:cubicBezTo>
                        <a:cubicBezTo>
                          <a:pt x="953934" y="677766"/>
                          <a:pt x="993515" y="647878"/>
                          <a:pt x="927364" y="691979"/>
                        </a:cubicBezTo>
                        <a:cubicBezTo>
                          <a:pt x="802426" y="879385"/>
                          <a:pt x="937663" y="687032"/>
                          <a:pt x="840867" y="803189"/>
                        </a:cubicBezTo>
                        <a:cubicBezTo>
                          <a:pt x="789381" y="864973"/>
                          <a:pt x="847046" y="819666"/>
                          <a:pt x="779083" y="864973"/>
                        </a:cubicBezTo>
                        <a:cubicBezTo>
                          <a:pt x="762607" y="889687"/>
                          <a:pt x="739048" y="910936"/>
                          <a:pt x="729656" y="939114"/>
                        </a:cubicBezTo>
                        <a:cubicBezTo>
                          <a:pt x="700024" y="1028015"/>
                          <a:pt x="735983" y="916975"/>
                          <a:pt x="704943" y="1025611"/>
                        </a:cubicBezTo>
                        <a:cubicBezTo>
                          <a:pt x="701365" y="1038135"/>
                          <a:pt x="698912" y="1051295"/>
                          <a:pt x="692586" y="1062681"/>
                        </a:cubicBezTo>
                        <a:cubicBezTo>
                          <a:pt x="678161" y="1088645"/>
                          <a:pt x="643159" y="1136822"/>
                          <a:pt x="643159" y="1136822"/>
                        </a:cubicBezTo>
                        <a:cubicBezTo>
                          <a:pt x="632051" y="1181252"/>
                          <a:pt x="626288" y="1200974"/>
                          <a:pt x="618445" y="1248033"/>
                        </a:cubicBezTo>
                        <a:cubicBezTo>
                          <a:pt x="613657" y="1276762"/>
                          <a:pt x="610877" y="1305801"/>
                          <a:pt x="606089" y="1334530"/>
                        </a:cubicBezTo>
                        <a:cubicBezTo>
                          <a:pt x="602636" y="1355247"/>
                          <a:pt x="597489" y="1375650"/>
                          <a:pt x="593732" y="1396314"/>
                        </a:cubicBezTo>
                        <a:cubicBezTo>
                          <a:pt x="589250" y="1420964"/>
                          <a:pt x="586289" y="1445886"/>
                          <a:pt x="581375" y="1470454"/>
                        </a:cubicBezTo>
                        <a:cubicBezTo>
                          <a:pt x="568501" y="1534821"/>
                          <a:pt x="572361" y="1502003"/>
                          <a:pt x="556662" y="1556952"/>
                        </a:cubicBezTo>
                        <a:cubicBezTo>
                          <a:pt x="551997" y="1573281"/>
                          <a:pt x="550995" y="1590769"/>
                          <a:pt x="544305" y="1606379"/>
                        </a:cubicBezTo>
                        <a:cubicBezTo>
                          <a:pt x="538455" y="1620029"/>
                          <a:pt x="527829" y="1631092"/>
                          <a:pt x="519591" y="1643449"/>
                        </a:cubicBezTo>
                        <a:cubicBezTo>
                          <a:pt x="480977" y="1797914"/>
                          <a:pt x="530322" y="1605896"/>
                          <a:pt x="494878" y="1729946"/>
                        </a:cubicBezTo>
                        <a:cubicBezTo>
                          <a:pt x="457526" y="1860677"/>
                          <a:pt x="516541" y="1677314"/>
                          <a:pt x="457808" y="1853514"/>
                        </a:cubicBezTo>
                        <a:cubicBezTo>
                          <a:pt x="453689" y="1865871"/>
                          <a:pt x="452676" y="1879746"/>
                          <a:pt x="445451" y="1890584"/>
                        </a:cubicBezTo>
                        <a:cubicBezTo>
                          <a:pt x="428975" y="1915298"/>
                          <a:pt x="405417" y="1936547"/>
                          <a:pt x="396024" y="1964725"/>
                        </a:cubicBezTo>
                        <a:cubicBezTo>
                          <a:pt x="391905" y="1977082"/>
                          <a:pt x="389492" y="1990145"/>
                          <a:pt x="383667" y="2001795"/>
                        </a:cubicBezTo>
                        <a:cubicBezTo>
                          <a:pt x="349925" y="2069278"/>
                          <a:pt x="365232" y="2007607"/>
                          <a:pt x="346597" y="2075935"/>
                        </a:cubicBezTo>
                        <a:cubicBezTo>
                          <a:pt x="337660" y="2108704"/>
                          <a:pt x="327467" y="2141286"/>
                          <a:pt x="321883" y="2174789"/>
                        </a:cubicBezTo>
                        <a:cubicBezTo>
                          <a:pt x="311456" y="2237357"/>
                          <a:pt x="299630" y="2313229"/>
                          <a:pt x="284813" y="2372498"/>
                        </a:cubicBezTo>
                        <a:cubicBezTo>
                          <a:pt x="283166" y="2379085"/>
                          <a:pt x="267189" y="2448362"/>
                          <a:pt x="260100" y="2458995"/>
                        </a:cubicBezTo>
                        <a:cubicBezTo>
                          <a:pt x="205442" y="2540982"/>
                          <a:pt x="238744" y="2452277"/>
                          <a:pt x="198316" y="2533135"/>
                        </a:cubicBezTo>
                        <a:cubicBezTo>
                          <a:pt x="147162" y="2635445"/>
                          <a:pt x="232065" y="2501049"/>
                          <a:pt x="161245" y="2607276"/>
                        </a:cubicBezTo>
                        <a:lnTo>
                          <a:pt x="136532" y="2681416"/>
                        </a:lnTo>
                        <a:cubicBezTo>
                          <a:pt x="132413" y="2693773"/>
                          <a:pt x="131400" y="2707649"/>
                          <a:pt x="124175" y="2718487"/>
                        </a:cubicBezTo>
                        <a:cubicBezTo>
                          <a:pt x="85012" y="2777233"/>
                          <a:pt x="104159" y="2741468"/>
                          <a:pt x="74748" y="2829698"/>
                        </a:cubicBezTo>
                        <a:lnTo>
                          <a:pt x="50035" y="2903838"/>
                        </a:lnTo>
                        <a:cubicBezTo>
                          <a:pt x="39391" y="2957056"/>
                          <a:pt x="33226" y="2984431"/>
                          <a:pt x="25321" y="3039762"/>
                        </a:cubicBezTo>
                        <a:cubicBezTo>
                          <a:pt x="20625" y="3072636"/>
                          <a:pt x="16631" y="3105611"/>
                          <a:pt x="12964" y="3138616"/>
                        </a:cubicBezTo>
                        <a:cubicBezTo>
                          <a:pt x="8393" y="3179758"/>
                          <a:pt x="3361" y="3220881"/>
                          <a:pt x="608" y="3262184"/>
                        </a:cubicBezTo>
                        <a:cubicBezTo>
                          <a:pt x="-762" y="3282733"/>
                          <a:pt x="608" y="3303373"/>
                          <a:pt x="608" y="3323968"/>
                        </a:cubicBezTo>
                        <a:lnTo>
                          <a:pt x="1421635" y="1902941"/>
                        </a:lnTo>
                        <a:lnTo>
                          <a:pt x="1446348" y="0"/>
                        </a:lnTo>
                        <a:close/>
                      </a:path>
                    </a:pathLst>
                  </a:custGeom>
                  <a:solidFill>
                    <a:srgbClr val="B6A3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reeform 3">
                    <a:extLst>
                      <a:ext uri="{FF2B5EF4-FFF2-40B4-BE49-F238E27FC236}">
                        <a16:creationId xmlns:a16="http://schemas.microsoft.com/office/drawing/2014/main" id="{9215258B-3441-65E5-652F-7B94695A3BE6}"/>
                      </a:ext>
                    </a:extLst>
                  </p:cNvPr>
                  <p:cNvSpPr/>
                  <p:nvPr/>
                </p:nvSpPr>
                <p:spPr>
                  <a:xfrm>
                    <a:off x="-70023" y="663833"/>
                    <a:ext cx="12237229" cy="1569308"/>
                  </a:xfrm>
                  <a:custGeom>
                    <a:avLst/>
                    <a:gdLst>
                      <a:gd name="connsiteX0" fmla="*/ 3154 w 12237229"/>
                      <a:gd name="connsiteY0" fmla="*/ 926757 h 1569308"/>
                      <a:gd name="connsiteX1" fmla="*/ 3154 w 12237229"/>
                      <a:gd name="connsiteY1" fmla="*/ 926757 h 1569308"/>
                      <a:gd name="connsiteX2" fmla="*/ 262646 w 12237229"/>
                      <a:gd name="connsiteY2" fmla="*/ 914400 h 1569308"/>
                      <a:gd name="connsiteX3" fmla="*/ 546851 w 12237229"/>
                      <a:gd name="connsiteY3" fmla="*/ 914400 h 1569308"/>
                      <a:gd name="connsiteX4" fmla="*/ 682775 w 12237229"/>
                      <a:gd name="connsiteY4" fmla="*/ 877330 h 1569308"/>
                      <a:gd name="connsiteX5" fmla="*/ 1078192 w 12237229"/>
                      <a:gd name="connsiteY5" fmla="*/ 852616 h 1569308"/>
                      <a:gd name="connsiteX6" fmla="*/ 1152332 w 12237229"/>
                      <a:gd name="connsiteY6" fmla="*/ 840260 h 1569308"/>
                      <a:gd name="connsiteX7" fmla="*/ 1201759 w 12237229"/>
                      <a:gd name="connsiteY7" fmla="*/ 827903 h 1569308"/>
                      <a:gd name="connsiteX8" fmla="*/ 1374754 w 12237229"/>
                      <a:gd name="connsiteY8" fmla="*/ 815546 h 1569308"/>
                      <a:gd name="connsiteX9" fmla="*/ 1461251 w 12237229"/>
                      <a:gd name="connsiteY9" fmla="*/ 790833 h 1569308"/>
                      <a:gd name="connsiteX10" fmla="*/ 1597175 w 12237229"/>
                      <a:gd name="connsiteY10" fmla="*/ 753762 h 1569308"/>
                      <a:gd name="connsiteX11" fmla="*/ 1708386 w 12237229"/>
                      <a:gd name="connsiteY11" fmla="*/ 679622 h 1569308"/>
                      <a:gd name="connsiteX12" fmla="*/ 1745456 w 12237229"/>
                      <a:gd name="connsiteY12" fmla="*/ 654908 h 1569308"/>
                      <a:gd name="connsiteX13" fmla="*/ 1819597 w 12237229"/>
                      <a:gd name="connsiteY13" fmla="*/ 630195 h 1569308"/>
                      <a:gd name="connsiteX14" fmla="*/ 1856667 w 12237229"/>
                      <a:gd name="connsiteY14" fmla="*/ 617838 h 1569308"/>
                      <a:gd name="connsiteX15" fmla="*/ 1918451 w 12237229"/>
                      <a:gd name="connsiteY15" fmla="*/ 605481 h 1569308"/>
                      <a:gd name="connsiteX16" fmla="*/ 2252083 w 12237229"/>
                      <a:gd name="connsiteY16" fmla="*/ 605481 h 1569308"/>
                      <a:gd name="connsiteX17" fmla="*/ 2350938 w 12237229"/>
                      <a:gd name="connsiteY17" fmla="*/ 617838 h 1569308"/>
                      <a:gd name="connsiteX18" fmla="*/ 2425078 w 12237229"/>
                      <a:gd name="connsiteY18" fmla="*/ 654908 h 1569308"/>
                      <a:gd name="connsiteX19" fmla="*/ 2486862 w 12237229"/>
                      <a:gd name="connsiteY19" fmla="*/ 729049 h 1569308"/>
                      <a:gd name="connsiteX20" fmla="*/ 2622786 w 12237229"/>
                      <a:gd name="connsiteY20" fmla="*/ 790833 h 1569308"/>
                      <a:gd name="connsiteX21" fmla="*/ 2709283 w 12237229"/>
                      <a:gd name="connsiteY21" fmla="*/ 827903 h 1569308"/>
                      <a:gd name="connsiteX22" fmla="*/ 2783424 w 12237229"/>
                      <a:gd name="connsiteY22" fmla="*/ 852616 h 1569308"/>
                      <a:gd name="connsiteX23" fmla="*/ 2845208 w 12237229"/>
                      <a:gd name="connsiteY23" fmla="*/ 864973 h 1569308"/>
                      <a:gd name="connsiteX24" fmla="*/ 3005846 w 12237229"/>
                      <a:gd name="connsiteY24" fmla="*/ 889687 h 1569308"/>
                      <a:gd name="connsiteX25" fmla="*/ 3277694 w 12237229"/>
                      <a:gd name="connsiteY25" fmla="*/ 864973 h 1569308"/>
                      <a:gd name="connsiteX26" fmla="*/ 3388905 w 12237229"/>
                      <a:gd name="connsiteY26" fmla="*/ 852616 h 1569308"/>
                      <a:gd name="connsiteX27" fmla="*/ 3598970 w 12237229"/>
                      <a:gd name="connsiteY27" fmla="*/ 840260 h 1569308"/>
                      <a:gd name="connsiteX28" fmla="*/ 4266235 w 12237229"/>
                      <a:gd name="connsiteY28" fmla="*/ 815546 h 1569308"/>
                      <a:gd name="connsiteX29" fmla="*/ 4575154 w 12237229"/>
                      <a:gd name="connsiteY29" fmla="*/ 778476 h 1569308"/>
                      <a:gd name="connsiteX30" fmla="*/ 4636938 w 12237229"/>
                      <a:gd name="connsiteY30" fmla="*/ 766119 h 1569308"/>
                      <a:gd name="connsiteX31" fmla="*/ 4686365 w 12237229"/>
                      <a:gd name="connsiteY31" fmla="*/ 753762 h 1569308"/>
                      <a:gd name="connsiteX32" fmla="*/ 4772862 w 12237229"/>
                      <a:gd name="connsiteY32" fmla="*/ 741406 h 1569308"/>
                      <a:gd name="connsiteX33" fmla="*/ 4822289 w 12237229"/>
                      <a:gd name="connsiteY33" fmla="*/ 729049 h 1569308"/>
                      <a:gd name="connsiteX34" fmla="*/ 5032354 w 12237229"/>
                      <a:gd name="connsiteY34" fmla="*/ 716692 h 1569308"/>
                      <a:gd name="connsiteX35" fmla="*/ 5180635 w 12237229"/>
                      <a:gd name="connsiteY35" fmla="*/ 691979 h 1569308"/>
                      <a:gd name="connsiteX36" fmla="*/ 5217705 w 12237229"/>
                      <a:gd name="connsiteY36" fmla="*/ 679622 h 1569308"/>
                      <a:gd name="connsiteX37" fmla="*/ 5279489 w 12237229"/>
                      <a:gd name="connsiteY37" fmla="*/ 654908 h 1569308"/>
                      <a:gd name="connsiteX38" fmla="*/ 5353629 w 12237229"/>
                      <a:gd name="connsiteY38" fmla="*/ 642551 h 1569308"/>
                      <a:gd name="connsiteX39" fmla="*/ 5390700 w 12237229"/>
                      <a:gd name="connsiteY39" fmla="*/ 630195 h 1569308"/>
                      <a:gd name="connsiteX40" fmla="*/ 5563694 w 12237229"/>
                      <a:gd name="connsiteY40" fmla="*/ 593124 h 1569308"/>
                      <a:gd name="connsiteX41" fmla="*/ 5761402 w 12237229"/>
                      <a:gd name="connsiteY41" fmla="*/ 568411 h 1569308"/>
                      <a:gd name="connsiteX42" fmla="*/ 5884970 w 12237229"/>
                      <a:gd name="connsiteY42" fmla="*/ 543697 h 1569308"/>
                      <a:gd name="connsiteX43" fmla="*/ 5971467 w 12237229"/>
                      <a:gd name="connsiteY43" fmla="*/ 518984 h 1569308"/>
                      <a:gd name="connsiteX44" fmla="*/ 6008538 w 12237229"/>
                      <a:gd name="connsiteY44" fmla="*/ 506627 h 1569308"/>
                      <a:gd name="connsiteX45" fmla="*/ 6095035 w 12237229"/>
                      <a:gd name="connsiteY45" fmla="*/ 481914 h 1569308"/>
                      <a:gd name="connsiteX46" fmla="*/ 6132105 w 12237229"/>
                      <a:gd name="connsiteY46" fmla="*/ 457200 h 1569308"/>
                      <a:gd name="connsiteX47" fmla="*/ 6218602 w 12237229"/>
                      <a:gd name="connsiteY47" fmla="*/ 432487 h 1569308"/>
                      <a:gd name="connsiteX48" fmla="*/ 6255673 w 12237229"/>
                      <a:gd name="connsiteY48" fmla="*/ 420130 h 1569308"/>
                      <a:gd name="connsiteX49" fmla="*/ 6354527 w 12237229"/>
                      <a:gd name="connsiteY49" fmla="*/ 395416 h 1569308"/>
                      <a:gd name="connsiteX50" fmla="*/ 6403954 w 12237229"/>
                      <a:gd name="connsiteY50" fmla="*/ 383060 h 1569308"/>
                      <a:gd name="connsiteX51" fmla="*/ 6552235 w 12237229"/>
                      <a:gd name="connsiteY51" fmla="*/ 358346 h 1569308"/>
                      <a:gd name="connsiteX52" fmla="*/ 6601662 w 12237229"/>
                      <a:gd name="connsiteY52" fmla="*/ 333633 h 1569308"/>
                      <a:gd name="connsiteX53" fmla="*/ 6675802 w 12237229"/>
                      <a:gd name="connsiteY53" fmla="*/ 308919 h 1569308"/>
                      <a:gd name="connsiteX54" fmla="*/ 6749943 w 12237229"/>
                      <a:gd name="connsiteY54" fmla="*/ 271849 h 1569308"/>
                      <a:gd name="connsiteX55" fmla="*/ 6836440 w 12237229"/>
                      <a:gd name="connsiteY55" fmla="*/ 160638 h 1569308"/>
                      <a:gd name="connsiteX56" fmla="*/ 6873511 w 12237229"/>
                      <a:gd name="connsiteY56" fmla="*/ 148281 h 1569308"/>
                      <a:gd name="connsiteX57" fmla="*/ 7009435 w 12237229"/>
                      <a:gd name="connsiteY57" fmla="*/ 160638 h 1569308"/>
                      <a:gd name="connsiteX58" fmla="*/ 7417208 w 12237229"/>
                      <a:gd name="connsiteY58" fmla="*/ 135924 h 1569308"/>
                      <a:gd name="connsiteX59" fmla="*/ 7466635 w 12237229"/>
                      <a:gd name="connsiteY59" fmla="*/ 123568 h 1569308"/>
                      <a:gd name="connsiteX60" fmla="*/ 7528419 w 12237229"/>
                      <a:gd name="connsiteY60" fmla="*/ 111211 h 1569308"/>
                      <a:gd name="connsiteX61" fmla="*/ 7602559 w 12237229"/>
                      <a:gd name="connsiteY61" fmla="*/ 86497 h 1569308"/>
                      <a:gd name="connsiteX62" fmla="*/ 7664343 w 12237229"/>
                      <a:gd name="connsiteY62" fmla="*/ 74141 h 1569308"/>
                      <a:gd name="connsiteX63" fmla="*/ 7701413 w 12237229"/>
                      <a:gd name="connsiteY63" fmla="*/ 61784 h 1569308"/>
                      <a:gd name="connsiteX64" fmla="*/ 8096829 w 12237229"/>
                      <a:gd name="connsiteY64" fmla="*/ 49427 h 1569308"/>
                      <a:gd name="connsiteX65" fmla="*/ 8208040 w 12237229"/>
                      <a:gd name="connsiteY65" fmla="*/ 37070 h 1569308"/>
                      <a:gd name="connsiteX66" fmla="*/ 8393392 w 12237229"/>
                      <a:gd name="connsiteY66" fmla="*/ 12357 h 1569308"/>
                      <a:gd name="connsiteX67" fmla="*/ 8801165 w 12237229"/>
                      <a:gd name="connsiteY67" fmla="*/ 0 h 1569308"/>
                      <a:gd name="connsiteX68" fmla="*/ 8998873 w 12237229"/>
                      <a:gd name="connsiteY68" fmla="*/ 12357 h 1569308"/>
                      <a:gd name="connsiteX69" fmla="*/ 9184224 w 12237229"/>
                      <a:gd name="connsiteY69" fmla="*/ 37070 h 1569308"/>
                      <a:gd name="connsiteX70" fmla="*/ 9283078 w 12237229"/>
                      <a:gd name="connsiteY70" fmla="*/ 49427 h 1569308"/>
                      <a:gd name="connsiteX71" fmla="*/ 9344862 w 12237229"/>
                      <a:gd name="connsiteY71" fmla="*/ 61784 h 1569308"/>
                      <a:gd name="connsiteX72" fmla="*/ 9431359 w 12237229"/>
                      <a:gd name="connsiteY72" fmla="*/ 74141 h 1569308"/>
                      <a:gd name="connsiteX73" fmla="*/ 9505500 w 12237229"/>
                      <a:gd name="connsiteY73" fmla="*/ 123568 h 1569308"/>
                      <a:gd name="connsiteX74" fmla="*/ 9542570 w 12237229"/>
                      <a:gd name="connsiteY74" fmla="*/ 148281 h 1569308"/>
                      <a:gd name="connsiteX75" fmla="*/ 9579640 w 12237229"/>
                      <a:gd name="connsiteY75" fmla="*/ 160638 h 1569308"/>
                      <a:gd name="connsiteX76" fmla="*/ 9653781 w 12237229"/>
                      <a:gd name="connsiteY76" fmla="*/ 210065 h 1569308"/>
                      <a:gd name="connsiteX77" fmla="*/ 9740278 w 12237229"/>
                      <a:gd name="connsiteY77" fmla="*/ 247135 h 1569308"/>
                      <a:gd name="connsiteX78" fmla="*/ 9814419 w 12237229"/>
                      <a:gd name="connsiteY78" fmla="*/ 271849 h 1569308"/>
                      <a:gd name="connsiteX79" fmla="*/ 9888559 w 12237229"/>
                      <a:gd name="connsiteY79" fmla="*/ 296562 h 1569308"/>
                      <a:gd name="connsiteX80" fmla="*/ 9925629 w 12237229"/>
                      <a:gd name="connsiteY80" fmla="*/ 308919 h 1569308"/>
                      <a:gd name="connsiteX81" fmla="*/ 9975056 w 12237229"/>
                      <a:gd name="connsiteY81" fmla="*/ 321276 h 1569308"/>
                      <a:gd name="connsiteX82" fmla="*/ 10185121 w 12237229"/>
                      <a:gd name="connsiteY82" fmla="*/ 333633 h 1569308"/>
                      <a:gd name="connsiteX83" fmla="*/ 10222192 w 12237229"/>
                      <a:gd name="connsiteY83" fmla="*/ 345989 h 1569308"/>
                      <a:gd name="connsiteX84" fmla="*/ 10308689 w 12237229"/>
                      <a:gd name="connsiteY84" fmla="*/ 383060 h 1569308"/>
                      <a:gd name="connsiteX85" fmla="*/ 10407543 w 12237229"/>
                      <a:gd name="connsiteY85" fmla="*/ 407773 h 1569308"/>
                      <a:gd name="connsiteX86" fmla="*/ 10518754 w 12237229"/>
                      <a:gd name="connsiteY86" fmla="*/ 444843 h 1569308"/>
                      <a:gd name="connsiteX87" fmla="*/ 10555824 w 12237229"/>
                      <a:gd name="connsiteY87" fmla="*/ 457200 h 1569308"/>
                      <a:gd name="connsiteX88" fmla="*/ 10654678 w 12237229"/>
                      <a:gd name="connsiteY88" fmla="*/ 481914 h 1569308"/>
                      <a:gd name="connsiteX89" fmla="*/ 10716462 w 12237229"/>
                      <a:gd name="connsiteY89" fmla="*/ 556054 h 1569308"/>
                      <a:gd name="connsiteX90" fmla="*/ 10753532 w 12237229"/>
                      <a:gd name="connsiteY90" fmla="*/ 580768 h 1569308"/>
                      <a:gd name="connsiteX91" fmla="*/ 10802959 w 12237229"/>
                      <a:gd name="connsiteY91" fmla="*/ 617838 h 1569308"/>
                      <a:gd name="connsiteX92" fmla="*/ 10914170 w 12237229"/>
                      <a:gd name="connsiteY92" fmla="*/ 679622 h 1569308"/>
                      <a:gd name="connsiteX93" fmla="*/ 10951240 w 12237229"/>
                      <a:gd name="connsiteY93" fmla="*/ 691979 h 1569308"/>
                      <a:gd name="connsiteX94" fmla="*/ 10988311 w 12237229"/>
                      <a:gd name="connsiteY94" fmla="*/ 716692 h 1569308"/>
                      <a:gd name="connsiteX95" fmla="*/ 11062451 w 12237229"/>
                      <a:gd name="connsiteY95" fmla="*/ 741406 h 1569308"/>
                      <a:gd name="connsiteX96" fmla="*/ 11074808 w 12237229"/>
                      <a:gd name="connsiteY96" fmla="*/ 778476 h 1569308"/>
                      <a:gd name="connsiteX97" fmla="*/ 11000667 w 12237229"/>
                      <a:gd name="connsiteY97" fmla="*/ 827903 h 1569308"/>
                      <a:gd name="connsiteX98" fmla="*/ 11013024 w 12237229"/>
                      <a:gd name="connsiteY98" fmla="*/ 803189 h 1569308"/>
                      <a:gd name="connsiteX99" fmla="*/ 11062451 w 12237229"/>
                      <a:gd name="connsiteY99" fmla="*/ 778476 h 1569308"/>
                      <a:gd name="connsiteX100" fmla="*/ 11087165 w 12237229"/>
                      <a:gd name="connsiteY100" fmla="*/ 741406 h 1569308"/>
                      <a:gd name="connsiteX101" fmla="*/ 11136592 w 12237229"/>
                      <a:gd name="connsiteY101" fmla="*/ 766119 h 1569308"/>
                      <a:gd name="connsiteX102" fmla="*/ 11210732 w 12237229"/>
                      <a:gd name="connsiteY102" fmla="*/ 790833 h 1569308"/>
                      <a:gd name="connsiteX103" fmla="*/ 11260159 w 12237229"/>
                      <a:gd name="connsiteY103" fmla="*/ 815546 h 1569308"/>
                      <a:gd name="connsiteX104" fmla="*/ 11420797 w 12237229"/>
                      <a:gd name="connsiteY104" fmla="*/ 840260 h 1569308"/>
                      <a:gd name="connsiteX105" fmla="*/ 11556721 w 12237229"/>
                      <a:gd name="connsiteY105" fmla="*/ 877330 h 1569308"/>
                      <a:gd name="connsiteX106" fmla="*/ 11643219 w 12237229"/>
                      <a:gd name="connsiteY106" fmla="*/ 902043 h 1569308"/>
                      <a:gd name="connsiteX107" fmla="*/ 11680289 w 12237229"/>
                      <a:gd name="connsiteY107" fmla="*/ 926757 h 1569308"/>
                      <a:gd name="connsiteX108" fmla="*/ 11754429 w 12237229"/>
                      <a:gd name="connsiteY108" fmla="*/ 951470 h 1569308"/>
                      <a:gd name="connsiteX109" fmla="*/ 11791500 w 12237229"/>
                      <a:gd name="connsiteY109" fmla="*/ 963827 h 1569308"/>
                      <a:gd name="connsiteX110" fmla="*/ 11828570 w 12237229"/>
                      <a:gd name="connsiteY110" fmla="*/ 976184 h 1569308"/>
                      <a:gd name="connsiteX111" fmla="*/ 11865640 w 12237229"/>
                      <a:gd name="connsiteY111" fmla="*/ 988541 h 1569308"/>
                      <a:gd name="connsiteX112" fmla="*/ 11989208 w 12237229"/>
                      <a:gd name="connsiteY112" fmla="*/ 1013254 h 1569308"/>
                      <a:gd name="connsiteX113" fmla="*/ 12137489 w 12237229"/>
                      <a:gd name="connsiteY113" fmla="*/ 1037968 h 1569308"/>
                      <a:gd name="connsiteX114" fmla="*/ 12223986 w 12237229"/>
                      <a:gd name="connsiteY114" fmla="*/ 1346887 h 1569308"/>
                      <a:gd name="connsiteX115" fmla="*/ 12211629 w 12237229"/>
                      <a:gd name="connsiteY115" fmla="*/ 1383957 h 1569308"/>
                      <a:gd name="connsiteX116" fmla="*/ 12174559 w 12237229"/>
                      <a:gd name="connsiteY116" fmla="*/ 1371600 h 1569308"/>
                      <a:gd name="connsiteX117" fmla="*/ 11902711 w 12237229"/>
                      <a:gd name="connsiteY117" fmla="*/ 1383957 h 1569308"/>
                      <a:gd name="connsiteX118" fmla="*/ 11494938 w 12237229"/>
                      <a:gd name="connsiteY118" fmla="*/ 1408670 h 1569308"/>
                      <a:gd name="connsiteX119" fmla="*/ 11284873 w 12237229"/>
                      <a:gd name="connsiteY119" fmla="*/ 1445741 h 1569308"/>
                      <a:gd name="connsiteX120" fmla="*/ 11247802 w 12237229"/>
                      <a:gd name="connsiteY120" fmla="*/ 1458097 h 1569308"/>
                      <a:gd name="connsiteX121" fmla="*/ 11124235 w 12237229"/>
                      <a:gd name="connsiteY121" fmla="*/ 1470454 h 1569308"/>
                      <a:gd name="connsiteX122" fmla="*/ 11062451 w 12237229"/>
                      <a:gd name="connsiteY122" fmla="*/ 1482811 h 1569308"/>
                      <a:gd name="connsiteX123" fmla="*/ 10926527 w 12237229"/>
                      <a:gd name="connsiteY123" fmla="*/ 1495168 h 1569308"/>
                      <a:gd name="connsiteX124" fmla="*/ 10790602 w 12237229"/>
                      <a:gd name="connsiteY124" fmla="*/ 1482811 h 1569308"/>
                      <a:gd name="connsiteX125" fmla="*/ 10704105 w 12237229"/>
                      <a:gd name="connsiteY125" fmla="*/ 1470454 h 1569308"/>
                      <a:gd name="connsiteX126" fmla="*/ 10110981 w 12237229"/>
                      <a:gd name="connsiteY126" fmla="*/ 1458097 h 1569308"/>
                      <a:gd name="connsiteX127" fmla="*/ 9962700 w 12237229"/>
                      <a:gd name="connsiteY127" fmla="*/ 1445741 h 1569308"/>
                      <a:gd name="connsiteX128" fmla="*/ 9567283 w 12237229"/>
                      <a:gd name="connsiteY128" fmla="*/ 1470454 h 1569308"/>
                      <a:gd name="connsiteX129" fmla="*/ 9431359 w 12237229"/>
                      <a:gd name="connsiteY129" fmla="*/ 1495168 h 1569308"/>
                      <a:gd name="connsiteX130" fmla="*/ 9283078 w 12237229"/>
                      <a:gd name="connsiteY130" fmla="*/ 1519881 h 1569308"/>
                      <a:gd name="connsiteX131" fmla="*/ 8677597 w 12237229"/>
                      <a:gd name="connsiteY131" fmla="*/ 1544595 h 1569308"/>
                      <a:gd name="connsiteX132" fmla="*/ 8578743 w 12237229"/>
                      <a:gd name="connsiteY132" fmla="*/ 1556951 h 1569308"/>
                      <a:gd name="connsiteX133" fmla="*/ 8492246 w 12237229"/>
                      <a:gd name="connsiteY133" fmla="*/ 1569308 h 1569308"/>
                      <a:gd name="connsiteX134" fmla="*/ 8158613 w 12237229"/>
                      <a:gd name="connsiteY134" fmla="*/ 1556951 h 1569308"/>
                      <a:gd name="connsiteX135" fmla="*/ 7824981 w 12237229"/>
                      <a:gd name="connsiteY135" fmla="*/ 1532238 h 1569308"/>
                      <a:gd name="connsiteX136" fmla="*/ 7540775 w 12237229"/>
                      <a:gd name="connsiteY136" fmla="*/ 1507524 h 1569308"/>
                      <a:gd name="connsiteX137" fmla="*/ 7429565 w 12237229"/>
                      <a:gd name="connsiteY137" fmla="*/ 1495168 h 1569308"/>
                      <a:gd name="connsiteX138" fmla="*/ 7256570 w 12237229"/>
                      <a:gd name="connsiteY138" fmla="*/ 1470454 h 1569308"/>
                      <a:gd name="connsiteX139" fmla="*/ 6997078 w 12237229"/>
                      <a:gd name="connsiteY139" fmla="*/ 1445741 h 1569308"/>
                      <a:gd name="connsiteX140" fmla="*/ 6873511 w 12237229"/>
                      <a:gd name="connsiteY140" fmla="*/ 1433384 h 1569308"/>
                      <a:gd name="connsiteX141" fmla="*/ 6774656 w 12237229"/>
                      <a:gd name="connsiteY141" fmla="*/ 1421027 h 1569308"/>
                      <a:gd name="connsiteX142" fmla="*/ 6564592 w 12237229"/>
                      <a:gd name="connsiteY142" fmla="*/ 1408670 h 1569308"/>
                      <a:gd name="connsiteX143" fmla="*/ 6156819 w 12237229"/>
                      <a:gd name="connsiteY143" fmla="*/ 1421027 h 1569308"/>
                      <a:gd name="connsiteX144" fmla="*/ 5934397 w 12237229"/>
                      <a:gd name="connsiteY144" fmla="*/ 1433384 h 1569308"/>
                      <a:gd name="connsiteX145" fmla="*/ 5514267 w 12237229"/>
                      <a:gd name="connsiteY145" fmla="*/ 1421027 h 1569308"/>
                      <a:gd name="connsiteX146" fmla="*/ 5378343 w 12237229"/>
                      <a:gd name="connsiteY146" fmla="*/ 1408670 h 1569308"/>
                      <a:gd name="connsiteX147" fmla="*/ 5044711 w 12237229"/>
                      <a:gd name="connsiteY147" fmla="*/ 1433384 h 1569308"/>
                      <a:gd name="connsiteX148" fmla="*/ 4822289 w 12237229"/>
                      <a:gd name="connsiteY148" fmla="*/ 1445741 h 1569308"/>
                      <a:gd name="connsiteX149" fmla="*/ 3574256 w 12237229"/>
                      <a:gd name="connsiteY149" fmla="*/ 1433384 h 1569308"/>
                      <a:gd name="connsiteX150" fmla="*/ 3327121 w 12237229"/>
                      <a:gd name="connsiteY150" fmla="*/ 1421027 h 1569308"/>
                      <a:gd name="connsiteX151" fmla="*/ 1992592 w 12237229"/>
                      <a:gd name="connsiteY151" fmla="*/ 1408670 h 1569308"/>
                      <a:gd name="connsiteX152" fmla="*/ 1473608 w 12237229"/>
                      <a:gd name="connsiteY152" fmla="*/ 1396314 h 1569308"/>
                      <a:gd name="connsiteX153" fmla="*/ 1152332 w 12237229"/>
                      <a:gd name="connsiteY153" fmla="*/ 1383957 h 1569308"/>
                      <a:gd name="connsiteX154" fmla="*/ 633348 w 12237229"/>
                      <a:gd name="connsiteY154" fmla="*/ 1359243 h 1569308"/>
                      <a:gd name="connsiteX155" fmla="*/ 447997 w 12237229"/>
                      <a:gd name="connsiteY155" fmla="*/ 1346887 h 1569308"/>
                      <a:gd name="connsiteX156" fmla="*/ 52581 w 12237229"/>
                      <a:gd name="connsiteY156" fmla="*/ 1359243 h 1569308"/>
                      <a:gd name="connsiteX157" fmla="*/ 3154 w 12237229"/>
                      <a:gd name="connsiteY157" fmla="*/ 1346887 h 1569308"/>
                      <a:gd name="connsiteX158" fmla="*/ 15511 w 12237229"/>
                      <a:gd name="connsiteY158" fmla="*/ 1248033 h 1569308"/>
                      <a:gd name="connsiteX159" fmla="*/ 3154 w 12237229"/>
                      <a:gd name="connsiteY159" fmla="*/ 926757 h 1569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Lst>
                    <a:rect l="l" t="t" r="r" b="b"/>
                    <a:pathLst>
                      <a:path w="12237229" h="1569308">
                        <a:moveTo>
                          <a:pt x="3154" y="926757"/>
                        </a:moveTo>
                        <a:lnTo>
                          <a:pt x="3154" y="926757"/>
                        </a:lnTo>
                        <a:cubicBezTo>
                          <a:pt x="89651" y="922638"/>
                          <a:pt x="176051" y="914400"/>
                          <a:pt x="262646" y="914400"/>
                        </a:cubicBezTo>
                        <a:cubicBezTo>
                          <a:pt x="669758" y="914400"/>
                          <a:pt x="46405" y="952897"/>
                          <a:pt x="546851" y="914400"/>
                        </a:cubicBezTo>
                        <a:cubicBezTo>
                          <a:pt x="588660" y="900463"/>
                          <a:pt x="642952" y="881312"/>
                          <a:pt x="682775" y="877330"/>
                        </a:cubicBezTo>
                        <a:cubicBezTo>
                          <a:pt x="896603" y="855947"/>
                          <a:pt x="764991" y="866853"/>
                          <a:pt x="1078192" y="852616"/>
                        </a:cubicBezTo>
                        <a:cubicBezTo>
                          <a:pt x="1102905" y="848497"/>
                          <a:pt x="1127764" y="845173"/>
                          <a:pt x="1152332" y="840260"/>
                        </a:cubicBezTo>
                        <a:cubicBezTo>
                          <a:pt x="1168985" y="836929"/>
                          <a:pt x="1184880" y="829778"/>
                          <a:pt x="1201759" y="827903"/>
                        </a:cubicBezTo>
                        <a:cubicBezTo>
                          <a:pt x="1259217" y="821519"/>
                          <a:pt x="1317089" y="819665"/>
                          <a:pt x="1374754" y="815546"/>
                        </a:cubicBezTo>
                        <a:cubicBezTo>
                          <a:pt x="1499326" y="774021"/>
                          <a:pt x="1306105" y="837376"/>
                          <a:pt x="1461251" y="790833"/>
                        </a:cubicBezTo>
                        <a:cubicBezTo>
                          <a:pt x="1586682" y="753204"/>
                          <a:pt x="1484560" y="776286"/>
                          <a:pt x="1597175" y="753762"/>
                        </a:cubicBezTo>
                        <a:lnTo>
                          <a:pt x="1708386" y="679622"/>
                        </a:lnTo>
                        <a:cubicBezTo>
                          <a:pt x="1720743" y="671384"/>
                          <a:pt x="1731367" y="659604"/>
                          <a:pt x="1745456" y="654908"/>
                        </a:cubicBezTo>
                        <a:lnTo>
                          <a:pt x="1819597" y="630195"/>
                        </a:lnTo>
                        <a:cubicBezTo>
                          <a:pt x="1831954" y="626076"/>
                          <a:pt x="1843895" y="620392"/>
                          <a:pt x="1856667" y="617838"/>
                        </a:cubicBezTo>
                        <a:lnTo>
                          <a:pt x="1918451" y="605481"/>
                        </a:lnTo>
                        <a:cubicBezTo>
                          <a:pt x="2054478" y="650824"/>
                          <a:pt x="1903810" y="605481"/>
                          <a:pt x="2252083" y="605481"/>
                        </a:cubicBezTo>
                        <a:cubicBezTo>
                          <a:pt x="2285291" y="605481"/>
                          <a:pt x="2317986" y="613719"/>
                          <a:pt x="2350938" y="617838"/>
                        </a:cubicBezTo>
                        <a:cubicBezTo>
                          <a:pt x="2381087" y="627888"/>
                          <a:pt x="2401125" y="630955"/>
                          <a:pt x="2425078" y="654908"/>
                        </a:cubicBezTo>
                        <a:cubicBezTo>
                          <a:pt x="2496474" y="726304"/>
                          <a:pt x="2395767" y="658197"/>
                          <a:pt x="2486862" y="729049"/>
                        </a:cubicBezTo>
                        <a:cubicBezTo>
                          <a:pt x="2560859" y="786602"/>
                          <a:pt x="2544335" y="775143"/>
                          <a:pt x="2622786" y="790833"/>
                        </a:cubicBezTo>
                        <a:cubicBezTo>
                          <a:pt x="2681597" y="830040"/>
                          <a:pt x="2636745" y="806142"/>
                          <a:pt x="2709283" y="827903"/>
                        </a:cubicBezTo>
                        <a:cubicBezTo>
                          <a:pt x="2734235" y="835388"/>
                          <a:pt x="2757879" y="847507"/>
                          <a:pt x="2783424" y="852616"/>
                        </a:cubicBezTo>
                        <a:lnTo>
                          <a:pt x="2845208" y="864973"/>
                        </a:lnTo>
                        <a:cubicBezTo>
                          <a:pt x="2908076" y="876404"/>
                          <a:pt x="2941046" y="880430"/>
                          <a:pt x="3005846" y="889687"/>
                        </a:cubicBezTo>
                        <a:cubicBezTo>
                          <a:pt x="3181879" y="864539"/>
                          <a:pt x="3003248" y="887844"/>
                          <a:pt x="3277694" y="864973"/>
                        </a:cubicBezTo>
                        <a:cubicBezTo>
                          <a:pt x="3314864" y="861875"/>
                          <a:pt x="3351716" y="855477"/>
                          <a:pt x="3388905" y="852616"/>
                        </a:cubicBezTo>
                        <a:cubicBezTo>
                          <a:pt x="3458841" y="847236"/>
                          <a:pt x="3528915" y="843763"/>
                          <a:pt x="3598970" y="840260"/>
                        </a:cubicBezTo>
                        <a:cubicBezTo>
                          <a:pt x="3859452" y="827236"/>
                          <a:pt x="3992315" y="824382"/>
                          <a:pt x="4266235" y="815546"/>
                        </a:cubicBezTo>
                        <a:cubicBezTo>
                          <a:pt x="4370962" y="806025"/>
                          <a:pt x="4471341" y="799239"/>
                          <a:pt x="4575154" y="778476"/>
                        </a:cubicBezTo>
                        <a:cubicBezTo>
                          <a:pt x="4595749" y="774357"/>
                          <a:pt x="4616436" y="770675"/>
                          <a:pt x="4636938" y="766119"/>
                        </a:cubicBezTo>
                        <a:cubicBezTo>
                          <a:pt x="4653516" y="762435"/>
                          <a:pt x="4669656" y="756800"/>
                          <a:pt x="4686365" y="753762"/>
                        </a:cubicBezTo>
                        <a:cubicBezTo>
                          <a:pt x="4715020" y="748552"/>
                          <a:pt x="4744207" y="746616"/>
                          <a:pt x="4772862" y="741406"/>
                        </a:cubicBezTo>
                        <a:cubicBezTo>
                          <a:pt x="4789571" y="738368"/>
                          <a:pt x="4805383" y="730659"/>
                          <a:pt x="4822289" y="729049"/>
                        </a:cubicBezTo>
                        <a:cubicBezTo>
                          <a:pt x="4892116" y="722399"/>
                          <a:pt x="4962332" y="720811"/>
                          <a:pt x="5032354" y="716692"/>
                        </a:cubicBezTo>
                        <a:cubicBezTo>
                          <a:pt x="5081781" y="708454"/>
                          <a:pt x="5133098" y="707825"/>
                          <a:pt x="5180635" y="691979"/>
                        </a:cubicBezTo>
                        <a:cubicBezTo>
                          <a:pt x="5192992" y="687860"/>
                          <a:pt x="5205509" y="684196"/>
                          <a:pt x="5217705" y="679622"/>
                        </a:cubicBezTo>
                        <a:cubicBezTo>
                          <a:pt x="5238474" y="671834"/>
                          <a:pt x="5258089" y="660744"/>
                          <a:pt x="5279489" y="654908"/>
                        </a:cubicBezTo>
                        <a:cubicBezTo>
                          <a:pt x="5303660" y="648316"/>
                          <a:pt x="5329171" y="647986"/>
                          <a:pt x="5353629" y="642551"/>
                        </a:cubicBezTo>
                        <a:cubicBezTo>
                          <a:pt x="5366344" y="639725"/>
                          <a:pt x="5378176" y="633773"/>
                          <a:pt x="5390700" y="630195"/>
                        </a:cubicBezTo>
                        <a:cubicBezTo>
                          <a:pt x="5433574" y="617946"/>
                          <a:pt x="5540475" y="595704"/>
                          <a:pt x="5563694" y="593124"/>
                        </a:cubicBezTo>
                        <a:cubicBezTo>
                          <a:pt x="5622579" y="586582"/>
                          <a:pt x="5701445" y="578992"/>
                          <a:pt x="5761402" y="568411"/>
                        </a:cubicBezTo>
                        <a:cubicBezTo>
                          <a:pt x="5802768" y="561111"/>
                          <a:pt x="5845120" y="556980"/>
                          <a:pt x="5884970" y="543697"/>
                        </a:cubicBezTo>
                        <a:cubicBezTo>
                          <a:pt x="5973865" y="514067"/>
                          <a:pt x="5862838" y="550021"/>
                          <a:pt x="5971467" y="518984"/>
                        </a:cubicBezTo>
                        <a:cubicBezTo>
                          <a:pt x="5983991" y="515406"/>
                          <a:pt x="5996014" y="510205"/>
                          <a:pt x="6008538" y="506627"/>
                        </a:cubicBezTo>
                        <a:cubicBezTo>
                          <a:pt x="6117167" y="475590"/>
                          <a:pt x="6006140" y="511544"/>
                          <a:pt x="6095035" y="481914"/>
                        </a:cubicBezTo>
                        <a:cubicBezTo>
                          <a:pt x="6107392" y="473676"/>
                          <a:pt x="6118822" y="463842"/>
                          <a:pt x="6132105" y="457200"/>
                        </a:cubicBezTo>
                        <a:cubicBezTo>
                          <a:pt x="6151860" y="447322"/>
                          <a:pt x="6200121" y="437767"/>
                          <a:pt x="6218602" y="432487"/>
                        </a:cubicBezTo>
                        <a:cubicBezTo>
                          <a:pt x="6231126" y="428909"/>
                          <a:pt x="6243107" y="423557"/>
                          <a:pt x="6255673" y="420130"/>
                        </a:cubicBezTo>
                        <a:cubicBezTo>
                          <a:pt x="6288442" y="411193"/>
                          <a:pt x="6321576" y="403654"/>
                          <a:pt x="6354527" y="395416"/>
                        </a:cubicBezTo>
                        <a:cubicBezTo>
                          <a:pt x="6371003" y="391297"/>
                          <a:pt x="6387142" y="385462"/>
                          <a:pt x="6403954" y="383060"/>
                        </a:cubicBezTo>
                        <a:cubicBezTo>
                          <a:pt x="6511242" y="367733"/>
                          <a:pt x="6461892" y="376415"/>
                          <a:pt x="6552235" y="358346"/>
                        </a:cubicBezTo>
                        <a:cubicBezTo>
                          <a:pt x="6568711" y="350108"/>
                          <a:pt x="6584559" y="340474"/>
                          <a:pt x="6601662" y="333633"/>
                        </a:cubicBezTo>
                        <a:cubicBezTo>
                          <a:pt x="6625849" y="323958"/>
                          <a:pt x="6654127" y="323369"/>
                          <a:pt x="6675802" y="308919"/>
                        </a:cubicBezTo>
                        <a:cubicBezTo>
                          <a:pt x="6723711" y="276981"/>
                          <a:pt x="6698784" y="288902"/>
                          <a:pt x="6749943" y="271849"/>
                        </a:cubicBezTo>
                        <a:cubicBezTo>
                          <a:pt x="6769581" y="242391"/>
                          <a:pt x="6801596" y="183867"/>
                          <a:pt x="6836440" y="160638"/>
                        </a:cubicBezTo>
                        <a:cubicBezTo>
                          <a:pt x="6847278" y="153413"/>
                          <a:pt x="6861154" y="152400"/>
                          <a:pt x="6873511" y="148281"/>
                        </a:cubicBezTo>
                        <a:cubicBezTo>
                          <a:pt x="6918819" y="152400"/>
                          <a:pt x="6963940" y="160638"/>
                          <a:pt x="7009435" y="160638"/>
                        </a:cubicBezTo>
                        <a:cubicBezTo>
                          <a:pt x="7113415" y="160638"/>
                          <a:pt x="7292824" y="156654"/>
                          <a:pt x="7417208" y="135924"/>
                        </a:cubicBezTo>
                        <a:cubicBezTo>
                          <a:pt x="7433960" y="133132"/>
                          <a:pt x="7450057" y="127252"/>
                          <a:pt x="7466635" y="123568"/>
                        </a:cubicBezTo>
                        <a:cubicBezTo>
                          <a:pt x="7487137" y="119012"/>
                          <a:pt x="7508157" y="116737"/>
                          <a:pt x="7528419" y="111211"/>
                        </a:cubicBezTo>
                        <a:cubicBezTo>
                          <a:pt x="7553551" y="104357"/>
                          <a:pt x="7577015" y="91606"/>
                          <a:pt x="7602559" y="86497"/>
                        </a:cubicBezTo>
                        <a:cubicBezTo>
                          <a:pt x="7623154" y="82378"/>
                          <a:pt x="7643968" y="79235"/>
                          <a:pt x="7664343" y="74141"/>
                        </a:cubicBezTo>
                        <a:cubicBezTo>
                          <a:pt x="7676979" y="70982"/>
                          <a:pt x="7688409" y="62527"/>
                          <a:pt x="7701413" y="61784"/>
                        </a:cubicBezTo>
                        <a:cubicBezTo>
                          <a:pt x="7833068" y="54261"/>
                          <a:pt x="7965024" y="53546"/>
                          <a:pt x="8096829" y="49427"/>
                        </a:cubicBezTo>
                        <a:cubicBezTo>
                          <a:pt x="8133899" y="45308"/>
                          <a:pt x="8171116" y="42345"/>
                          <a:pt x="8208040" y="37070"/>
                        </a:cubicBezTo>
                        <a:cubicBezTo>
                          <a:pt x="8330431" y="19586"/>
                          <a:pt x="8209475" y="20911"/>
                          <a:pt x="8393392" y="12357"/>
                        </a:cubicBezTo>
                        <a:cubicBezTo>
                          <a:pt x="8529232" y="6039"/>
                          <a:pt x="8665241" y="4119"/>
                          <a:pt x="8801165" y="0"/>
                        </a:cubicBezTo>
                        <a:cubicBezTo>
                          <a:pt x="8867068" y="4119"/>
                          <a:pt x="8933070" y="6873"/>
                          <a:pt x="8998873" y="12357"/>
                        </a:cubicBezTo>
                        <a:cubicBezTo>
                          <a:pt x="9046065" y="16290"/>
                          <a:pt x="9135510" y="30575"/>
                          <a:pt x="9184224" y="37070"/>
                        </a:cubicBezTo>
                        <a:cubicBezTo>
                          <a:pt x="9217140" y="41459"/>
                          <a:pt x="9250256" y="44377"/>
                          <a:pt x="9283078" y="49427"/>
                        </a:cubicBezTo>
                        <a:cubicBezTo>
                          <a:pt x="9303836" y="52621"/>
                          <a:pt x="9324145" y="58331"/>
                          <a:pt x="9344862" y="61784"/>
                        </a:cubicBezTo>
                        <a:cubicBezTo>
                          <a:pt x="9373591" y="66572"/>
                          <a:pt x="9402527" y="70022"/>
                          <a:pt x="9431359" y="74141"/>
                        </a:cubicBezTo>
                        <a:lnTo>
                          <a:pt x="9505500" y="123568"/>
                        </a:lnTo>
                        <a:cubicBezTo>
                          <a:pt x="9517857" y="131806"/>
                          <a:pt x="9528481" y="143585"/>
                          <a:pt x="9542570" y="148281"/>
                        </a:cubicBezTo>
                        <a:cubicBezTo>
                          <a:pt x="9554927" y="152400"/>
                          <a:pt x="9568254" y="154312"/>
                          <a:pt x="9579640" y="160638"/>
                        </a:cubicBezTo>
                        <a:cubicBezTo>
                          <a:pt x="9605604" y="175063"/>
                          <a:pt x="9625603" y="200672"/>
                          <a:pt x="9653781" y="210065"/>
                        </a:cubicBezTo>
                        <a:cubicBezTo>
                          <a:pt x="9773113" y="249843"/>
                          <a:pt x="9587579" y="186055"/>
                          <a:pt x="9740278" y="247135"/>
                        </a:cubicBezTo>
                        <a:cubicBezTo>
                          <a:pt x="9764465" y="256810"/>
                          <a:pt x="9789705" y="263611"/>
                          <a:pt x="9814419" y="271849"/>
                        </a:cubicBezTo>
                        <a:lnTo>
                          <a:pt x="9888559" y="296562"/>
                        </a:lnTo>
                        <a:cubicBezTo>
                          <a:pt x="9900916" y="300681"/>
                          <a:pt x="9912993" y="305760"/>
                          <a:pt x="9925629" y="308919"/>
                        </a:cubicBezTo>
                        <a:cubicBezTo>
                          <a:pt x="9942105" y="313038"/>
                          <a:pt x="9958150" y="319666"/>
                          <a:pt x="9975056" y="321276"/>
                        </a:cubicBezTo>
                        <a:cubicBezTo>
                          <a:pt x="10044883" y="327926"/>
                          <a:pt x="10115099" y="329514"/>
                          <a:pt x="10185121" y="333633"/>
                        </a:cubicBezTo>
                        <a:cubicBezTo>
                          <a:pt x="10197478" y="337752"/>
                          <a:pt x="10210220" y="340858"/>
                          <a:pt x="10222192" y="345989"/>
                        </a:cubicBezTo>
                        <a:cubicBezTo>
                          <a:pt x="10281265" y="371306"/>
                          <a:pt x="10255561" y="368571"/>
                          <a:pt x="10308689" y="383060"/>
                        </a:cubicBezTo>
                        <a:cubicBezTo>
                          <a:pt x="10341458" y="391997"/>
                          <a:pt x="10376007" y="395158"/>
                          <a:pt x="10407543" y="407773"/>
                        </a:cubicBezTo>
                        <a:cubicBezTo>
                          <a:pt x="10514058" y="450380"/>
                          <a:pt x="10425633" y="418238"/>
                          <a:pt x="10518754" y="444843"/>
                        </a:cubicBezTo>
                        <a:cubicBezTo>
                          <a:pt x="10531278" y="448421"/>
                          <a:pt x="10543188" y="454041"/>
                          <a:pt x="10555824" y="457200"/>
                        </a:cubicBezTo>
                        <a:lnTo>
                          <a:pt x="10654678" y="481914"/>
                        </a:lnTo>
                        <a:cubicBezTo>
                          <a:pt x="10678978" y="518363"/>
                          <a:pt x="10680784" y="526322"/>
                          <a:pt x="10716462" y="556054"/>
                        </a:cubicBezTo>
                        <a:cubicBezTo>
                          <a:pt x="10727871" y="565561"/>
                          <a:pt x="10741447" y="572136"/>
                          <a:pt x="10753532" y="580768"/>
                        </a:cubicBezTo>
                        <a:cubicBezTo>
                          <a:pt x="10770290" y="592738"/>
                          <a:pt x="10785823" y="606414"/>
                          <a:pt x="10802959" y="617838"/>
                        </a:cubicBezTo>
                        <a:cubicBezTo>
                          <a:pt x="10831077" y="636583"/>
                          <a:pt x="10881197" y="665490"/>
                          <a:pt x="10914170" y="679622"/>
                        </a:cubicBezTo>
                        <a:cubicBezTo>
                          <a:pt x="10926142" y="684753"/>
                          <a:pt x="10939590" y="686154"/>
                          <a:pt x="10951240" y="691979"/>
                        </a:cubicBezTo>
                        <a:cubicBezTo>
                          <a:pt x="10964523" y="698621"/>
                          <a:pt x="10974740" y="710660"/>
                          <a:pt x="10988311" y="716692"/>
                        </a:cubicBezTo>
                        <a:cubicBezTo>
                          <a:pt x="11012116" y="727272"/>
                          <a:pt x="11062451" y="741406"/>
                          <a:pt x="11062451" y="741406"/>
                        </a:cubicBezTo>
                        <a:cubicBezTo>
                          <a:pt x="11066570" y="753763"/>
                          <a:pt x="11082379" y="767877"/>
                          <a:pt x="11074808" y="778476"/>
                        </a:cubicBezTo>
                        <a:cubicBezTo>
                          <a:pt x="11057544" y="802646"/>
                          <a:pt x="11000667" y="827903"/>
                          <a:pt x="11000667" y="827903"/>
                        </a:cubicBezTo>
                        <a:cubicBezTo>
                          <a:pt x="10939086" y="807376"/>
                          <a:pt x="10961912" y="822356"/>
                          <a:pt x="11013024" y="803189"/>
                        </a:cubicBezTo>
                        <a:cubicBezTo>
                          <a:pt x="11030271" y="796721"/>
                          <a:pt x="11045975" y="786714"/>
                          <a:pt x="11062451" y="778476"/>
                        </a:cubicBezTo>
                        <a:cubicBezTo>
                          <a:pt x="11070689" y="766119"/>
                          <a:pt x="11072516" y="743848"/>
                          <a:pt x="11087165" y="741406"/>
                        </a:cubicBezTo>
                        <a:cubicBezTo>
                          <a:pt x="11105335" y="738378"/>
                          <a:pt x="11119489" y="759278"/>
                          <a:pt x="11136592" y="766119"/>
                        </a:cubicBezTo>
                        <a:cubicBezTo>
                          <a:pt x="11160779" y="775794"/>
                          <a:pt x="11186019" y="782595"/>
                          <a:pt x="11210732" y="790833"/>
                        </a:cubicBezTo>
                        <a:cubicBezTo>
                          <a:pt x="11228207" y="796658"/>
                          <a:pt x="11243228" y="808290"/>
                          <a:pt x="11260159" y="815546"/>
                        </a:cubicBezTo>
                        <a:cubicBezTo>
                          <a:pt x="11316726" y="839789"/>
                          <a:pt x="11347110" y="830435"/>
                          <a:pt x="11420797" y="840260"/>
                        </a:cubicBezTo>
                        <a:cubicBezTo>
                          <a:pt x="11512403" y="852474"/>
                          <a:pt x="11457351" y="852487"/>
                          <a:pt x="11556721" y="877330"/>
                        </a:cubicBezTo>
                        <a:cubicBezTo>
                          <a:pt x="11618784" y="892846"/>
                          <a:pt x="11590037" y="884317"/>
                          <a:pt x="11643219" y="902043"/>
                        </a:cubicBezTo>
                        <a:cubicBezTo>
                          <a:pt x="11655576" y="910281"/>
                          <a:pt x="11666718" y="920725"/>
                          <a:pt x="11680289" y="926757"/>
                        </a:cubicBezTo>
                        <a:cubicBezTo>
                          <a:pt x="11704094" y="937337"/>
                          <a:pt x="11729716" y="943232"/>
                          <a:pt x="11754429" y="951470"/>
                        </a:cubicBezTo>
                        <a:lnTo>
                          <a:pt x="11791500" y="963827"/>
                        </a:lnTo>
                        <a:lnTo>
                          <a:pt x="11828570" y="976184"/>
                        </a:lnTo>
                        <a:cubicBezTo>
                          <a:pt x="11840927" y="980303"/>
                          <a:pt x="11853004" y="985382"/>
                          <a:pt x="11865640" y="988541"/>
                        </a:cubicBezTo>
                        <a:cubicBezTo>
                          <a:pt x="11980463" y="1017245"/>
                          <a:pt x="11837696" y="982951"/>
                          <a:pt x="11989208" y="1013254"/>
                        </a:cubicBezTo>
                        <a:cubicBezTo>
                          <a:pt x="12125282" y="1040469"/>
                          <a:pt x="11915351" y="1010200"/>
                          <a:pt x="12137489" y="1037968"/>
                        </a:cubicBezTo>
                        <a:cubicBezTo>
                          <a:pt x="12301588" y="1092667"/>
                          <a:pt x="12210497" y="1036655"/>
                          <a:pt x="12223986" y="1346887"/>
                        </a:cubicBezTo>
                        <a:cubicBezTo>
                          <a:pt x="12219867" y="1359244"/>
                          <a:pt x="12223279" y="1378132"/>
                          <a:pt x="12211629" y="1383957"/>
                        </a:cubicBezTo>
                        <a:cubicBezTo>
                          <a:pt x="12199979" y="1389782"/>
                          <a:pt x="12187584" y="1371600"/>
                          <a:pt x="12174559" y="1371600"/>
                        </a:cubicBezTo>
                        <a:cubicBezTo>
                          <a:pt x="12083849" y="1371600"/>
                          <a:pt x="11993307" y="1379427"/>
                          <a:pt x="11902711" y="1383957"/>
                        </a:cubicBezTo>
                        <a:cubicBezTo>
                          <a:pt x="11713241" y="1393431"/>
                          <a:pt x="11675345" y="1396644"/>
                          <a:pt x="11494938" y="1408670"/>
                        </a:cubicBezTo>
                        <a:cubicBezTo>
                          <a:pt x="11440688" y="1416420"/>
                          <a:pt x="11330520" y="1430526"/>
                          <a:pt x="11284873" y="1445741"/>
                        </a:cubicBezTo>
                        <a:cubicBezTo>
                          <a:pt x="11272516" y="1449860"/>
                          <a:pt x="11260676" y="1456116"/>
                          <a:pt x="11247802" y="1458097"/>
                        </a:cubicBezTo>
                        <a:cubicBezTo>
                          <a:pt x="11206889" y="1464391"/>
                          <a:pt x="11165266" y="1464983"/>
                          <a:pt x="11124235" y="1470454"/>
                        </a:cubicBezTo>
                        <a:cubicBezTo>
                          <a:pt x="11103417" y="1473230"/>
                          <a:pt x="11083291" y="1480206"/>
                          <a:pt x="11062451" y="1482811"/>
                        </a:cubicBezTo>
                        <a:cubicBezTo>
                          <a:pt x="11017307" y="1488454"/>
                          <a:pt x="10971835" y="1491049"/>
                          <a:pt x="10926527" y="1495168"/>
                        </a:cubicBezTo>
                        <a:cubicBezTo>
                          <a:pt x="10881219" y="1491049"/>
                          <a:pt x="10835819" y="1487835"/>
                          <a:pt x="10790602" y="1482811"/>
                        </a:cubicBezTo>
                        <a:cubicBezTo>
                          <a:pt x="10761655" y="1479595"/>
                          <a:pt x="10733211" y="1471512"/>
                          <a:pt x="10704105" y="1470454"/>
                        </a:cubicBezTo>
                        <a:cubicBezTo>
                          <a:pt x="10506485" y="1463268"/>
                          <a:pt x="10308689" y="1462216"/>
                          <a:pt x="10110981" y="1458097"/>
                        </a:cubicBezTo>
                        <a:cubicBezTo>
                          <a:pt x="10061554" y="1453978"/>
                          <a:pt x="10012298" y="1445741"/>
                          <a:pt x="9962700" y="1445741"/>
                        </a:cubicBezTo>
                        <a:cubicBezTo>
                          <a:pt x="9877288" y="1445741"/>
                          <a:pt x="9674115" y="1457885"/>
                          <a:pt x="9567283" y="1470454"/>
                        </a:cubicBezTo>
                        <a:cubicBezTo>
                          <a:pt x="9510267" y="1477162"/>
                          <a:pt x="9485989" y="1485527"/>
                          <a:pt x="9431359" y="1495168"/>
                        </a:cubicBezTo>
                        <a:cubicBezTo>
                          <a:pt x="9382013" y="1503876"/>
                          <a:pt x="9333157" y="1518154"/>
                          <a:pt x="9283078" y="1519881"/>
                        </a:cubicBezTo>
                        <a:cubicBezTo>
                          <a:pt x="8842300" y="1535081"/>
                          <a:pt x="9044103" y="1526269"/>
                          <a:pt x="8677597" y="1544595"/>
                        </a:cubicBezTo>
                        <a:lnTo>
                          <a:pt x="8578743" y="1556951"/>
                        </a:lnTo>
                        <a:cubicBezTo>
                          <a:pt x="8549873" y="1560800"/>
                          <a:pt x="8521371" y="1569308"/>
                          <a:pt x="8492246" y="1569308"/>
                        </a:cubicBezTo>
                        <a:cubicBezTo>
                          <a:pt x="8380959" y="1569308"/>
                          <a:pt x="8269824" y="1561070"/>
                          <a:pt x="8158613" y="1556951"/>
                        </a:cubicBezTo>
                        <a:lnTo>
                          <a:pt x="7824981" y="1532238"/>
                        </a:lnTo>
                        <a:cubicBezTo>
                          <a:pt x="7675826" y="1521051"/>
                          <a:pt x="7677117" y="1521875"/>
                          <a:pt x="7540775" y="1507524"/>
                        </a:cubicBezTo>
                        <a:lnTo>
                          <a:pt x="7429565" y="1495168"/>
                        </a:lnTo>
                        <a:cubicBezTo>
                          <a:pt x="7371804" y="1487634"/>
                          <a:pt x="7314464" y="1476887"/>
                          <a:pt x="7256570" y="1470454"/>
                        </a:cubicBezTo>
                        <a:cubicBezTo>
                          <a:pt x="7043752" y="1446807"/>
                          <a:pt x="7252091" y="1468924"/>
                          <a:pt x="6997078" y="1445741"/>
                        </a:cubicBezTo>
                        <a:lnTo>
                          <a:pt x="6873511" y="1433384"/>
                        </a:lnTo>
                        <a:cubicBezTo>
                          <a:pt x="6840506" y="1429717"/>
                          <a:pt x="6807758" y="1423675"/>
                          <a:pt x="6774656" y="1421027"/>
                        </a:cubicBezTo>
                        <a:cubicBezTo>
                          <a:pt x="6704737" y="1415433"/>
                          <a:pt x="6634613" y="1412789"/>
                          <a:pt x="6564592" y="1408670"/>
                        </a:cubicBezTo>
                        <a:lnTo>
                          <a:pt x="6156819" y="1421027"/>
                        </a:lnTo>
                        <a:cubicBezTo>
                          <a:pt x="6082621" y="1423937"/>
                          <a:pt x="6008652" y="1433384"/>
                          <a:pt x="5934397" y="1433384"/>
                        </a:cubicBezTo>
                        <a:cubicBezTo>
                          <a:pt x="5794293" y="1433384"/>
                          <a:pt x="5654310" y="1425146"/>
                          <a:pt x="5514267" y="1421027"/>
                        </a:cubicBezTo>
                        <a:cubicBezTo>
                          <a:pt x="5468959" y="1416908"/>
                          <a:pt x="5423838" y="1408670"/>
                          <a:pt x="5378343" y="1408670"/>
                        </a:cubicBezTo>
                        <a:cubicBezTo>
                          <a:pt x="5202918" y="1408670"/>
                          <a:pt x="5193243" y="1422774"/>
                          <a:pt x="5044711" y="1433384"/>
                        </a:cubicBezTo>
                        <a:cubicBezTo>
                          <a:pt x="4970645" y="1438675"/>
                          <a:pt x="4896430" y="1441622"/>
                          <a:pt x="4822289" y="1445741"/>
                        </a:cubicBezTo>
                        <a:lnTo>
                          <a:pt x="3574256" y="1433384"/>
                        </a:lnTo>
                        <a:cubicBezTo>
                          <a:pt x="3491786" y="1432021"/>
                          <a:pt x="3409592" y="1422316"/>
                          <a:pt x="3327121" y="1421027"/>
                        </a:cubicBezTo>
                        <a:lnTo>
                          <a:pt x="1992592" y="1408670"/>
                        </a:lnTo>
                        <a:lnTo>
                          <a:pt x="1473608" y="1396314"/>
                        </a:lnTo>
                        <a:lnTo>
                          <a:pt x="1152332" y="1383957"/>
                        </a:lnTo>
                        <a:lnTo>
                          <a:pt x="633348" y="1359243"/>
                        </a:lnTo>
                        <a:lnTo>
                          <a:pt x="447997" y="1346887"/>
                        </a:lnTo>
                        <a:cubicBezTo>
                          <a:pt x="316192" y="1351006"/>
                          <a:pt x="184451" y="1359243"/>
                          <a:pt x="52581" y="1359243"/>
                        </a:cubicBezTo>
                        <a:cubicBezTo>
                          <a:pt x="35598" y="1359243"/>
                          <a:pt x="8524" y="1362998"/>
                          <a:pt x="3154" y="1346887"/>
                        </a:cubicBezTo>
                        <a:cubicBezTo>
                          <a:pt x="-7347" y="1315383"/>
                          <a:pt x="11392" y="1280984"/>
                          <a:pt x="15511" y="1248033"/>
                        </a:cubicBezTo>
                        <a:cubicBezTo>
                          <a:pt x="28381" y="939124"/>
                          <a:pt x="5213" y="980303"/>
                          <a:pt x="3154" y="926757"/>
                        </a:cubicBezTo>
                        <a:close/>
                      </a:path>
                    </a:pathLst>
                  </a:custGeom>
                  <a:gradFill flip="none" rotWithShape="1">
                    <a:gsLst>
                      <a:gs pos="0">
                        <a:schemeClr val="bg1">
                          <a:lumMod val="65000"/>
                          <a:shade val="30000"/>
                          <a:satMod val="115000"/>
                        </a:schemeClr>
                      </a:gs>
                      <a:gs pos="50000">
                        <a:schemeClr val="bg1">
                          <a:lumMod val="65000"/>
                          <a:shade val="67500"/>
                          <a:satMod val="115000"/>
                        </a:schemeClr>
                      </a:gs>
                      <a:gs pos="100000">
                        <a:schemeClr val="bg1">
                          <a:lumMod val="65000"/>
                          <a:shade val="100000"/>
                          <a:satMod val="11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a:extLst>
                      <a:ext uri="{FF2B5EF4-FFF2-40B4-BE49-F238E27FC236}">
                        <a16:creationId xmlns:a16="http://schemas.microsoft.com/office/drawing/2014/main" id="{B6D5BA1F-E663-DBF9-C7AB-11F0A6B176A9}"/>
                      </a:ext>
                    </a:extLst>
                  </p:cNvPr>
                  <p:cNvSpPr/>
                  <p:nvPr/>
                </p:nvSpPr>
                <p:spPr>
                  <a:xfrm>
                    <a:off x="-70022" y="1535118"/>
                    <a:ext cx="12220832" cy="1940011"/>
                  </a:xfrm>
                  <a:custGeom>
                    <a:avLst/>
                    <a:gdLst>
                      <a:gd name="connsiteX0" fmla="*/ 0 w 12220832"/>
                      <a:gd name="connsiteY0" fmla="*/ 1940011 h 1940011"/>
                      <a:gd name="connsiteX1" fmla="*/ 12357 w 12220832"/>
                      <a:gd name="connsiteY1" fmla="*/ 345989 h 1940011"/>
                      <a:gd name="connsiteX2" fmla="*/ 12357 w 12220832"/>
                      <a:gd name="connsiteY2" fmla="*/ 345989 h 1940011"/>
                      <a:gd name="connsiteX3" fmla="*/ 185351 w 12220832"/>
                      <a:gd name="connsiteY3" fmla="*/ 358346 h 1940011"/>
                      <a:gd name="connsiteX4" fmla="*/ 395416 w 12220832"/>
                      <a:gd name="connsiteY4" fmla="*/ 345989 h 1940011"/>
                      <a:gd name="connsiteX5" fmla="*/ 481913 w 12220832"/>
                      <a:gd name="connsiteY5" fmla="*/ 333632 h 1940011"/>
                      <a:gd name="connsiteX6" fmla="*/ 617838 w 12220832"/>
                      <a:gd name="connsiteY6" fmla="*/ 308919 h 1940011"/>
                      <a:gd name="connsiteX7" fmla="*/ 1210962 w 12220832"/>
                      <a:gd name="connsiteY7" fmla="*/ 333632 h 1940011"/>
                      <a:gd name="connsiteX8" fmla="*/ 1371600 w 12220832"/>
                      <a:gd name="connsiteY8" fmla="*/ 358346 h 1940011"/>
                      <a:gd name="connsiteX9" fmla="*/ 1482811 w 12220832"/>
                      <a:gd name="connsiteY9" fmla="*/ 370702 h 1940011"/>
                      <a:gd name="connsiteX10" fmla="*/ 1717589 w 12220832"/>
                      <a:gd name="connsiteY10" fmla="*/ 395416 h 1940011"/>
                      <a:gd name="connsiteX11" fmla="*/ 2001794 w 12220832"/>
                      <a:gd name="connsiteY11" fmla="*/ 395416 h 1940011"/>
                      <a:gd name="connsiteX12" fmla="*/ 2038865 w 12220832"/>
                      <a:gd name="connsiteY12" fmla="*/ 383059 h 1940011"/>
                      <a:gd name="connsiteX13" fmla="*/ 2088292 w 12220832"/>
                      <a:gd name="connsiteY13" fmla="*/ 370702 h 1940011"/>
                      <a:gd name="connsiteX14" fmla="*/ 2421924 w 12220832"/>
                      <a:gd name="connsiteY14" fmla="*/ 395416 h 1940011"/>
                      <a:gd name="connsiteX15" fmla="*/ 2520778 w 12220832"/>
                      <a:gd name="connsiteY15" fmla="*/ 407773 h 1940011"/>
                      <a:gd name="connsiteX16" fmla="*/ 2607275 w 12220832"/>
                      <a:gd name="connsiteY16" fmla="*/ 420130 h 1940011"/>
                      <a:gd name="connsiteX17" fmla="*/ 2730843 w 12220832"/>
                      <a:gd name="connsiteY17" fmla="*/ 432486 h 1940011"/>
                      <a:gd name="connsiteX18" fmla="*/ 2842054 w 12220832"/>
                      <a:gd name="connsiteY18" fmla="*/ 407773 h 1940011"/>
                      <a:gd name="connsiteX19" fmla="*/ 2891481 w 12220832"/>
                      <a:gd name="connsiteY19" fmla="*/ 395416 h 1940011"/>
                      <a:gd name="connsiteX20" fmla="*/ 2953265 w 12220832"/>
                      <a:gd name="connsiteY20" fmla="*/ 383059 h 1940011"/>
                      <a:gd name="connsiteX21" fmla="*/ 3410465 w 12220832"/>
                      <a:gd name="connsiteY21" fmla="*/ 395416 h 1940011"/>
                      <a:gd name="connsiteX22" fmla="*/ 3645243 w 12220832"/>
                      <a:gd name="connsiteY22" fmla="*/ 407773 h 1940011"/>
                      <a:gd name="connsiteX23" fmla="*/ 3830594 w 12220832"/>
                      <a:gd name="connsiteY23" fmla="*/ 395416 h 1940011"/>
                      <a:gd name="connsiteX24" fmla="*/ 3880021 w 12220832"/>
                      <a:gd name="connsiteY24" fmla="*/ 383059 h 1940011"/>
                      <a:gd name="connsiteX25" fmla="*/ 3966519 w 12220832"/>
                      <a:gd name="connsiteY25" fmla="*/ 358346 h 1940011"/>
                      <a:gd name="connsiteX26" fmla="*/ 4102443 w 12220832"/>
                      <a:gd name="connsiteY26" fmla="*/ 345989 h 1940011"/>
                      <a:gd name="connsiteX27" fmla="*/ 4856205 w 12220832"/>
                      <a:gd name="connsiteY27" fmla="*/ 358346 h 1940011"/>
                      <a:gd name="connsiteX28" fmla="*/ 4979773 w 12220832"/>
                      <a:gd name="connsiteY28" fmla="*/ 370702 h 1940011"/>
                      <a:gd name="connsiteX29" fmla="*/ 5288692 w 12220832"/>
                      <a:gd name="connsiteY29" fmla="*/ 383059 h 1940011"/>
                      <a:gd name="connsiteX30" fmla="*/ 5461686 w 12220832"/>
                      <a:gd name="connsiteY30" fmla="*/ 370702 h 1940011"/>
                      <a:gd name="connsiteX31" fmla="*/ 5535827 w 12220832"/>
                      <a:gd name="connsiteY31" fmla="*/ 345989 h 1940011"/>
                      <a:gd name="connsiteX32" fmla="*/ 5585254 w 12220832"/>
                      <a:gd name="connsiteY32" fmla="*/ 333632 h 1940011"/>
                      <a:gd name="connsiteX33" fmla="*/ 5708821 w 12220832"/>
                      <a:gd name="connsiteY33" fmla="*/ 321275 h 1940011"/>
                      <a:gd name="connsiteX34" fmla="*/ 5807675 w 12220832"/>
                      <a:gd name="connsiteY34" fmla="*/ 308919 h 1940011"/>
                      <a:gd name="connsiteX35" fmla="*/ 6017740 w 12220832"/>
                      <a:gd name="connsiteY35" fmla="*/ 284205 h 1940011"/>
                      <a:gd name="connsiteX36" fmla="*/ 6116594 w 12220832"/>
                      <a:gd name="connsiteY36" fmla="*/ 247135 h 1940011"/>
                      <a:gd name="connsiteX37" fmla="*/ 6240162 w 12220832"/>
                      <a:gd name="connsiteY37" fmla="*/ 210065 h 1940011"/>
                      <a:gd name="connsiteX38" fmla="*/ 6277232 w 12220832"/>
                      <a:gd name="connsiteY38" fmla="*/ 185351 h 1940011"/>
                      <a:gd name="connsiteX39" fmla="*/ 6400800 w 12220832"/>
                      <a:gd name="connsiteY39" fmla="*/ 148281 h 1940011"/>
                      <a:gd name="connsiteX40" fmla="*/ 6487297 w 12220832"/>
                      <a:gd name="connsiteY40" fmla="*/ 135924 h 1940011"/>
                      <a:gd name="connsiteX41" fmla="*/ 6573794 w 12220832"/>
                      <a:gd name="connsiteY41" fmla="*/ 111211 h 1940011"/>
                      <a:gd name="connsiteX42" fmla="*/ 6709719 w 12220832"/>
                      <a:gd name="connsiteY42" fmla="*/ 86497 h 1940011"/>
                      <a:gd name="connsiteX43" fmla="*/ 6919784 w 12220832"/>
                      <a:gd name="connsiteY43" fmla="*/ 74140 h 1940011"/>
                      <a:gd name="connsiteX44" fmla="*/ 7018638 w 12220832"/>
                      <a:gd name="connsiteY44" fmla="*/ 61784 h 1940011"/>
                      <a:gd name="connsiteX45" fmla="*/ 7352270 w 12220832"/>
                      <a:gd name="connsiteY45" fmla="*/ 37070 h 1940011"/>
                      <a:gd name="connsiteX46" fmla="*/ 7438767 w 12220832"/>
                      <a:gd name="connsiteY46" fmla="*/ 49427 h 1940011"/>
                      <a:gd name="connsiteX47" fmla="*/ 7475838 w 12220832"/>
                      <a:gd name="connsiteY47" fmla="*/ 61784 h 1940011"/>
                      <a:gd name="connsiteX48" fmla="*/ 7549978 w 12220832"/>
                      <a:gd name="connsiteY48" fmla="*/ 49427 h 1940011"/>
                      <a:gd name="connsiteX49" fmla="*/ 7648832 w 12220832"/>
                      <a:gd name="connsiteY49" fmla="*/ 37070 h 1940011"/>
                      <a:gd name="connsiteX50" fmla="*/ 7710616 w 12220832"/>
                      <a:gd name="connsiteY50" fmla="*/ 24713 h 1940011"/>
                      <a:gd name="connsiteX51" fmla="*/ 7784757 w 12220832"/>
                      <a:gd name="connsiteY51" fmla="*/ 0 h 1940011"/>
                      <a:gd name="connsiteX52" fmla="*/ 7858897 w 12220832"/>
                      <a:gd name="connsiteY52" fmla="*/ 24713 h 1940011"/>
                      <a:gd name="connsiteX53" fmla="*/ 7945394 w 12220832"/>
                      <a:gd name="connsiteY53" fmla="*/ 49427 h 1940011"/>
                      <a:gd name="connsiteX54" fmla="*/ 8217243 w 12220832"/>
                      <a:gd name="connsiteY54" fmla="*/ 86497 h 1940011"/>
                      <a:gd name="connsiteX55" fmla="*/ 8377881 w 12220832"/>
                      <a:gd name="connsiteY55" fmla="*/ 98854 h 1940011"/>
                      <a:gd name="connsiteX56" fmla="*/ 8600302 w 12220832"/>
                      <a:gd name="connsiteY56" fmla="*/ 86497 h 1940011"/>
                      <a:gd name="connsiteX57" fmla="*/ 8637373 w 12220832"/>
                      <a:gd name="connsiteY57" fmla="*/ 74140 h 1940011"/>
                      <a:gd name="connsiteX58" fmla="*/ 8822724 w 12220832"/>
                      <a:gd name="connsiteY58" fmla="*/ 61784 h 1940011"/>
                      <a:gd name="connsiteX59" fmla="*/ 9131643 w 12220832"/>
                      <a:gd name="connsiteY59" fmla="*/ 74140 h 1940011"/>
                      <a:gd name="connsiteX60" fmla="*/ 9329351 w 12220832"/>
                      <a:gd name="connsiteY60" fmla="*/ 98854 h 1940011"/>
                      <a:gd name="connsiteX61" fmla="*/ 9378778 w 12220832"/>
                      <a:gd name="connsiteY61" fmla="*/ 148281 h 1940011"/>
                      <a:gd name="connsiteX62" fmla="*/ 9304638 w 12220832"/>
                      <a:gd name="connsiteY62" fmla="*/ 222421 h 1940011"/>
                      <a:gd name="connsiteX63" fmla="*/ 9354065 w 12220832"/>
                      <a:gd name="connsiteY63" fmla="*/ 197708 h 1940011"/>
                      <a:gd name="connsiteX64" fmla="*/ 9391135 w 12220832"/>
                      <a:gd name="connsiteY64" fmla="*/ 123567 h 1940011"/>
                      <a:gd name="connsiteX65" fmla="*/ 9440562 w 12220832"/>
                      <a:gd name="connsiteY65" fmla="*/ 135924 h 1940011"/>
                      <a:gd name="connsiteX66" fmla="*/ 9527059 w 12220832"/>
                      <a:gd name="connsiteY66" fmla="*/ 160638 h 1940011"/>
                      <a:gd name="connsiteX67" fmla="*/ 9798908 w 12220832"/>
                      <a:gd name="connsiteY67" fmla="*/ 185351 h 1940011"/>
                      <a:gd name="connsiteX68" fmla="*/ 10021329 w 12220832"/>
                      <a:gd name="connsiteY68" fmla="*/ 172994 h 1940011"/>
                      <a:gd name="connsiteX69" fmla="*/ 10181967 w 12220832"/>
                      <a:gd name="connsiteY69" fmla="*/ 185351 h 1940011"/>
                      <a:gd name="connsiteX70" fmla="*/ 10540313 w 12220832"/>
                      <a:gd name="connsiteY70" fmla="*/ 197708 h 1940011"/>
                      <a:gd name="connsiteX71" fmla="*/ 10651524 w 12220832"/>
                      <a:gd name="connsiteY71" fmla="*/ 222421 h 1940011"/>
                      <a:gd name="connsiteX72" fmla="*/ 10688594 w 12220832"/>
                      <a:gd name="connsiteY72" fmla="*/ 234778 h 1940011"/>
                      <a:gd name="connsiteX73" fmla="*/ 10738021 w 12220832"/>
                      <a:gd name="connsiteY73" fmla="*/ 247135 h 1940011"/>
                      <a:gd name="connsiteX74" fmla="*/ 10812162 w 12220832"/>
                      <a:gd name="connsiteY74" fmla="*/ 271848 h 1940011"/>
                      <a:gd name="connsiteX75" fmla="*/ 10985157 w 12220832"/>
                      <a:gd name="connsiteY75" fmla="*/ 308919 h 1940011"/>
                      <a:gd name="connsiteX76" fmla="*/ 11121081 w 12220832"/>
                      <a:gd name="connsiteY76" fmla="*/ 358346 h 1940011"/>
                      <a:gd name="connsiteX77" fmla="*/ 11158151 w 12220832"/>
                      <a:gd name="connsiteY77" fmla="*/ 370702 h 1940011"/>
                      <a:gd name="connsiteX78" fmla="*/ 11207578 w 12220832"/>
                      <a:gd name="connsiteY78" fmla="*/ 383059 h 1940011"/>
                      <a:gd name="connsiteX79" fmla="*/ 11454713 w 12220832"/>
                      <a:gd name="connsiteY79" fmla="*/ 370702 h 1940011"/>
                      <a:gd name="connsiteX80" fmla="*/ 11565924 w 12220832"/>
                      <a:gd name="connsiteY80" fmla="*/ 370702 h 1940011"/>
                      <a:gd name="connsiteX81" fmla="*/ 11602994 w 12220832"/>
                      <a:gd name="connsiteY81" fmla="*/ 358346 h 1940011"/>
                      <a:gd name="connsiteX82" fmla="*/ 11640065 w 12220832"/>
                      <a:gd name="connsiteY82" fmla="*/ 370702 h 1940011"/>
                      <a:gd name="connsiteX83" fmla="*/ 11714205 w 12220832"/>
                      <a:gd name="connsiteY83" fmla="*/ 383059 h 1940011"/>
                      <a:gd name="connsiteX84" fmla="*/ 12220832 w 12220832"/>
                      <a:gd name="connsiteY84" fmla="*/ 370702 h 1940011"/>
                      <a:gd name="connsiteX85" fmla="*/ 12183762 w 12220832"/>
                      <a:gd name="connsiteY85" fmla="*/ 1433384 h 1940011"/>
                      <a:gd name="connsiteX86" fmla="*/ 11998411 w 12220832"/>
                      <a:gd name="connsiteY86" fmla="*/ 1371600 h 1940011"/>
                      <a:gd name="connsiteX87" fmla="*/ 11961340 w 12220832"/>
                      <a:gd name="connsiteY87" fmla="*/ 1359243 h 1940011"/>
                      <a:gd name="connsiteX88" fmla="*/ 11874843 w 12220832"/>
                      <a:gd name="connsiteY88" fmla="*/ 1334530 h 1940011"/>
                      <a:gd name="connsiteX89" fmla="*/ 11726562 w 12220832"/>
                      <a:gd name="connsiteY89" fmla="*/ 1309816 h 1940011"/>
                      <a:gd name="connsiteX90" fmla="*/ 11355859 w 12220832"/>
                      <a:gd name="connsiteY90" fmla="*/ 1322173 h 1940011"/>
                      <a:gd name="connsiteX91" fmla="*/ 11269362 w 12220832"/>
                      <a:gd name="connsiteY91" fmla="*/ 1334530 h 1940011"/>
                      <a:gd name="connsiteX92" fmla="*/ 11232292 w 12220832"/>
                      <a:gd name="connsiteY92" fmla="*/ 1371600 h 1940011"/>
                      <a:gd name="connsiteX93" fmla="*/ 11195221 w 12220832"/>
                      <a:gd name="connsiteY93" fmla="*/ 1383957 h 1940011"/>
                      <a:gd name="connsiteX94" fmla="*/ 11046940 w 12220832"/>
                      <a:gd name="connsiteY94" fmla="*/ 1359243 h 1940011"/>
                      <a:gd name="connsiteX95" fmla="*/ 10824519 w 12220832"/>
                      <a:gd name="connsiteY95" fmla="*/ 1371600 h 1940011"/>
                      <a:gd name="connsiteX96" fmla="*/ 10750378 w 12220832"/>
                      <a:gd name="connsiteY96" fmla="*/ 1383957 h 1940011"/>
                      <a:gd name="connsiteX97" fmla="*/ 10651524 w 12220832"/>
                      <a:gd name="connsiteY97" fmla="*/ 1408670 h 1940011"/>
                      <a:gd name="connsiteX98" fmla="*/ 10379675 w 12220832"/>
                      <a:gd name="connsiteY98" fmla="*/ 1433384 h 1940011"/>
                      <a:gd name="connsiteX99" fmla="*/ 10280821 w 12220832"/>
                      <a:gd name="connsiteY99" fmla="*/ 1458097 h 1940011"/>
                      <a:gd name="connsiteX100" fmla="*/ 10219038 w 12220832"/>
                      <a:gd name="connsiteY100" fmla="*/ 1470454 h 1940011"/>
                      <a:gd name="connsiteX101" fmla="*/ 10144897 w 12220832"/>
                      <a:gd name="connsiteY101" fmla="*/ 1495167 h 1940011"/>
                      <a:gd name="connsiteX102" fmla="*/ 10070757 w 12220832"/>
                      <a:gd name="connsiteY102" fmla="*/ 1519881 h 1940011"/>
                      <a:gd name="connsiteX103" fmla="*/ 9984259 w 12220832"/>
                      <a:gd name="connsiteY103" fmla="*/ 1544594 h 1940011"/>
                      <a:gd name="connsiteX104" fmla="*/ 9897762 w 12220832"/>
                      <a:gd name="connsiteY104" fmla="*/ 1556951 h 1940011"/>
                      <a:gd name="connsiteX105" fmla="*/ 9242854 w 12220832"/>
                      <a:gd name="connsiteY105" fmla="*/ 1569308 h 1940011"/>
                      <a:gd name="connsiteX106" fmla="*/ 8921578 w 12220832"/>
                      <a:gd name="connsiteY106" fmla="*/ 1606378 h 1940011"/>
                      <a:gd name="connsiteX107" fmla="*/ 8872151 w 12220832"/>
                      <a:gd name="connsiteY107" fmla="*/ 1618735 h 1940011"/>
                      <a:gd name="connsiteX108" fmla="*/ 8810367 w 12220832"/>
                      <a:gd name="connsiteY108" fmla="*/ 1631092 h 1940011"/>
                      <a:gd name="connsiteX109" fmla="*/ 8686800 w 12220832"/>
                      <a:gd name="connsiteY109" fmla="*/ 1680519 h 1940011"/>
                      <a:gd name="connsiteX110" fmla="*/ 8550875 w 12220832"/>
                      <a:gd name="connsiteY110" fmla="*/ 1717589 h 1940011"/>
                      <a:gd name="connsiteX111" fmla="*/ 8513805 w 12220832"/>
                      <a:gd name="connsiteY111" fmla="*/ 1729946 h 1940011"/>
                      <a:gd name="connsiteX112" fmla="*/ 8476735 w 12220832"/>
                      <a:gd name="connsiteY112" fmla="*/ 1754659 h 1940011"/>
                      <a:gd name="connsiteX113" fmla="*/ 8427308 w 12220832"/>
                      <a:gd name="connsiteY113" fmla="*/ 1767016 h 1940011"/>
                      <a:gd name="connsiteX114" fmla="*/ 8303740 w 12220832"/>
                      <a:gd name="connsiteY114" fmla="*/ 1791730 h 1940011"/>
                      <a:gd name="connsiteX115" fmla="*/ 8180173 w 12220832"/>
                      <a:gd name="connsiteY115" fmla="*/ 1816443 h 1940011"/>
                      <a:gd name="connsiteX116" fmla="*/ 8044248 w 12220832"/>
                      <a:gd name="connsiteY116" fmla="*/ 1853513 h 1940011"/>
                      <a:gd name="connsiteX117" fmla="*/ 7908324 w 12220832"/>
                      <a:gd name="connsiteY117" fmla="*/ 1865870 h 1940011"/>
                      <a:gd name="connsiteX118" fmla="*/ 7463481 w 12220832"/>
                      <a:gd name="connsiteY118" fmla="*/ 1853513 h 1940011"/>
                      <a:gd name="connsiteX119" fmla="*/ 7339913 w 12220832"/>
                      <a:gd name="connsiteY119" fmla="*/ 1841157 h 1940011"/>
                      <a:gd name="connsiteX120" fmla="*/ 7105135 w 12220832"/>
                      <a:gd name="connsiteY120" fmla="*/ 1828800 h 1940011"/>
                      <a:gd name="connsiteX121" fmla="*/ 6907427 w 12220832"/>
                      <a:gd name="connsiteY121" fmla="*/ 1804086 h 1940011"/>
                      <a:gd name="connsiteX122" fmla="*/ 6709719 w 12220832"/>
                      <a:gd name="connsiteY122" fmla="*/ 1767016 h 1940011"/>
                      <a:gd name="connsiteX123" fmla="*/ 6598508 w 12220832"/>
                      <a:gd name="connsiteY123" fmla="*/ 1742302 h 1940011"/>
                      <a:gd name="connsiteX124" fmla="*/ 6549081 w 12220832"/>
                      <a:gd name="connsiteY124" fmla="*/ 1717589 h 1940011"/>
                      <a:gd name="connsiteX125" fmla="*/ 6512011 w 12220832"/>
                      <a:gd name="connsiteY125" fmla="*/ 1705232 h 1940011"/>
                      <a:gd name="connsiteX126" fmla="*/ 6437870 w 12220832"/>
                      <a:gd name="connsiteY126" fmla="*/ 1643448 h 1940011"/>
                      <a:gd name="connsiteX127" fmla="*/ 6400800 w 12220832"/>
                      <a:gd name="connsiteY127" fmla="*/ 1606378 h 1940011"/>
                      <a:gd name="connsiteX128" fmla="*/ 6277232 w 12220832"/>
                      <a:gd name="connsiteY128" fmla="*/ 1519881 h 1940011"/>
                      <a:gd name="connsiteX129" fmla="*/ 6153665 w 12220832"/>
                      <a:gd name="connsiteY129" fmla="*/ 1445740 h 1940011"/>
                      <a:gd name="connsiteX130" fmla="*/ 6091881 w 12220832"/>
                      <a:gd name="connsiteY130" fmla="*/ 1421027 h 1940011"/>
                      <a:gd name="connsiteX131" fmla="*/ 6054811 w 12220832"/>
                      <a:gd name="connsiteY131" fmla="*/ 1396313 h 1940011"/>
                      <a:gd name="connsiteX132" fmla="*/ 5980670 w 12220832"/>
                      <a:gd name="connsiteY132" fmla="*/ 1371600 h 1940011"/>
                      <a:gd name="connsiteX133" fmla="*/ 5881816 w 12220832"/>
                      <a:gd name="connsiteY133" fmla="*/ 1346886 h 1940011"/>
                      <a:gd name="connsiteX134" fmla="*/ 5622324 w 12220832"/>
                      <a:gd name="connsiteY134" fmla="*/ 1359243 h 1940011"/>
                      <a:gd name="connsiteX135" fmla="*/ 5560540 w 12220832"/>
                      <a:gd name="connsiteY135" fmla="*/ 1346886 h 1940011"/>
                      <a:gd name="connsiteX136" fmla="*/ 5511113 w 12220832"/>
                      <a:gd name="connsiteY136" fmla="*/ 1359243 h 1940011"/>
                      <a:gd name="connsiteX137" fmla="*/ 5375189 w 12220832"/>
                      <a:gd name="connsiteY137" fmla="*/ 1371600 h 1940011"/>
                      <a:gd name="connsiteX138" fmla="*/ 5103340 w 12220832"/>
                      <a:gd name="connsiteY138" fmla="*/ 1383957 h 1940011"/>
                      <a:gd name="connsiteX139" fmla="*/ 4868562 w 12220832"/>
                      <a:gd name="connsiteY139" fmla="*/ 1408670 h 1940011"/>
                      <a:gd name="connsiteX140" fmla="*/ 4596713 w 12220832"/>
                      <a:gd name="connsiteY140" fmla="*/ 1396313 h 1940011"/>
                      <a:gd name="connsiteX141" fmla="*/ 4226011 w 12220832"/>
                      <a:gd name="connsiteY141" fmla="*/ 1371600 h 1940011"/>
                      <a:gd name="connsiteX142" fmla="*/ 4102443 w 12220832"/>
                      <a:gd name="connsiteY142" fmla="*/ 1346886 h 1940011"/>
                      <a:gd name="connsiteX143" fmla="*/ 4040659 w 12220832"/>
                      <a:gd name="connsiteY143" fmla="*/ 1334530 h 1940011"/>
                      <a:gd name="connsiteX144" fmla="*/ 3978875 w 12220832"/>
                      <a:gd name="connsiteY144" fmla="*/ 1359243 h 1940011"/>
                      <a:gd name="connsiteX145" fmla="*/ 3855308 w 12220832"/>
                      <a:gd name="connsiteY145" fmla="*/ 1334530 h 1940011"/>
                      <a:gd name="connsiteX146" fmla="*/ 3818238 w 12220832"/>
                      <a:gd name="connsiteY146" fmla="*/ 1322173 h 1940011"/>
                      <a:gd name="connsiteX147" fmla="*/ 3756454 w 12220832"/>
                      <a:gd name="connsiteY147" fmla="*/ 1309816 h 1940011"/>
                      <a:gd name="connsiteX148" fmla="*/ 3571102 w 12220832"/>
                      <a:gd name="connsiteY148" fmla="*/ 1272746 h 1940011"/>
                      <a:gd name="connsiteX149" fmla="*/ 3534032 w 12220832"/>
                      <a:gd name="connsiteY149" fmla="*/ 1260389 h 1940011"/>
                      <a:gd name="connsiteX150" fmla="*/ 3274540 w 12220832"/>
                      <a:gd name="connsiteY150" fmla="*/ 1235675 h 1940011"/>
                      <a:gd name="connsiteX151" fmla="*/ 2829697 w 12220832"/>
                      <a:gd name="connsiteY151" fmla="*/ 1223319 h 1940011"/>
                      <a:gd name="connsiteX152" fmla="*/ 2310713 w 12220832"/>
                      <a:gd name="connsiteY152" fmla="*/ 1198605 h 1940011"/>
                      <a:gd name="connsiteX153" fmla="*/ 2137719 w 12220832"/>
                      <a:gd name="connsiteY153" fmla="*/ 1186248 h 1940011"/>
                      <a:gd name="connsiteX154" fmla="*/ 2063578 w 12220832"/>
                      <a:gd name="connsiteY154" fmla="*/ 1173892 h 1940011"/>
                      <a:gd name="connsiteX155" fmla="*/ 2026508 w 12220832"/>
                      <a:gd name="connsiteY155" fmla="*/ 1161535 h 1940011"/>
                      <a:gd name="connsiteX156" fmla="*/ 1915297 w 12220832"/>
                      <a:gd name="connsiteY156" fmla="*/ 1173892 h 1940011"/>
                      <a:gd name="connsiteX157" fmla="*/ 1754659 w 12220832"/>
                      <a:gd name="connsiteY157" fmla="*/ 1186248 h 1940011"/>
                      <a:gd name="connsiteX158" fmla="*/ 1581665 w 12220832"/>
                      <a:gd name="connsiteY158" fmla="*/ 1210962 h 1940011"/>
                      <a:gd name="connsiteX159" fmla="*/ 1346886 w 12220832"/>
                      <a:gd name="connsiteY159" fmla="*/ 1235675 h 1940011"/>
                      <a:gd name="connsiteX160" fmla="*/ 1297459 w 12220832"/>
                      <a:gd name="connsiteY160" fmla="*/ 1248032 h 1940011"/>
                      <a:gd name="connsiteX161" fmla="*/ 1223319 w 12220832"/>
                      <a:gd name="connsiteY161" fmla="*/ 1272746 h 1940011"/>
                      <a:gd name="connsiteX162" fmla="*/ 1136821 w 12220832"/>
                      <a:gd name="connsiteY162" fmla="*/ 1285102 h 1940011"/>
                      <a:gd name="connsiteX163" fmla="*/ 1099751 w 12220832"/>
                      <a:gd name="connsiteY163" fmla="*/ 1297459 h 1940011"/>
                      <a:gd name="connsiteX164" fmla="*/ 939113 w 12220832"/>
                      <a:gd name="connsiteY164" fmla="*/ 1334530 h 1940011"/>
                      <a:gd name="connsiteX165" fmla="*/ 864973 w 12220832"/>
                      <a:gd name="connsiteY165" fmla="*/ 1359243 h 1940011"/>
                      <a:gd name="connsiteX166" fmla="*/ 827902 w 12220832"/>
                      <a:gd name="connsiteY166" fmla="*/ 1383957 h 1940011"/>
                      <a:gd name="connsiteX167" fmla="*/ 704335 w 12220832"/>
                      <a:gd name="connsiteY167" fmla="*/ 1458097 h 1940011"/>
                      <a:gd name="connsiteX168" fmla="*/ 630194 w 12220832"/>
                      <a:gd name="connsiteY168" fmla="*/ 1507524 h 1940011"/>
                      <a:gd name="connsiteX169" fmla="*/ 543697 w 12220832"/>
                      <a:gd name="connsiteY169" fmla="*/ 1544594 h 1940011"/>
                      <a:gd name="connsiteX170" fmla="*/ 506627 w 12220832"/>
                      <a:gd name="connsiteY170" fmla="*/ 1569308 h 1940011"/>
                      <a:gd name="connsiteX171" fmla="*/ 432486 w 12220832"/>
                      <a:gd name="connsiteY171" fmla="*/ 1594021 h 1940011"/>
                      <a:gd name="connsiteX172" fmla="*/ 395416 w 12220832"/>
                      <a:gd name="connsiteY172" fmla="*/ 1606378 h 1940011"/>
                      <a:gd name="connsiteX173" fmla="*/ 358346 w 12220832"/>
                      <a:gd name="connsiteY173" fmla="*/ 1618735 h 1940011"/>
                      <a:gd name="connsiteX174" fmla="*/ 284205 w 12220832"/>
                      <a:gd name="connsiteY174" fmla="*/ 1655805 h 1940011"/>
                      <a:gd name="connsiteX175" fmla="*/ 210065 w 12220832"/>
                      <a:gd name="connsiteY175" fmla="*/ 1692875 h 1940011"/>
                      <a:gd name="connsiteX176" fmla="*/ 135924 w 12220832"/>
                      <a:gd name="connsiteY176" fmla="*/ 1754659 h 1940011"/>
                      <a:gd name="connsiteX177" fmla="*/ 86497 w 12220832"/>
                      <a:gd name="connsiteY177" fmla="*/ 1828800 h 1940011"/>
                      <a:gd name="connsiteX178" fmla="*/ 24713 w 12220832"/>
                      <a:gd name="connsiteY178" fmla="*/ 1902940 h 1940011"/>
                      <a:gd name="connsiteX179" fmla="*/ 0 w 12220832"/>
                      <a:gd name="connsiteY179" fmla="*/ 1940011 h 1940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Lst>
                    <a:rect l="l" t="t" r="r" b="b"/>
                    <a:pathLst>
                      <a:path w="12220832" h="1940011">
                        <a:moveTo>
                          <a:pt x="0" y="1940011"/>
                        </a:moveTo>
                        <a:lnTo>
                          <a:pt x="12357" y="345989"/>
                        </a:lnTo>
                        <a:lnTo>
                          <a:pt x="12357" y="345989"/>
                        </a:lnTo>
                        <a:cubicBezTo>
                          <a:pt x="70022" y="350108"/>
                          <a:pt x="127539" y="358346"/>
                          <a:pt x="185351" y="358346"/>
                        </a:cubicBezTo>
                        <a:cubicBezTo>
                          <a:pt x="255494" y="358346"/>
                          <a:pt x="325516" y="351814"/>
                          <a:pt x="395416" y="345989"/>
                        </a:cubicBezTo>
                        <a:cubicBezTo>
                          <a:pt x="424440" y="343570"/>
                          <a:pt x="453127" y="338061"/>
                          <a:pt x="481913" y="333632"/>
                        </a:cubicBezTo>
                        <a:cubicBezTo>
                          <a:pt x="550414" y="323093"/>
                          <a:pt x="553580" y="321770"/>
                          <a:pt x="617838" y="308919"/>
                        </a:cubicBezTo>
                        <a:cubicBezTo>
                          <a:pt x="855678" y="315914"/>
                          <a:pt x="997284" y="314206"/>
                          <a:pt x="1210962" y="333632"/>
                        </a:cubicBezTo>
                        <a:cubicBezTo>
                          <a:pt x="1416224" y="352293"/>
                          <a:pt x="1223135" y="337137"/>
                          <a:pt x="1371600" y="358346"/>
                        </a:cubicBezTo>
                        <a:cubicBezTo>
                          <a:pt x="1408524" y="363621"/>
                          <a:pt x="1445768" y="366344"/>
                          <a:pt x="1482811" y="370702"/>
                        </a:cubicBezTo>
                        <a:cubicBezTo>
                          <a:pt x="1666442" y="392305"/>
                          <a:pt x="1494296" y="375116"/>
                          <a:pt x="1717589" y="395416"/>
                        </a:cubicBezTo>
                        <a:cubicBezTo>
                          <a:pt x="1842933" y="420485"/>
                          <a:pt x="1791117" y="415481"/>
                          <a:pt x="2001794" y="395416"/>
                        </a:cubicBezTo>
                        <a:cubicBezTo>
                          <a:pt x="2014761" y="394181"/>
                          <a:pt x="2026341" y="386637"/>
                          <a:pt x="2038865" y="383059"/>
                        </a:cubicBezTo>
                        <a:cubicBezTo>
                          <a:pt x="2055194" y="378393"/>
                          <a:pt x="2071816" y="374821"/>
                          <a:pt x="2088292" y="370702"/>
                        </a:cubicBezTo>
                        <a:cubicBezTo>
                          <a:pt x="2199503" y="378940"/>
                          <a:pt x="2311270" y="381584"/>
                          <a:pt x="2421924" y="395416"/>
                        </a:cubicBezTo>
                        <a:lnTo>
                          <a:pt x="2520778" y="407773"/>
                        </a:lnTo>
                        <a:cubicBezTo>
                          <a:pt x="2549648" y="411622"/>
                          <a:pt x="2578349" y="416727"/>
                          <a:pt x="2607275" y="420130"/>
                        </a:cubicBezTo>
                        <a:cubicBezTo>
                          <a:pt x="2648386" y="424967"/>
                          <a:pt x="2689654" y="428367"/>
                          <a:pt x="2730843" y="432486"/>
                        </a:cubicBezTo>
                        <a:cubicBezTo>
                          <a:pt x="2802990" y="408438"/>
                          <a:pt x="2733314" y="429521"/>
                          <a:pt x="2842054" y="407773"/>
                        </a:cubicBezTo>
                        <a:cubicBezTo>
                          <a:pt x="2858707" y="404442"/>
                          <a:pt x="2874903" y="399100"/>
                          <a:pt x="2891481" y="395416"/>
                        </a:cubicBezTo>
                        <a:cubicBezTo>
                          <a:pt x="2911983" y="390860"/>
                          <a:pt x="2932670" y="387178"/>
                          <a:pt x="2953265" y="383059"/>
                        </a:cubicBezTo>
                        <a:lnTo>
                          <a:pt x="3410465" y="395416"/>
                        </a:lnTo>
                        <a:cubicBezTo>
                          <a:pt x="3488783" y="398213"/>
                          <a:pt x="3566875" y="407773"/>
                          <a:pt x="3645243" y="407773"/>
                        </a:cubicBezTo>
                        <a:cubicBezTo>
                          <a:pt x="3707164" y="407773"/>
                          <a:pt x="3768810" y="399535"/>
                          <a:pt x="3830594" y="395416"/>
                        </a:cubicBezTo>
                        <a:cubicBezTo>
                          <a:pt x="3847070" y="391297"/>
                          <a:pt x="3863692" y="387725"/>
                          <a:pt x="3880021" y="383059"/>
                        </a:cubicBezTo>
                        <a:cubicBezTo>
                          <a:pt x="3913381" y="373527"/>
                          <a:pt x="3930300" y="363175"/>
                          <a:pt x="3966519" y="358346"/>
                        </a:cubicBezTo>
                        <a:cubicBezTo>
                          <a:pt x="4011615" y="352333"/>
                          <a:pt x="4057135" y="350108"/>
                          <a:pt x="4102443" y="345989"/>
                        </a:cubicBezTo>
                        <a:lnTo>
                          <a:pt x="4856205" y="358346"/>
                        </a:lnTo>
                        <a:cubicBezTo>
                          <a:pt x="4897583" y="359512"/>
                          <a:pt x="4938446" y="368340"/>
                          <a:pt x="4979773" y="370702"/>
                        </a:cubicBezTo>
                        <a:cubicBezTo>
                          <a:pt x="5082661" y="376581"/>
                          <a:pt x="5185719" y="378940"/>
                          <a:pt x="5288692" y="383059"/>
                        </a:cubicBezTo>
                        <a:cubicBezTo>
                          <a:pt x="5346357" y="378940"/>
                          <a:pt x="5404514" y="379278"/>
                          <a:pt x="5461686" y="370702"/>
                        </a:cubicBezTo>
                        <a:cubicBezTo>
                          <a:pt x="5487448" y="366838"/>
                          <a:pt x="5510554" y="352307"/>
                          <a:pt x="5535827" y="345989"/>
                        </a:cubicBezTo>
                        <a:cubicBezTo>
                          <a:pt x="5552303" y="341870"/>
                          <a:pt x="5568442" y="336034"/>
                          <a:pt x="5585254" y="333632"/>
                        </a:cubicBezTo>
                        <a:cubicBezTo>
                          <a:pt x="5626232" y="327778"/>
                          <a:pt x="5667680" y="325846"/>
                          <a:pt x="5708821" y="321275"/>
                        </a:cubicBezTo>
                        <a:cubicBezTo>
                          <a:pt x="5741826" y="317608"/>
                          <a:pt x="5774650" y="312395"/>
                          <a:pt x="5807675" y="308919"/>
                        </a:cubicBezTo>
                        <a:cubicBezTo>
                          <a:pt x="6006145" y="288028"/>
                          <a:pt x="5878021" y="307492"/>
                          <a:pt x="6017740" y="284205"/>
                        </a:cubicBezTo>
                        <a:cubicBezTo>
                          <a:pt x="6100607" y="242773"/>
                          <a:pt x="6032471" y="272372"/>
                          <a:pt x="6116594" y="247135"/>
                        </a:cubicBezTo>
                        <a:cubicBezTo>
                          <a:pt x="6266990" y="202016"/>
                          <a:pt x="6126254" y="238540"/>
                          <a:pt x="6240162" y="210065"/>
                        </a:cubicBezTo>
                        <a:cubicBezTo>
                          <a:pt x="6252519" y="201827"/>
                          <a:pt x="6263661" y="191383"/>
                          <a:pt x="6277232" y="185351"/>
                        </a:cubicBezTo>
                        <a:cubicBezTo>
                          <a:pt x="6299548" y="175433"/>
                          <a:pt x="6370389" y="153810"/>
                          <a:pt x="6400800" y="148281"/>
                        </a:cubicBezTo>
                        <a:cubicBezTo>
                          <a:pt x="6429455" y="143071"/>
                          <a:pt x="6458642" y="141134"/>
                          <a:pt x="6487297" y="135924"/>
                        </a:cubicBezTo>
                        <a:cubicBezTo>
                          <a:pt x="6572036" y="120517"/>
                          <a:pt x="6503221" y="128854"/>
                          <a:pt x="6573794" y="111211"/>
                        </a:cubicBezTo>
                        <a:cubicBezTo>
                          <a:pt x="6594791" y="105962"/>
                          <a:pt x="6692825" y="87966"/>
                          <a:pt x="6709719" y="86497"/>
                        </a:cubicBezTo>
                        <a:cubicBezTo>
                          <a:pt x="6779598" y="80420"/>
                          <a:pt x="6849762" y="78259"/>
                          <a:pt x="6919784" y="74140"/>
                        </a:cubicBezTo>
                        <a:cubicBezTo>
                          <a:pt x="6952735" y="70021"/>
                          <a:pt x="6985504" y="63993"/>
                          <a:pt x="7018638" y="61784"/>
                        </a:cubicBezTo>
                        <a:cubicBezTo>
                          <a:pt x="7358047" y="39157"/>
                          <a:pt x="7190753" y="69374"/>
                          <a:pt x="7352270" y="37070"/>
                        </a:cubicBezTo>
                        <a:cubicBezTo>
                          <a:pt x="7381102" y="41189"/>
                          <a:pt x="7410208" y="43715"/>
                          <a:pt x="7438767" y="49427"/>
                        </a:cubicBezTo>
                        <a:cubicBezTo>
                          <a:pt x="7451539" y="51982"/>
                          <a:pt x="7462813" y="61784"/>
                          <a:pt x="7475838" y="61784"/>
                        </a:cubicBezTo>
                        <a:cubicBezTo>
                          <a:pt x="7500892" y="61784"/>
                          <a:pt x="7525176" y="52970"/>
                          <a:pt x="7549978" y="49427"/>
                        </a:cubicBezTo>
                        <a:cubicBezTo>
                          <a:pt x="7582852" y="44731"/>
                          <a:pt x="7616010" y="42120"/>
                          <a:pt x="7648832" y="37070"/>
                        </a:cubicBezTo>
                        <a:cubicBezTo>
                          <a:pt x="7669590" y="33876"/>
                          <a:pt x="7690353" y="30239"/>
                          <a:pt x="7710616" y="24713"/>
                        </a:cubicBezTo>
                        <a:cubicBezTo>
                          <a:pt x="7735749" y="17859"/>
                          <a:pt x="7784757" y="0"/>
                          <a:pt x="7784757" y="0"/>
                        </a:cubicBezTo>
                        <a:lnTo>
                          <a:pt x="7858897" y="24713"/>
                        </a:lnTo>
                        <a:cubicBezTo>
                          <a:pt x="7888279" y="34507"/>
                          <a:pt x="7914361" y="44255"/>
                          <a:pt x="7945394" y="49427"/>
                        </a:cubicBezTo>
                        <a:cubicBezTo>
                          <a:pt x="7968127" y="53216"/>
                          <a:pt x="8164992" y="81521"/>
                          <a:pt x="8217243" y="86497"/>
                        </a:cubicBezTo>
                        <a:cubicBezTo>
                          <a:pt x="8270705" y="91589"/>
                          <a:pt x="8324335" y="94735"/>
                          <a:pt x="8377881" y="98854"/>
                        </a:cubicBezTo>
                        <a:cubicBezTo>
                          <a:pt x="8452021" y="94735"/>
                          <a:pt x="8526382" y="93537"/>
                          <a:pt x="8600302" y="86497"/>
                        </a:cubicBezTo>
                        <a:cubicBezTo>
                          <a:pt x="8613269" y="85262"/>
                          <a:pt x="8624427" y="75578"/>
                          <a:pt x="8637373" y="74140"/>
                        </a:cubicBezTo>
                        <a:cubicBezTo>
                          <a:pt x="8698915" y="67302"/>
                          <a:pt x="8760940" y="65903"/>
                          <a:pt x="8822724" y="61784"/>
                        </a:cubicBezTo>
                        <a:lnTo>
                          <a:pt x="9131643" y="74140"/>
                        </a:lnTo>
                        <a:cubicBezTo>
                          <a:pt x="9290241" y="82487"/>
                          <a:pt x="9244977" y="70729"/>
                          <a:pt x="9329351" y="98854"/>
                        </a:cubicBezTo>
                        <a:cubicBezTo>
                          <a:pt x="9345827" y="115330"/>
                          <a:pt x="9369600" y="126865"/>
                          <a:pt x="9378778" y="148281"/>
                        </a:cubicBezTo>
                        <a:cubicBezTo>
                          <a:pt x="9395496" y="187291"/>
                          <a:pt x="9309973" y="217085"/>
                          <a:pt x="9304638" y="222421"/>
                        </a:cubicBezTo>
                        <a:cubicBezTo>
                          <a:pt x="9291613" y="235447"/>
                          <a:pt x="9337589" y="205946"/>
                          <a:pt x="9354065" y="197708"/>
                        </a:cubicBezTo>
                        <a:cubicBezTo>
                          <a:pt x="9358863" y="183313"/>
                          <a:pt x="9373168" y="129556"/>
                          <a:pt x="9391135" y="123567"/>
                        </a:cubicBezTo>
                        <a:cubicBezTo>
                          <a:pt x="9407246" y="118197"/>
                          <a:pt x="9424233" y="131258"/>
                          <a:pt x="9440562" y="135924"/>
                        </a:cubicBezTo>
                        <a:cubicBezTo>
                          <a:pt x="9486878" y="149157"/>
                          <a:pt x="9473947" y="150982"/>
                          <a:pt x="9527059" y="160638"/>
                        </a:cubicBezTo>
                        <a:cubicBezTo>
                          <a:pt x="9624840" y="178416"/>
                          <a:pt x="9690830" y="178146"/>
                          <a:pt x="9798908" y="185351"/>
                        </a:cubicBezTo>
                        <a:cubicBezTo>
                          <a:pt x="9873048" y="181232"/>
                          <a:pt x="9947074" y="172994"/>
                          <a:pt x="10021329" y="172994"/>
                        </a:cubicBezTo>
                        <a:cubicBezTo>
                          <a:pt x="10075033" y="172994"/>
                          <a:pt x="10128324" y="182797"/>
                          <a:pt x="10181967" y="185351"/>
                        </a:cubicBezTo>
                        <a:cubicBezTo>
                          <a:pt x="10301351" y="191036"/>
                          <a:pt x="10420864" y="193589"/>
                          <a:pt x="10540313" y="197708"/>
                        </a:cubicBezTo>
                        <a:cubicBezTo>
                          <a:pt x="10582767" y="206199"/>
                          <a:pt x="10610817" y="210791"/>
                          <a:pt x="10651524" y="222421"/>
                        </a:cubicBezTo>
                        <a:cubicBezTo>
                          <a:pt x="10664048" y="225999"/>
                          <a:pt x="10676070" y="231200"/>
                          <a:pt x="10688594" y="234778"/>
                        </a:cubicBezTo>
                        <a:cubicBezTo>
                          <a:pt x="10704923" y="239444"/>
                          <a:pt x="10721754" y="242255"/>
                          <a:pt x="10738021" y="247135"/>
                        </a:cubicBezTo>
                        <a:cubicBezTo>
                          <a:pt x="10762973" y="254620"/>
                          <a:pt x="10786889" y="265530"/>
                          <a:pt x="10812162" y="271848"/>
                        </a:cubicBezTo>
                        <a:cubicBezTo>
                          <a:pt x="10935322" y="302639"/>
                          <a:pt x="10877513" y="290978"/>
                          <a:pt x="10985157" y="308919"/>
                        </a:cubicBezTo>
                        <a:cubicBezTo>
                          <a:pt x="11071118" y="343303"/>
                          <a:pt x="11025908" y="326622"/>
                          <a:pt x="11121081" y="358346"/>
                        </a:cubicBezTo>
                        <a:cubicBezTo>
                          <a:pt x="11133438" y="362465"/>
                          <a:pt x="11145515" y="367543"/>
                          <a:pt x="11158151" y="370702"/>
                        </a:cubicBezTo>
                        <a:lnTo>
                          <a:pt x="11207578" y="383059"/>
                        </a:lnTo>
                        <a:cubicBezTo>
                          <a:pt x="11289956" y="378940"/>
                          <a:pt x="11372542" y="377847"/>
                          <a:pt x="11454713" y="370702"/>
                        </a:cubicBezTo>
                        <a:cubicBezTo>
                          <a:pt x="11574651" y="360273"/>
                          <a:pt x="11365261" y="337260"/>
                          <a:pt x="11565924" y="370702"/>
                        </a:cubicBezTo>
                        <a:cubicBezTo>
                          <a:pt x="11578281" y="366583"/>
                          <a:pt x="11589969" y="358346"/>
                          <a:pt x="11602994" y="358346"/>
                        </a:cubicBezTo>
                        <a:cubicBezTo>
                          <a:pt x="11616019" y="358346"/>
                          <a:pt x="11627350" y="367876"/>
                          <a:pt x="11640065" y="370702"/>
                        </a:cubicBezTo>
                        <a:cubicBezTo>
                          <a:pt x="11664523" y="376137"/>
                          <a:pt x="11689492" y="378940"/>
                          <a:pt x="11714205" y="383059"/>
                        </a:cubicBezTo>
                        <a:cubicBezTo>
                          <a:pt x="12113706" y="368791"/>
                          <a:pt x="11944791" y="370702"/>
                          <a:pt x="12220832" y="370702"/>
                        </a:cubicBezTo>
                        <a:lnTo>
                          <a:pt x="12183762" y="1433384"/>
                        </a:lnTo>
                        <a:lnTo>
                          <a:pt x="11998411" y="1371600"/>
                        </a:lnTo>
                        <a:lnTo>
                          <a:pt x="11961340" y="1359243"/>
                        </a:lnTo>
                        <a:cubicBezTo>
                          <a:pt x="11931953" y="1349447"/>
                          <a:pt x="11905882" y="1339703"/>
                          <a:pt x="11874843" y="1334530"/>
                        </a:cubicBezTo>
                        <a:cubicBezTo>
                          <a:pt x="11701299" y="1305607"/>
                          <a:pt x="11837784" y="1337622"/>
                          <a:pt x="11726562" y="1309816"/>
                        </a:cubicBezTo>
                        <a:cubicBezTo>
                          <a:pt x="11602994" y="1313935"/>
                          <a:pt x="11479315" y="1315500"/>
                          <a:pt x="11355859" y="1322173"/>
                        </a:cubicBezTo>
                        <a:cubicBezTo>
                          <a:pt x="11326776" y="1323745"/>
                          <a:pt x="11296404" y="1323713"/>
                          <a:pt x="11269362" y="1334530"/>
                        </a:cubicBezTo>
                        <a:cubicBezTo>
                          <a:pt x="11253137" y="1341020"/>
                          <a:pt x="11246832" y="1361907"/>
                          <a:pt x="11232292" y="1371600"/>
                        </a:cubicBezTo>
                        <a:cubicBezTo>
                          <a:pt x="11221454" y="1378825"/>
                          <a:pt x="11207578" y="1379838"/>
                          <a:pt x="11195221" y="1383957"/>
                        </a:cubicBezTo>
                        <a:cubicBezTo>
                          <a:pt x="11160138" y="1376940"/>
                          <a:pt x="11077596" y="1359243"/>
                          <a:pt x="11046940" y="1359243"/>
                        </a:cubicBezTo>
                        <a:cubicBezTo>
                          <a:pt x="10972685" y="1359243"/>
                          <a:pt x="10898659" y="1367481"/>
                          <a:pt x="10824519" y="1371600"/>
                        </a:cubicBezTo>
                        <a:cubicBezTo>
                          <a:pt x="10799805" y="1375719"/>
                          <a:pt x="10774876" y="1378707"/>
                          <a:pt x="10750378" y="1383957"/>
                        </a:cubicBezTo>
                        <a:cubicBezTo>
                          <a:pt x="10717167" y="1391074"/>
                          <a:pt x="10685350" y="1405595"/>
                          <a:pt x="10651524" y="1408670"/>
                        </a:cubicBezTo>
                        <a:lnTo>
                          <a:pt x="10379675" y="1433384"/>
                        </a:lnTo>
                        <a:cubicBezTo>
                          <a:pt x="10346724" y="1441622"/>
                          <a:pt x="10314127" y="1451436"/>
                          <a:pt x="10280821" y="1458097"/>
                        </a:cubicBezTo>
                        <a:cubicBezTo>
                          <a:pt x="10260227" y="1462216"/>
                          <a:pt x="10239300" y="1464928"/>
                          <a:pt x="10219038" y="1470454"/>
                        </a:cubicBezTo>
                        <a:cubicBezTo>
                          <a:pt x="10193905" y="1477308"/>
                          <a:pt x="10169611" y="1486929"/>
                          <a:pt x="10144897" y="1495167"/>
                        </a:cubicBezTo>
                        <a:lnTo>
                          <a:pt x="10070757" y="1519881"/>
                        </a:lnTo>
                        <a:cubicBezTo>
                          <a:pt x="10038992" y="1530469"/>
                          <a:pt x="10018398" y="1538387"/>
                          <a:pt x="9984259" y="1544594"/>
                        </a:cubicBezTo>
                        <a:cubicBezTo>
                          <a:pt x="9955604" y="1549804"/>
                          <a:pt x="9926871" y="1555981"/>
                          <a:pt x="9897762" y="1556951"/>
                        </a:cubicBezTo>
                        <a:cubicBezTo>
                          <a:pt x="9679542" y="1564225"/>
                          <a:pt x="9461157" y="1565189"/>
                          <a:pt x="9242854" y="1569308"/>
                        </a:cubicBezTo>
                        <a:cubicBezTo>
                          <a:pt x="9177227" y="1575871"/>
                          <a:pt x="8961368" y="1596430"/>
                          <a:pt x="8921578" y="1606378"/>
                        </a:cubicBezTo>
                        <a:cubicBezTo>
                          <a:pt x="8905102" y="1610497"/>
                          <a:pt x="8888729" y="1615051"/>
                          <a:pt x="8872151" y="1618735"/>
                        </a:cubicBezTo>
                        <a:cubicBezTo>
                          <a:pt x="8851649" y="1623291"/>
                          <a:pt x="8830629" y="1625566"/>
                          <a:pt x="8810367" y="1631092"/>
                        </a:cubicBezTo>
                        <a:cubicBezTo>
                          <a:pt x="8707227" y="1659221"/>
                          <a:pt x="8767676" y="1645858"/>
                          <a:pt x="8686800" y="1680519"/>
                        </a:cubicBezTo>
                        <a:cubicBezTo>
                          <a:pt x="8649408" y="1696544"/>
                          <a:pt x="8579178" y="1708154"/>
                          <a:pt x="8550875" y="1717589"/>
                        </a:cubicBezTo>
                        <a:cubicBezTo>
                          <a:pt x="8538518" y="1721708"/>
                          <a:pt x="8525455" y="1724121"/>
                          <a:pt x="8513805" y="1729946"/>
                        </a:cubicBezTo>
                        <a:cubicBezTo>
                          <a:pt x="8500522" y="1736587"/>
                          <a:pt x="8490385" y="1748809"/>
                          <a:pt x="8476735" y="1754659"/>
                        </a:cubicBezTo>
                        <a:cubicBezTo>
                          <a:pt x="8461125" y="1761349"/>
                          <a:pt x="8443914" y="1763458"/>
                          <a:pt x="8427308" y="1767016"/>
                        </a:cubicBezTo>
                        <a:cubicBezTo>
                          <a:pt x="8386235" y="1775817"/>
                          <a:pt x="8343590" y="1778447"/>
                          <a:pt x="8303740" y="1791730"/>
                        </a:cubicBezTo>
                        <a:cubicBezTo>
                          <a:pt x="8239039" y="1813296"/>
                          <a:pt x="8279564" y="1802244"/>
                          <a:pt x="8180173" y="1816443"/>
                        </a:cubicBezTo>
                        <a:cubicBezTo>
                          <a:pt x="8125095" y="1834802"/>
                          <a:pt x="8100144" y="1846526"/>
                          <a:pt x="8044248" y="1853513"/>
                        </a:cubicBezTo>
                        <a:cubicBezTo>
                          <a:pt x="7999104" y="1859156"/>
                          <a:pt x="7953632" y="1861751"/>
                          <a:pt x="7908324" y="1865870"/>
                        </a:cubicBezTo>
                        <a:lnTo>
                          <a:pt x="7463481" y="1853513"/>
                        </a:lnTo>
                        <a:cubicBezTo>
                          <a:pt x="7422125" y="1851715"/>
                          <a:pt x="7381210" y="1844005"/>
                          <a:pt x="7339913" y="1841157"/>
                        </a:cubicBezTo>
                        <a:cubicBezTo>
                          <a:pt x="7261731" y="1835765"/>
                          <a:pt x="7183394" y="1832919"/>
                          <a:pt x="7105135" y="1828800"/>
                        </a:cubicBezTo>
                        <a:cubicBezTo>
                          <a:pt x="7005601" y="1817740"/>
                          <a:pt x="6999126" y="1818193"/>
                          <a:pt x="6907427" y="1804086"/>
                        </a:cubicBezTo>
                        <a:cubicBezTo>
                          <a:pt x="6823931" y="1791241"/>
                          <a:pt x="6804074" y="1785887"/>
                          <a:pt x="6709719" y="1767016"/>
                        </a:cubicBezTo>
                        <a:cubicBezTo>
                          <a:pt x="6692941" y="1763660"/>
                          <a:pt x="6618453" y="1749781"/>
                          <a:pt x="6598508" y="1742302"/>
                        </a:cubicBezTo>
                        <a:cubicBezTo>
                          <a:pt x="6581261" y="1735834"/>
                          <a:pt x="6566012" y="1724845"/>
                          <a:pt x="6549081" y="1717589"/>
                        </a:cubicBezTo>
                        <a:cubicBezTo>
                          <a:pt x="6537109" y="1712458"/>
                          <a:pt x="6524368" y="1709351"/>
                          <a:pt x="6512011" y="1705232"/>
                        </a:cubicBezTo>
                        <a:cubicBezTo>
                          <a:pt x="6403699" y="1596923"/>
                          <a:pt x="6541099" y="1729473"/>
                          <a:pt x="6437870" y="1643448"/>
                        </a:cubicBezTo>
                        <a:cubicBezTo>
                          <a:pt x="6424445" y="1632261"/>
                          <a:pt x="6414068" y="1617751"/>
                          <a:pt x="6400800" y="1606378"/>
                        </a:cubicBezTo>
                        <a:cubicBezTo>
                          <a:pt x="6372750" y="1582335"/>
                          <a:pt x="6303408" y="1536241"/>
                          <a:pt x="6277232" y="1519881"/>
                        </a:cubicBezTo>
                        <a:cubicBezTo>
                          <a:pt x="6236499" y="1494423"/>
                          <a:pt x="6198264" y="1463579"/>
                          <a:pt x="6153665" y="1445740"/>
                        </a:cubicBezTo>
                        <a:cubicBezTo>
                          <a:pt x="6133070" y="1437502"/>
                          <a:pt x="6111720" y="1430947"/>
                          <a:pt x="6091881" y="1421027"/>
                        </a:cubicBezTo>
                        <a:cubicBezTo>
                          <a:pt x="6078598" y="1414385"/>
                          <a:pt x="6068382" y="1402345"/>
                          <a:pt x="6054811" y="1396313"/>
                        </a:cubicBezTo>
                        <a:cubicBezTo>
                          <a:pt x="6031006" y="1385733"/>
                          <a:pt x="6005384" y="1379838"/>
                          <a:pt x="5980670" y="1371600"/>
                        </a:cubicBezTo>
                        <a:cubicBezTo>
                          <a:pt x="5923670" y="1352600"/>
                          <a:pt x="5956380" y="1361799"/>
                          <a:pt x="5881816" y="1346886"/>
                        </a:cubicBezTo>
                        <a:cubicBezTo>
                          <a:pt x="5795319" y="1351005"/>
                          <a:pt x="5708919" y="1359243"/>
                          <a:pt x="5622324" y="1359243"/>
                        </a:cubicBezTo>
                        <a:cubicBezTo>
                          <a:pt x="5601321" y="1359243"/>
                          <a:pt x="5581543" y="1346886"/>
                          <a:pt x="5560540" y="1346886"/>
                        </a:cubicBezTo>
                        <a:cubicBezTo>
                          <a:pt x="5543557" y="1346886"/>
                          <a:pt x="5527947" y="1356998"/>
                          <a:pt x="5511113" y="1359243"/>
                        </a:cubicBezTo>
                        <a:cubicBezTo>
                          <a:pt x="5466017" y="1365256"/>
                          <a:pt x="5420601" y="1368848"/>
                          <a:pt x="5375189" y="1371600"/>
                        </a:cubicBezTo>
                        <a:cubicBezTo>
                          <a:pt x="5284645" y="1377088"/>
                          <a:pt x="5193956" y="1379838"/>
                          <a:pt x="5103340" y="1383957"/>
                        </a:cubicBezTo>
                        <a:cubicBezTo>
                          <a:pt x="5028483" y="1394650"/>
                          <a:pt x="4942431" y="1408670"/>
                          <a:pt x="4868562" y="1408670"/>
                        </a:cubicBezTo>
                        <a:cubicBezTo>
                          <a:pt x="4777852" y="1408670"/>
                          <a:pt x="4687329" y="1400432"/>
                          <a:pt x="4596713" y="1396313"/>
                        </a:cubicBezTo>
                        <a:cubicBezTo>
                          <a:pt x="4376619" y="1359633"/>
                          <a:pt x="4738582" y="1416828"/>
                          <a:pt x="4226011" y="1371600"/>
                        </a:cubicBezTo>
                        <a:cubicBezTo>
                          <a:pt x="4184169" y="1367908"/>
                          <a:pt x="4143632" y="1355124"/>
                          <a:pt x="4102443" y="1346886"/>
                        </a:cubicBezTo>
                        <a:lnTo>
                          <a:pt x="4040659" y="1334530"/>
                        </a:lnTo>
                        <a:cubicBezTo>
                          <a:pt x="4020064" y="1342768"/>
                          <a:pt x="4000625" y="1363593"/>
                          <a:pt x="3978875" y="1359243"/>
                        </a:cubicBezTo>
                        <a:cubicBezTo>
                          <a:pt x="3937686" y="1351005"/>
                          <a:pt x="3895157" y="1347813"/>
                          <a:pt x="3855308" y="1334530"/>
                        </a:cubicBezTo>
                        <a:cubicBezTo>
                          <a:pt x="3842951" y="1330411"/>
                          <a:pt x="3830874" y="1325332"/>
                          <a:pt x="3818238" y="1322173"/>
                        </a:cubicBezTo>
                        <a:cubicBezTo>
                          <a:pt x="3797863" y="1317079"/>
                          <a:pt x="3776990" y="1314217"/>
                          <a:pt x="3756454" y="1309816"/>
                        </a:cubicBezTo>
                        <a:cubicBezTo>
                          <a:pt x="3598180" y="1275900"/>
                          <a:pt x="3697615" y="1293830"/>
                          <a:pt x="3571102" y="1272746"/>
                        </a:cubicBezTo>
                        <a:cubicBezTo>
                          <a:pt x="3558745" y="1268627"/>
                          <a:pt x="3546804" y="1262943"/>
                          <a:pt x="3534032" y="1260389"/>
                        </a:cubicBezTo>
                        <a:cubicBezTo>
                          <a:pt x="3461630" y="1245908"/>
                          <a:pt x="3335008" y="1238094"/>
                          <a:pt x="3274540" y="1235675"/>
                        </a:cubicBezTo>
                        <a:cubicBezTo>
                          <a:pt x="3126320" y="1229746"/>
                          <a:pt x="2977978" y="1227438"/>
                          <a:pt x="2829697" y="1223319"/>
                        </a:cubicBezTo>
                        <a:cubicBezTo>
                          <a:pt x="2476663" y="1196162"/>
                          <a:pt x="2885701" y="1225349"/>
                          <a:pt x="2310713" y="1198605"/>
                        </a:cubicBezTo>
                        <a:cubicBezTo>
                          <a:pt x="2252964" y="1195919"/>
                          <a:pt x="2195384" y="1190367"/>
                          <a:pt x="2137719" y="1186248"/>
                        </a:cubicBezTo>
                        <a:cubicBezTo>
                          <a:pt x="2113005" y="1182129"/>
                          <a:pt x="2088036" y="1179327"/>
                          <a:pt x="2063578" y="1173892"/>
                        </a:cubicBezTo>
                        <a:cubicBezTo>
                          <a:pt x="2050863" y="1171067"/>
                          <a:pt x="2039533" y="1161535"/>
                          <a:pt x="2026508" y="1161535"/>
                        </a:cubicBezTo>
                        <a:cubicBezTo>
                          <a:pt x="1989210" y="1161535"/>
                          <a:pt x="1952442" y="1170515"/>
                          <a:pt x="1915297" y="1173892"/>
                        </a:cubicBezTo>
                        <a:cubicBezTo>
                          <a:pt x="1861813" y="1178754"/>
                          <a:pt x="1808205" y="1182129"/>
                          <a:pt x="1754659" y="1186248"/>
                        </a:cubicBezTo>
                        <a:cubicBezTo>
                          <a:pt x="1677765" y="1199064"/>
                          <a:pt x="1665615" y="1202125"/>
                          <a:pt x="1581665" y="1210962"/>
                        </a:cubicBezTo>
                        <a:cubicBezTo>
                          <a:pt x="1289700" y="1241696"/>
                          <a:pt x="1580641" y="1206457"/>
                          <a:pt x="1346886" y="1235675"/>
                        </a:cubicBezTo>
                        <a:cubicBezTo>
                          <a:pt x="1330410" y="1239794"/>
                          <a:pt x="1313725" y="1243152"/>
                          <a:pt x="1297459" y="1248032"/>
                        </a:cubicBezTo>
                        <a:cubicBezTo>
                          <a:pt x="1272507" y="1255518"/>
                          <a:pt x="1249107" y="1269062"/>
                          <a:pt x="1223319" y="1272746"/>
                        </a:cubicBezTo>
                        <a:lnTo>
                          <a:pt x="1136821" y="1285102"/>
                        </a:lnTo>
                        <a:cubicBezTo>
                          <a:pt x="1124464" y="1289221"/>
                          <a:pt x="1112387" y="1294300"/>
                          <a:pt x="1099751" y="1297459"/>
                        </a:cubicBezTo>
                        <a:cubicBezTo>
                          <a:pt x="1021324" y="1317066"/>
                          <a:pt x="1031395" y="1303770"/>
                          <a:pt x="939113" y="1334530"/>
                        </a:cubicBezTo>
                        <a:cubicBezTo>
                          <a:pt x="914400" y="1342768"/>
                          <a:pt x="886648" y="1344793"/>
                          <a:pt x="864973" y="1359243"/>
                        </a:cubicBezTo>
                        <a:cubicBezTo>
                          <a:pt x="852616" y="1367481"/>
                          <a:pt x="840797" y="1376589"/>
                          <a:pt x="827902" y="1383957"/>
                        </a:cubicBezTo>
                        <a:cubicBezTo>
                          <a:pt x="782396" y="1409960"/>
                          <a:pt x="744642" y="1417790"/>
                          <a:pt x="704335" y="1458097"/>
                        </a:cubicBezTo>
                        <a:cubicBezTo>
                          <a:pt x="658055" y="1504377"/>
                          <a:pt x="683843" y="1489641"/>
                          <a:pt x="630194" y="1507524"/>
                        </a:cubicBezTo>
                        <a:cubicBezTo>
                          <a:pt x="537127" y="1569570"/>
                          <a:pt x="655407" y="1496718"/>
                          <a:pt x="543697" y="1544594"/>
                        </a:cubicBezTo>
                        <a:cubicBezTo>
                          <a:pt x="530047" y="1550444"/>
                          <a:pt x="520198" y="1563276"/>
                          <a:pt x="506627" y="1569308"/>
                        </a:cubicBezTo>
                        <a:cubicBezTo>
                          <a:pt x="482822" y="1579888"/>
                          <a:pt x="457200" y="1585783"/>
                          <a:pt x="432486" y="1594021"/>
                        </a:cubicBezTo>
                        <a:lnTo>
                          <a:pt x="395416" y="1606378"/>
                        </a:lnTo>
                        <a:cubicBezTo>
                          <a:pt x="383059" y="1610497"/>
                          <a:pt x="369184" y="1611510"/>
                          <a:pt x="358346" y="1618735"/>
                        </a:cubicBezTo>
                        <a:cubicBezTo>
                          <a:pt x="252091" y="1689569"/>
                          <a:pt x="386537" y="1604638"/>
                          <a:pt x="284205" y="1655805"/>
                        </a:cubicBezTo>
                        <a:cubicBezTo>
                          <a:pt x="188398" y="1703710"/>
                          <a:pt x="303234" y="1661820"/>
                          <a:pt x="210065" y="1692875"/>
                        </a:cubicBezTo>
                        <a:cubicBezTo>
                          <a:pt x="177114" y="1714843"/>
                          <a:pt x="161539" y="1721725"/>
                          <a:pt x="135924" y="1754659"/>
                        </a:cubicBezTo>
                        <a:cubicBezTo>
                          <a:pt x="117689" y="1778104"/>
                          <a:pt x="107500" y="1807797"/>
                          <a:pt x="86497" y="1828800"/>
                        </a:cubicBezTo>
                        <a:cubicBezTo>
                          <a:pt x="38926" y="1876371"/>
                          <a:pt x="59121" y="1851330"/>
                          <a:pt x="24713" y="1902940"/>
                        </a:cubicBezTo>
                        <a:cubicBezTo>
                          <a:pt x="8673" y="1951063"/>
                          <a:pt x="21567" y="1930801"/>
                          <a:pt x="0" y="1940011"/>
                        </a:cubicBezTo>
                        <a:close/>
                      </a:path>
                    </a:pathLst>
                  </a:custGeom>
                  <a:gradFill flip="none" rotWithShape="1">
                    <a:gsLst>
                      <a:gs pos="50000">
                        <a:schemeClr val="accent6">
                          <a:shade val="67500"/>
                          <a:satMod val="115000"/>
                        </a:schemeClr>
                      </a:gs>
                      <a:gs pos="100000">
                        <a:schemeClr val="accent6">
                          <a:shade val="100000"/>
                          <a:satMod val="11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8" name="Freeform 7">
                    <a:extLst>
                      <a:ext uri="{FF2B5EF4-FFF2-40B4-BE49-F238E27FC236}">
                        <a16:creationId xmlns:a16="http://schemas.microsoft.com/office/drawing/2014/main" id="{D46C6664-E08E-613F-CE88-9413546F2A71}"/>
                      </a:ext>
                    </a:extLst>
                  </p:cNvPr>
                  <p:cNvSpPr/>
                  <p:nvPr/>
                </p:nvSpPr>
                <p:spPr>
                  <a:xfrm>
                    <a:off x="-84437" y="2611747"/>
                    <a:ext cx="3867665" cy="631006"/>
                  </a:xfrm>
                  <a:custGeom>
                    <a:avLst/>
                    <a:gdLst>
                      <a:gd name="connsiteX0" fmla="*/ 49427 w 3867665"/>
                      <a:gd name="connsiteY0" fmla="*/ 371514 h 631006"/>
                      <a:gd name="connsiteX1" fmla="*/ 49427 w 3867665"/>
                      <a:gd name="connsiteY1" fmla="*/ 371514 h 631006"/>
                      <a:gd name="connsiteX2" fmla="*/ 197708 w 3867665"/>
                      <a:gd name="connsiteY2" fmla="*/ 272660 h 631006"/>
                      <a:gd name="connsiteX3" fmla="*/ 234779 w 3867665"/>
                      <a:gd name="connsiteY3" fmla="*/ 235590 h 631006"/>
                      <a:gd name="connsiteX4" fmla="*/ 271849 w 3867665"/>
                      <a:gd name="connsiteY4" fmla="*/ 223233 h 631006"/>
                      <a:gd name="connsiteX5" fmla="*/ 308919 w 3867665"/>
                      <a:gd name="connsiteY5" fmla="*/ 198520 h 631006"/>
                      <a:gd name="connsiteX6" fmla="*/ 345989 w 3867665"/>
                      <a:gd name="connsiteY6" fmla="*/ 186163 h 631006"/>
                      <a:gd name="connsiteX7" fmla="*/ 383060 w 3867665"/>
                      <a:gd name="connsiteY7" fmla="*/ 161449 h 631006"/>
                      <a:gd name="connsiteX8" fmla="*/ 444843 w 3867665"/>
                      <a:gd name="connsiteY8" fmla="*/ 149092 h 631006"/>
                      <a:gd name="connsiteX9" fmla="*/ 556054 w 3867665"/>
                      <a:gd name="connsiteY9" fmla="*/ 124379 h 631006"/>
                      <a:gd name="connsiteX10" fmla="*/ 704335 w 3867665"/>
                      <a:gd name="connsiteY10" fmla="*/ 112022 h 631006"/>
                      <a:gd name="connsiteX11" fmla="*/ 766119 w 3867665"/>
                      <a:gd name="connsiteY11" fmla="*/ 99665 h 631006"/>
                      <a:gd name="connsiteX12" fmla="*/ 877330 w 3867665"/>
                      <a:gd name="connsiteY12" fmla="*/ 37882 h 631006"/>
                      <a:gd name="connsiteX13" fmla="*/ 1037968 w 3867665"/>
                      <a:gd name="connsiteY13" fmla="*/ 25525 h 631006"/>
                      <a:gd name="connsiteX14" fmla="*/ 1272746 w 3867665"/>
                      <a:gd name="connsiteY14" fmla="*/ 811 h 631006"/>
                      <a:gd name="connsiteX15" fmla="*/ 1383957 w 3867665"/>
                      <a:gd name="connsiteY15" fmla="*/ 13168 h 631006"/>
                      <a:gd name="connsiteX16" fmla="*/ 1470454 w 3867665"/>
                      <a:gd name="connsiteY16" fmla="*/ 13168 h 631006"/>
                      <a:gd name="connsiteX17" fmla="*/ 1668162 w 3867665"/>
                      <a:gd name="connsiteY17" fmla="*/ 811 h 631006"/>
                      <a:gd name="connsiteX18" fmla="*/ 2038865 w 3867665"/>
                      <a:gd name="connsiteY18" fmla="*/ 13168 h 631006"/>
                      <a:gd name="connsiteX19" fmla="*/ 2545492 w 3867665"/>
                      <a:gd name="connsiteY19" fmla="*/ 25525 h 631006"/>
                      <a:gd name="connsiteX20" fmla="*/ 2681416 w 3867665"/>
                      <a:gd name="connsiteY20" fmla="*/ 37882 h 631006"/>
                      <a:gd name="connsiteX21" fmla="*/ 3027406 w 3867665"/>
                      <a:gd name="connsiteY21" fmla="*/ 62595 h 631006"/>
                      <a:gd name="connsiteX22" fmla="*/ 3163330 w 3867665"/>
                      <a:gd name="connsiteY22" fmla="*/ 74952 h 631006"/>
                      <a:gd name="connsiteX23" fmla="*/ 3274541 w 3867665"/>
                      <a:gd name="connsiteY23" fmla="*/ 99665 h 631006"/>
                      <a:gd name="connsiteX24" fmla="*/ 3521676 w 3867665"/>
                      <a:gd name="connsiteY24" fmla="*/ 124379 h 631006"/>
                      <a:gd name="connsiteX25" fmla="*/ 3657600 w 3867665"/>
                      <a:gd name="connsiteY25" fmla="*/ 149092 h 631006"/>
                      <a:gd name="connsiteX26" fmla="*/ 3793525 w 3867665"/>
                      <a:gd name="connsiteY26" fmla="*/ 173806 h 631006"/>
                      <a:gd name="connsiteX27" fmla="*/ 3830595 w 3867665"/>
                      <a:gd name="connsiteY27" fmla="*/ 186163 h 631006"/>
                      <a:gd name="connsiteX28" fmla="*/ 3867665 w 3867665"/>
                      <a:gd name="connsiteY28" fmla="*/ 210876 h 631006"/>
                      <a:gd name="connsiteX29" fmla="*/ 3694671 w 3867665"/>
                      <a:gd name="connsiteY29" fmla="*/ 235590 h 631006"/>
                      <a:gd name="connsiteX30" fmla="*/ 3175687 w 3867665"/>
                      <a:gd name="connsiteY30" fmla="*/ 260303 h 631006"/>
                      <a:gd name="connsiteX31" fmla="*/ 3052119 w 3867665"/>
                      <a:gd name="connsiteY31" fmla="*/ 297374 h 631006"/>
                      <a:gd name="connsiteX32" fmla="*/ 3015049 w 3867665"/>
                      <a:gd name="connsiteY32" fmla="*/ 309730 h 631006"/>
                      <a:gd name="connsiteX33" fmla="*/ 2718487 w 3867665"/>
                      <a:gd name="connsiteY33" fmla="*/ 309730 h 631006"/>
                      <a:gd name="connsiteX34" fmla="*/ 2446638 w 3867665"/>
                      <a:gd name="connsiteY34" fmla="*/ 297374 h 631006"/>
                      <a:gd name="connsiteX35" fmla="*/ 1890584 w 3867665"/>
                      <a:gd name="connsiteY35" fmla="*/ 260303 h 631006"/>
                      <a:gd name="connsiteX36" fmla="*/ 1680519 w 3867665"/>
                      <a:gd name="connsiteY36" fmla="*/ 272660 h 631006"/>
                      <a:gd name="connsiteX37" fmla="*/ 1594022 w 3867665"/>
                      <a:gd name="connsiteY37" fmla="*/ 297374 h 631006"/>
                      <a:gd name="connsiteX38" fmla="*/ 1458098 w 3867665"/>
                      <a:gd name="connsiteY38" fmla="*/ 322087 h 631006"/>
                      <a:gd name="connsiteX39" fmla="*/ 1248033 w 3867665"/>
                      <a:gd name="connsiteY39" fmla="*/ 334444 h 631006"/>
                      <a:gd name="connsiteX40" fmla="*/ 1124465 w 3867665"/>
                      <a:gd name="connsiteY40" fmla="*/ 346801 h 631006"/>
                      <a:gd name="connsiteX41" fmla="*/ 976184 w 3867665"/>
                      <a:gd name="connsiteY41" fmla="*/ 334444 h 631006"/>
                      <a:gd name="connsiteX42" fmla="*/ 815546 w 3867665"/>
                      <a:gd name="connsiteY42" fmla="*/ 359157 h 631006"/>
                      <a:gd name="connsiteX43" fmla="*/ 704335 w 3867665"/>
                      <a:gd name="connsiteY43" fmla="*/ 420941 h 631006"/>
                      <a:gd name="connsiteX44" fmla="*/ 667265 w 3867665"/>
                      <a:gd name="connsiteY44" fmla="*/ 445655 h 631006"/>
                      <a:gd name="connsiteX45" fmla="*/ 593125 w 3867665"/>
                      <a:gd name="connsiteY45" fmla="*/ 470368 h 631006"/>
                      <a:gd name="connsiteX46" fmla="*/ 556054 w 3867665"/>
                      <a:gd name="connsiteY46" fmla="*/ 495082 h 631006"/>
                      <a:gd name="connsiteX47" fmla="*/ 506627 w 3867665"/>
                      <a:gd name="connsiteY47" fmla="*/ 507438 h 631006"/>
                      <a:gd name="connsiteX48" fmla="*/ 432487 w 3867665"/>
                      <a:gd name="connsiteY48" fmla="*/ 532152 h 631006"/>
                      <a:gd name="connsiteX49" fmla="*/ 395416 w 3867665"/>
                      <a:gd name="connsiteY49" fmla="*/ 544509 h 631006"/>
                      <a:gd name="connsiteX50" fmla="*/ 321276 w 3867665"/>
                      <a:gd name="connsiteY50" fmla="*/ 556865 h 631006"/>
                      <a:gd name="connsiteX51" fmla="*/ 185352 w 3867665"/>
                      <a:gd name="connsiteY51" fmla="*/ 593936 h 631006"/>
                      <a:gd name="connsiteX52" fmla="*/ 111211 w 3867665"/>
                      <a:gd name="connsiteY52" fmla="*/ 606292 h 631006"/>
                      <a:gd name="connsiteX53" fmla="*/ 24714 w 3867665"/>
                      <a:gd name="connsiteY53" fmla="*/ 631006 h 631006"/>
                      <a:gd name="connsiteX54" fmla="*/ 0 w 3867665"/>
                      <a:gd name="connsiteY54" fmla="*/ 544509 h 631006"/>
                      <a:gd name="connsiteX55" fmla="*/ 12357 w 3867665"/>
                      <a:gd name="connsiteY55" fmla="*/ 396228 h 631006"/>
                      <a:gd name="connsiteX56" fmla="*/ 49427 w 3867665"/>
                      <a:gd name="connsiteY56" fmla="*/ 371514 h 631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3867665" h="631006">
                        <a:moveTo>
                          <a:pt x="49427" y="371514"/>
                        </a:moveTo>
                        <a:lnTo>
                          <a:pt x="49427" y="371514"/>
                        </a:lnTo>
                        <a:cubicBezTo>
                          <a:pt x="95632" y="342636"/>
                          <a:pt x="154354" y="309820"/>
                          <a:pt x="197708" y="272660"/>
                        </a:cubicBezTo>
                        <a:cubicBezTo>
                          <a:pt x="210976" y="261287"/>
                          <a:pt x="220239" y="245283"/>
                          <a:pt x="234779" y="235590"/>
                        </a:cubicBezTo>
                        <a:cubicBezTo>
                          <a:pt x="245617" y="228365"/>
                          <a:pt x="260199" y="229058"/>
                          <a:pt x="271849" y="223233"/>
                        </a:cubicBezTo>
                        <a:cubicBezTo>
                          <a:pt x="285132" y="216592"/>
                          <a:pt x="295636" y="205161"/>
                          <a:pt x="308919" y="198520"/>
                        </a:cubicBezTo>
                        <a:cubicBezTo>
                          <a:pt x="320569" y="192695"/>
                          <a:pt x="334339" y="191988"/>
                          <a:pt x="345989" y="186163"/>
                        </a:cubicBezTo>
                        <a:cubicBezTo>
                          <a:pt x="359272" y="179521"/>
                          <a:pt x="369154" y="166664"/>
                          <a:pt x="383060" y="161449"/>
                        </a:cubicBezTo>
                        <a:cubicBezTo>
                          <a:pt x="402725" y="154075"/>
                          <a:pt x="424341" y="153648"/>
                          <a:pt x="444843" y="149092"/>
                        </a:cubicBezTo>
                        <a:cubicBezTo>
                          <a:pt x="483225" y="140563"/>
                          <a:pt x="516475" y="129035"/>
                          <a:pt x="556054" y="124379"/>
                        </a:cubicBezTo>
                        <a:cubicBezTo>
                          <a:pt x="605313" y="118584"/>
                          <a:pt x="654908" y="116141"/>
                          <a:pt x="704335" y="112022"/>
                        </a:cubicBezTo>
                        <a:cubicBezTo>
                          <a:pt x="724930" y="107903"/>
                          <a:pt x="746999" y="108356"/>
                          <a:pt x="766119" y="99665"/>
                        </a:cubicBezTo>
                        <a:cubicBezTo>
                          <a:pt x="811739" y="78929"/>
                          <a:pt x="829341" y="43880"/>
                          <a:pt x="877330" y="37882"/>
                        </a:cubicBezTo>
                        <a:cubicBezTo>
                          <a:pt x="930619" y="31221"/>
                          <a:pt x="984422" y="29644"/>
                          <a:pt x="1037968" y="25525"/>
                        </a:cubicBezTo>
                        <a:cubicBezTo>
                          <a:pt x="1125115" y="11000"/>
                          <a:pt x="1172797" y="811"/>
                          <a:pt x="1272746" y="811"/>
                        </a:cubicBezTo>
                        <a:cubicBezTo>
                          <a:pt x="1310044" y="811"/>
                          <a:pt x="1346887" y="9049"/>
                          <a:pt x="1383957" y="13168"/>
                        </a:cubicBezTo>
                        <a:cubicBezTo>
                          <a:pt x="1472838" y="-16460"/>
                          <a:pt x="1361844" y="13168"/>
                          <a:pt x="1470454" y="13168"/>
                        </a:cubicBezTo>
                        <a:cubicBezTo>
                          <a:pt x="1536485" y="13168"/>
                          <a:pt x="1602259" y="4930"/>
                          <a:pt x="1668162" y="811"/>
                        </a:cubicBezTo>
                        <a:lnTo>
                          <a:pt x="2038865" y="13168"/>
                        </a:lnTo>
                        <a:lnTo>
                          <a:pt x="2545492" y="25525"/>
                        </a:lnTo>
                        <a:cubicBezTo>
                          <a:pt x="2590953" y="27274"/>
                          <a:pt x="2636078" y="34104"/>
                          <a:pt x="2681416" y="37882"/>
                        </a:cubicBezTo>
                        <a:cubicBezTo>
                          <a:pt x="3012941" y="65509"/>
                          <a:pt x="2662620" y="34534"/>
                          <a:pt x="3027406" y="62595"/>
                        </a:cubicBezTo>
                        <a:cubicBezTo>
                          <a:pt x="3072767" y="66084"/>
                          <a:pt x="3118022" y="70833"/>
                          <a:pt x="3163330" y="74952"/>
                        </a:cubicBezTo>
                        <a:cubicBezTo>
                          <a:pt x="3218518" y="93349"/>
                          <a:pt x="3198421" y="88791"/>
                          <a:pt x="3274541" y="99665"/>
                        </a:cubicBezTo>
                        <a:cubicBezTo>
                          <a:pt x="3378200" y="114473"/>
                          <a:pt x="3406632" y="114792"/>
                          <a:pt x="3521676" y="124379"/>
                        </a:cubicBezTo>
                        <a:cubicBezTo>
                          <a:pt x="3585952" y="137234"/>
                          <a:pt x="3589077" y="138550"/>
                          <a:pt x="3657600" y="149092"/>
                        </a:cubicBezTo>
                        <a:cubicBezTo>
                          <a:pt x="3733434" y="160758"/>
                          <a:pt x="3731863" y="156188"/>
                          <a:pt x="3793525" y="173806"/>
                        </a:cubicBezTo>
                        <a:cubicBezTo>
                          <a:pt x="3806049" y="177384"/>
                          <a:pt x="3818945" y="180338"/>
                          <a:pt x="3830595" y="186163"/>
                        </a:cubicBezTo>
                        <a:cubicBezTo>
                          <a:pt x="3843878" y="192804"/>
                          <a:pt x="3855308" y="202638"/>
                          <a:pt x="3867665" y="210876"/>
                        </a:cubicBezTo>
                        <a:cubicBezTo>
                          <a:pt x="3790973" y="236441"/>
                          <a:pt x="3831208" y="226173"/>
                          <a:pt x="3694671" y="235590"/>
                        </a:cubicBezTo>
                        <a:cubicBezTo>
                          <a:pt x="3531230" y="246862"/>
                          <a:pt x="3336223" y="253614"/>
                          <a:pt x="3175687" y="260303"/>
                        </a:cubicBezTo>
                        <a:cubicBezTo>
                          <a:pt x="3100982" y="278980"/>
                          <a:pt x="3142379" y="267287"/>
                          <a:pt x="3052119" y="297374"/>
                        </a:cubicBezTo>
                        <a:lnTo>
                          <a:pt x="3015049" y="309730"/>
                        </a:lnTo>
                        <a:cubicBezTo>
                          <a:pt x="2544812" y="273560"/>
                          <a:pt x="3131741" y="309730"/>
                          <a:pt x="2718487" y="309730"/>
                        </a:cubicBezTo>
                        <a:cubicBezTo>
                          <a:pt x="2627777" y="309730"/>
                          <a:pt x="2537213" y="302314"/>
                          <a:pt x="2446638" y="297374"/>
                        </a:cubicBezTo>
                        <a:cubicBezTo>
                          <a:pt x="2085646" y="277684"/>
                          <a:pt x="2139497" y="281046"/>
                          <a:pt x="1890584" y="260303"/>
                        </a:cubicBezTo>
                        <a:cubicBezTo>
                          <a:pt x="1820562" y="264422"/>
                          <a:pt x="1750346" y="266010"/>
                          <a:pt x="1680519" y="272660"/>
                        </a:cubicBezTo>
                        <a:cubicBezTo>
                          <a:pt x="1651544" y="275420"/>
                          <a:pt x="1621826" y="289430"/>
                          <a:pt x="1594022" y="297374"/>
                        </a:cubicBezTo>
                        <a:cubicBezTo>
                          <a:pt x="1547771" y="310588"/>
                          <a:pt x="1507502" y="317970"/>
                          <a:pt x="1458098" y="322087"/>
                        </a:cubicBezTo>
                        <a:cubicBezTo>
                          <a:pt x="1388198" y="327912"/>
                          <a:pt x="1317984" y="329262"/>
                          <a:pt x="1248033" y="334444"/>
                        </a:cubicBezTo>
                        <a:cubicBezTo>
                          <a:pt x="1206751" y="337502"/>
                          <a:pt x="1165654" y="342682"/>
                          <a:pt x="1124465" y="346801"/>
                        </a:cubicBezTo>
                        <a:cubicBezTo>
                          <a:pt x="1075038" y="342682"/>
                          <a:pt x="1025782" y="334444"/>
                          <a:pt x="976184" y="334444"/>
                        </a:cubicBezTo>
                        <a:cubicBezTo>
                          <a:pt x="921419" y="334444"/>
                          <a:pt x="867772" y="344236"/>
                          <a:pt x="815546" y="359157"/>
                        </a:cubicBezTo>
                        <a:cubicBezTo>
                          <a:pt x="758457" y="375468"/>
                          <a:pt x="770708" y="376692"/>
                          <a:pt x="704335" y="420941"/>
                        </a:cubicBezTo>
                        <a:cubicBezTo>
                          <a:pt x="691978" y="429179"/>
                          <a:pt x="681354" y="440959"/>
                          <a:pt x="667265" y="445655"/>
                        </a:cubicBezTo>
                        <a:cubicBezTo>
                          <a:pt x="642552" y="453893"/>
                          <a:pt x="614800" y="455918"/>
                          <a:pt x="593125" y="470368"/>
                        </a:cubicBezTo>
                        <a:cubicBezTo>
                          <a:pt x="580768" y="478606"/>
                          <a:pt x="569704" y="489232"/>
                          <a:pt x="556054" y="495082"/>
                        </a:cubicBezTo>
                        <a:cubicBezTo>
                          <a:pt x="540444" y="501772"/>
                          <a:pt x="522893" y="502558"/>
                          <a:pt x="506627" y="507438"/>
                        </a:cubicBezTo>
                        <a:cubicBezTo>
                          <a:pt x="481675" y="514923"/>
                          <a:pt x="457200" y="523914"/>
                          <a:pt x="432487" y="532152"/>
                        </a:cubicBezTo>
                        <a:cubicBezTo>
                          <a:pt x="420130" y="536271"/>
                          <a:pt x="408264" y="542368"/>
                          <a:pt x="395416" y="544509"/>
                        </a:cubicBezTo>
                        <a:lnTo>
                          <a:pt x="321276" y="556865"/>
                        </a:lnTo>
                        <a:cubicBezTo>
                          <a:pt x="273362" y="572837"/>
                          <a:pt x="241093" y="584646"/>
                          <a:pt x="185352" y="593936"/>
                        </a:cubicBezTo>
                        <a:cubicBezTo>
                          <a:pt x="160638" y="598055"/>
                          <a:pt x="135779" y="601379"/>
                          <a:pt x="111211" y="606292"/>
                        </a:cubicBezTo>
                        <a:cubicBezTo>
                          <a:pt x="72424" y="614049"/>
                          <a:pt x="60044" y="619229"/>
                          <a:pt x="24714" y="631006"/>
                        </a:cubicBezTo>
                        <a:cubicBezTo>
                          <a:pt x="18887" y="613525"/>
                          <a:pt x="0" y="560025"/>
                          <a:pt x="0" y="544509"/>
                        </a:cubicBezTo>
                        <a:cubicBezTo>
                          <a:pt x="0" y="494911"/>
                          <a:pt x="5802" y="445391"/>
                          <a:pt x="12357" y="396228"/>
                        </a:cubicBezTo>
                        <a:cubicBezTo>
                          <a:pt x="16726" y="363460"/>
                          <a:pt x="43249" y="375633"/>
                          <a:pt x="49427" y="371514"/>
                        </a:cubicBezTo>
                        <a:close/>
                      </a:path>
                    </a:pathLst>
                  </a:custGeom>
                  <a:gradFill flip="none" rotWithShape="1">
                    <a:gsLst>
                      <a:gs pos="0">
                        <a:schemeClr val="accent4">
                          <a:lumMod val="40000"/>
                          <a:lumOff val="60000"/>
                          <a:shade val="30000"/>
                          <a:satMod val="115000"/>
                        </a:schemeClr>
                      </a:gs>
                      <a:gs pos="50000">
                        <a:schemeClr val="accent4">
                          <a:lumMod val="40000"/>
                          <a:lumOff val="60000"/>
                          <a:shade val="67500"/>
                          <a:satMod val="115000"/>
                        </a:schemeClr>
                      </a:gs>
                      <a:gs pos="100000">
                        <a:schemeClr val="accent4">
                          <a:lumMod val="40000"/>
                          <a:lumOff val="60000"/>
                          <a:shade val="100000"/>
                          <a:satMod val="11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a:extLst>
                      <a:ext uri="{FF2B5EF4-FFF2-40B4-BE49-F238E27FC236}">
                        <a16:creationId xmlns:a16="http://schemas.microsoft.com/office/drawing/2014/main" id="{D2553EB0-385C-C58C-BB6A-18986B64470B}"/>
                      </a:ext>
                    </a:extLst>
                  </p:cNvPr>
                  <p:cNvSpPr/>
                  <p:nvPr/>
                </p:nvSpPr>
                <p:spPr>
                  <a:xfrm>
                    <a:off x="9981672" y="2971941"/>
                    <a:ext cx="1433384" cy="2946388"/>
                  </a:xfrm>
                  <a:custGeom>
                    <a:avLst/>
                    <a:gdLst>
                      <a:gd name="connsiteX0" fmla="*/ 1371600 w 1433384"/>
                      <a:gd name="connsiteY0" fmla="*/ 16543 h 2946388"/>
                      <a:gd name="connsiteX1" fmla="*/ 1371600 w 1433384"/>
                      <a:gd name="connsiteY1" fmla="*/ 16543 h 2946388"/>
                      <a:gd name="connsiteX2" fmla="*/ 1322173 w 1433384"/>
                      <a:gd name="connsiteY2" fmla="*/ 115397 h 2946388"/>
                      <a:gd name="connsiteX3" fmla="*/ 1297460 w 1433384"/>
                      <a:gd name="connsiteY3" fmla="*/ 189537 h 2946388"/>
                      <a:gd name="connsiteX4" fmla="*/ 1285103 w 1433384"/>
                      <a:gd name="connsiteY4" fmla="*/ 226608 h 2946388"/>
                      <a:gd name="connsiteX5" fmla="*/ 1260389 w 1433384"/>
                      <a:gd name="connsiteY5" fmla="*/ 263678 h 2946388"/>
                      <a:gd name="connsiteX6" fmla="*/ 1235676 w 1433384"/>
                      <a:gd name="connsiteY6" fmla="*/ 337819 h 2946388"/>
                      <a:gd name="connsiteX7" fmla="*/ 1223319 w 1433384"/>
                      <a:gd name="connsiteY7" fmla="*/ 374889 h 2946388"/>
                      <a:gd name="connsiteX8" fmla="*/ 1198606 w 1433384"/>
                      <a:gd name="connsiteY8" fmla="*/ 411959 h 2946388"/>
                      <a:gd name="connsiteX9" fmla="*/ 1173892 w 1433384"/>
                      <a:gd name="connsiteY9" fmla="*/ 486100 h 2946388"/>
                      <a:gd name="connsiteX10" fmla="*/ 1161535 w 1433384"/>
                      <a:gd name="connsiteY10" fmla="*/ 523170 h 2946388"/>
                      <a:gd name="connsiteX11" fmla="*/ 1136822 w 1433384"/>
                      <a:gd name="connsiteY11" fmla="*/ 560240 h 2946388"/>
                      <a:gd name="connsiteX12" fmla="*/ 1112108 w 1433384"/>
                      <a:gd name="connsiteY12" fmla="*/ 646737 h 2946388"/>
                      <a:gd name="connsiteX13" fmla="*/ 1062681 w 1433384"/>
                      <a:gd name="connsiteY13" fmla="*/ 720878 h 2946388"/>
                      <a:gd name="connsiteX14" fmla="*/ 1050325 w 1433384"/>
                      <a:gd name="connsiteY14" fmla="*/ 757948 h 2946388"/>
                      <a:gd name="connsiteX15" fmla="*/ 1000898 w 1433384"/>
                      <a:gd name="connsiteY15" fmla="*/ 832089 h 2946388"/>
                      <a:gd name="connsiteX16" fmla="*/ 988541 w 1433384"/>
                      <a:gd name="connsiteY16" fmla="*/ 869159 h 2946388"/>
                      <a:gd name="connsiteX17" fmla="*/ 926757 w 1433384"/>
                      <a:gd name="connsiteY17" fmla="*/ 943300 h 2946388"/>
                      <a:gd name="connsiteX18" fmla="*/ 889687 w 1433384"/>
                      <a:gd name="connsiteY18" fmla="*/ 968013 h 2946388"/>
                      <a:gd name="connsiteX19" fmla="*/ 815546 w 1433384"/>
                      <a:gd name="connsiteY19" fmla="*/ 1103937 h 2946388"/>
                      <a:gd name="connsiteX20" fmla="*/ 790833 w 1433384"/>
                      <a:gd name="connsiteY20" fmla="*/ 1141008 h 2946388"/>
                      <a:gd name="connsiteX21" fmla="*/ 778476 w 1433384"/>
                      <a:gd name="connsiteY21" fmla="*/ 1178078 h 2946388"/>
                      <a:gd name="connsiteX22" fmla="*/ 729049 w 1433384"/>
                      <a:gd name="connsiteY22" fmla="*/ 1239862 h 2946388"/>
                      <a:gd name="connsiteX23" fmla="*/ 704335 w 1433384"/>
                      <a:gd name="connsiteY23" fmla="*/ 1289289 h 2946388"/>
                      <a:gd name="connsiteX24" fmla="*/ 679622 w 1433384"/>
                      <a:gd name="connsiteY24" fmla="*/ 1363429 h 2946388"/>
                      <a:gd name="connsiteX25" fmla="*/ 667265 w 1433384"/>
                      <a:gd name="connsiteY25" fmla="*/ 1449927 h 2946388"/>
                      <a:gd name="connsiteX26" fmla="*/ 654908 w 1433384"/>
                      <a:gd name="connsiteY26" fmla="*/ 1486997 h 2946388"/>
                      <a:gd name="connsiteX27" fmla="*/ 605481 w 1433384"/>
                      <a:gd name="connsiteY27" fmla="*/ 1573494 h 2946388"/>
                      <a:gd name="connsiteX28" fmla="*/ 568411 w 1433384"/>
                      <a:gd name="connsiteY28" fmla="*/ 1647635 h 2946388"/>
                      <a:gd name="connsiteX29" fmla="*/ 494271 w 1433384"/>
                      <a:gd name="connsiteY29" fmla="*/ 1783559 h 2946388"/>
                      <a:gd name="connsiteX30" fmla="*/ 469557 w 1433384"/>
                      <a:gd name="connsiteY30" fmla="*/ 1882413 h 2946388"/>
                      <a:gd name="connsiteX31" fmla="*/ 444844 w 1433384"/>
                      <a:gd name="connsiteY31" fmla="*/ 2030694 h 2946388"/>
                      <a:gd name="connsiteX32" fmla="*/ 420130 w 1433384"/>
                      <a:gd name="connsiteY32" fmla="*/ 2117191 h 2946388"/>
                      <a:gd name="connsiteX33" fmla="*/ 321276 w 1433384"/>
                      <a:gd name="connsiteY33" fmla="*/ 2228402 h 2946388"/>
                      <a:gd name="connsiteX34" fmla="*/ 259492 w 1433384"/>
                      <a:gd name="connsiteY34" fmla="*/ 2302543 h 2946388"/>
                      <a:gd name="connsiteX35" fmla="*/ 234779 w 1433384"/>
                      <a:gd name="connsiteY35" fmla="*/ 2376683 h 2946388"/>
                      <a:gd name="connsiteX36" fmla="*/ 197708 w 1433384"/>
                      <a:gd name="connsiteY36" fmla="*/ 2487894 h 2946388"/>
                      <a:gd name="connsiteX37" fmla="*/ 172995 w 1433384"/>
                      <a:gd name="connsiteY37" fmla="*/ 2562035 h 2946388"/>
                      <a:gd name="connsiteX38" fmla="*/ 148281 w 1433384"/>
                      <a:gd name="connsiteY38" fmla="*/ 2599105 h 2946388"/>
                      <a:gd name="connsiteX39" fmla="*/ 98854 w 1433384"/>
                      <a:gd name="connsiteY39" fmla="*/ 2710316 h 2946388"/>
                      <a:gd name="connsiteX40" fmla="*/ 86498 w 1433384"/>
                      <a:gd name="connsiteY40" fmla="*/ 2759743 h 2946388"/>
                      <a:gd name="connsiteX41" fmla="*/ 61784 w 1433384"/>
                      <a:gd name="connsiteY41" fmla="*/ 2833883 h 2946388"/>
                      <a:gd name="connsiteX42" fmla="*/ 49427 w 1433384"/>
                      <a:gd name="connsiteY42" fmla="*/ 2870954 h 2946388"/>
                      <a:gd name="connsiteX43" fmla="*/ 12357 w 1433384"/>
                      <a:gd name="connsiteY43" fmla="*/ 2945094 h 2946388"/>
                      <a:gd name="connsiteX44" fmla="*/ 0 w 1433384"/>
                      <a:gd name="connsiteY44" fmla="*/ 2945094 h 2946388"/>
                      <a:gd name="connsiteX45" fmla="*/ 741406 w 1433384"/>
                      <a:gd name="connsiteY45" fmla="*/ 2216046 h 2946388"/>
                      <a:gd name="connsiteX46" fmla="*/ 741406 w 1433384"/>
                      <a:gd name="connsiteY46" fmla="*/ 2216046 h 2946388"/>
                      <a:gd name="connsiteX47" fmla="*/ 766119 w 1433384"/>
                      <a:gd name="connsiteY47" fmla="*/ 2104835 h 2946388"/>
                      <a:gd name="connsiteX48" fmla="*/ 778476 w 1433384"/>
                      <a:gd name="connsiteY48" fmla="*/ 1820629 h 2946388"/>
                      <a:gd name="connsiteX49" fmla="*/ 803189 w 1433384"/>
                      <a:gd name="connsiteY49" fmla="*/ 1746489 h 2946388"/>
                      <a:gd name="connsiteX50" fmla="*/ 827903 w 1433384"/>
                      <a:gd name="connsiteY50" fmla="*/ 1709419 h 2946388"/>
                      <a:gd name="connsiteX51" fmla="*/ 852616 w 1433384"/>
                      <a:gd name="connsiteY51" fmla="*/ 1610564 h 2946388"/>
                      <a:gd name="connsiteX52" fmla="*/ 877330 w 1433384"/>
                      <a:gd name="connsiteY52" fmla="*/ 1536424 h 2946388"/>
                      <a:gd name="connsiteX53" fmla="*/ 914400 w 1433384"/>
                      <a:gd name="connsiteY53" fmla="*/ 1511710 h 2946388"/>
                      <a:gd name="connsiteX54" fmla="*/ 976184 w 1433384"/>
                      <a:gd name="connsiteY54" fmla="*/ 1400500 h 2946388"/>
                      <a:gd name="connsiteX55" fmla="*/ 1000898 w 1433384"/>
                      <a:gd name="connsiteY55" fmla="*/ 1363429 h 2946388"/>
                      <a:gd name="connsiteX56" fmla="*/ 1013254 w 1433384"/>
                      <a:gd name="connsiteY56" fmla="*/ 1314002 h 2946388"/>
                      <a:gd name="connsiteX57" fmla="*/ 1037968 w 1433384"/>
                      <a:gd name="connsiteY57" fmla="*/ 1239862 h 2946388"/>
                      <a:gd name="connsiteX58" fmla="*/ 1050325 w 1433384"/>
                      <a:gd name="connsiteY58" fmla="*/ 1190435 h 2946388"/>
                      <a:gd name="connsiteX59" fmla="*/ 1062681 w 1433384"/>
                      <a:gd name="connsiteY59" fmla="*/ 1128651 h 2946388"/>
                      <a:gd name="connsiteX60" fmla="*/ 1099752 w 1433384"/>
                      <a:gd name="connsiteY60" fmla="*/ 1017440 h 2946388"/>
                      <a:gd name="connsiteX61" fmla="*/ 1124465 w 1433384"/>
                      <a:gd name="connsiteY61" fmla="*/ 943300 h 2946388"/>
                      <a:gd name="connsiteX62" fmla="*/ 1149179 w 1433384"/>
                      <a:gd name="connsiteY62" fmla="*/ 893873 h 2946388"/>
                      <a:gd name="connsiteX63" fmla="*/ 1173892 w 1433384"/>
                      <a:gd name="connsiteY63" fmla="*/ 807375 h 2946388"/>
                      <a:gd name="connsiteX64" fmla="*/ 1198606 w 1433384"/>
                      <a:gd name="connsiteY64" fmla="*/ 733235 h 2946388"/>
                      <a:gd name="connsiteX65" fmla="*/ 1210962 w 1433384"/>
                      <a:gd name="connsiteY65" fmla="*/ 696164 h 2946388"/>
                      <a:gd name="connsiteX66" fmla="*/ 1285103 w 1433384"/>
                      <a:gd name="connsiteY66" fmla="*/ 473743 h 2946388"/>
                      <a:gd name="connsiteX67" fmla="*/ 1322173 w 1433384"/>
                      <a:gd name="connsiteY67" fmla="*/ 387246 h 2946388"/>
                      <a:gd name="connsiteX68" fmla="*/ 1346887 w 1433384"/>
                      <a:gd name="connsiteY68" fmla="*/ 313105 h 2946388"/>
                      <a:gd name="connsiteX69" fmla="*/ 1371600 w 1433384"/>
                      <a:gd name="connsiteY69" fmla="*/ 238964 h 2946388"/>
                      <a:gd name="connsiteX70" fmla="*/ 1383957 w 1433384"/>
                      <a:gd name="connsiteY70" fmla="*/ 189537 h 2946388"/>
                      <a:gd name="connsiteX71" fmla="*/ 1421027 w 1433384"/>
                      <a:gd name="connsiteY71" fmla="*/ 41256 h 2946388"/>
                      <a:gd name="connsiteX72" fmla="*/ 1433384 w 1433384"/>
                      <a:gd name="connsiteY72" fmla="*/ 4186 h 2946388"/>
                      <a:gd name="connsiteX73" fmla="*/ 1371600 w 1433384"/>
                      <a:gd name="connsiteY73" fmla="*/ 16543 h 2946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1433384" h="2946388">
                        <a:moveTo>
                          <a:pt x="1371600" y="16543"/>
                        </a:moveTo>
                        <a:lnTo>
                          <a:pt x="1371600" y="16543"/>
                        </a:lnTo>
                        <a:cubicBezTo>
                          <a:pt x="1355124" y="49494"/>
                          <a:pt x="1336685" y="81535"/>
                          <a:pt x="1322173" y="115397"/>
                        </a:cubicBezTo>
                        <a:cubicBezTo>
                          <a:pt x="1311911" y="139341"/>
                          <a:pt x="1305698" y="164824"/>
                          <a:pt x="1297460" y="189537"/>
                        </a:cubicBezTo>
                        <a:cubicBezTo>
                          <a:pt x="1293341" y="201894"/>
                          <a:pt x="1292328" y="215770"/>
                          <a:pt x="1285103" y="226608"/>
                        </a:cubicBezTo>
                        <a:lnTo>
                          <a:pt x="1260389" y="263678"/>
                        </a:lnTo>
                        <a:lnTo>
                          <a:pt x="1235676" y="337819"/>
                        </a:lnTo>
                        <a:cubicBezTo>
                          <a:pt x="1231557" y="350176"/>
                          <a:pt x="1230544" y="364051"/>
                          <a:pt x="1223319" y="374889"/>
                        </a:cubicBezTo>
                        <a:cubicBezTo>
                          <a:pt x="1215081" y="387246"/>
                          <a:pt x="1204637" y="398388"/>
                          <a:pt x="1198606" y="411959"/>
                        </a:cubicBezTo>
                        <a:cubicBezTo>
                          <a:pt x="1188026" y="435764"/>
                          <a:pt x="1182130" y="461386"/>
                          <a:pt x="1173892" y="486100"/>
                        </a:cubicBezTo>
                        <a:cubicBezTo>
                          <a:pt x="1169773" y="498457"/>
                          <a:pt x="1168760" y="512332"/>
                          <a:pt x="1161535" y="523170"/>
                        </a:cubicBezTo>
                        <a:lnTo>
                          <a:pt x="1136822" y="560240"/>
                        </a:lnTo>
                        <a:cubicBezTo>
                          <a:pt x="1133913" y="571875"/>
                          <a:pt x="1120166" y="632232"/>
                          <a:pt x="1112108" y="646737"/>
                        </a:cubicBezTo>
                        <a:cubicBezTo>
                          <a:pt x="1097683" y="672701"/>
                          <a:pt x="1062681" y="720878"/>
                          <a:pt x="1062681" y="720878"/>
                        </a:cubicBezTo>
                        <a:cubicBezTo>
                          <a:pt x="1058562" y="733235"/>
                          <a:pt x="1056650" y="746562"/>
                          <a:pt x="1050325" y="757948"/>
                        </a:cubicBezTo>
                        <a:cubicBezTo>
                          <a:pt x="1035901" y="783912"/>
                          <a:pt x="1010291" y="803911"/>
                          <a:pt x="1000898" y="832089"/>
                        </a:cubicBezTo>
                        <a:cubicBezTo>
                          <a:pt x="996779" y="844446"/>
                          <a:pt x="994366" y="857509"/>
                          <a:pt x="988541" y="869159"/>
                        </a:cubicBezTo>
                        <a:cubicBezTo>
                          <a:pt x="974656" y="896928"/>
                          <a:pt x="950179" y="923782"/>
                          <a:pt x="926757" y="943300"/>
                        </a:cubicBezTo>
                        <a:cubicBezTo>
                          <a:pt x="915348" y="952807"/>
                          <a:pt x="902044" y="959775"/>
                          <a:pt x="889687" y="968013"/>
                        </a:cubicBezTo>
                        <a:cubicBezTo>
                          <a:pt x="780097" y="1132399"/>
                          <a:pt x="887032" y="960966"/>
                          <a:pt x="815546" y="1103937"/>
                        </a:cubicBezTo>
                        <a:cubicBezTo>
                          <a:pt x="808904" y="1117220"/>
                          <a:pt x="797475" y="1127725"/>
                          <a:pt x="790833" y="1141008"/>
                        </a:cubicBezTo>
                        <a:cubicBezTo>
                          <a:pt x="785008" y="1152658"/>
                          <a:pt x="785379" y="1167033"/>
                          <a:pt x="778476" y="1178078"/>
                        </a:cubicBezTo>
                        <a:cubicBezTo>
                          <a:pt x="764498" y="1200443"/>
                          <a:pt x="743679" y="1217918"/>
                          <a:pt x="729049" y="1239862"/>
                        </a:cubicBezTo>
                        <a:cubicBezTo>
                          <a:pt x="718831" y="1255189"/>
                          <a:pt x="711176" y="1272186"/>
                          <a:pt x="704335" y="1289289"/>
                        </a:cubicBezTo>
                        <a:cubicBezTo>
                          <a:pt x="694660" y="1313476"/>
                          <a:pt x="679622" y="1363429"/>
                          <a:pt x="679622" y="1363429"/>
                        </a:cubicBezTo>
                        <a:cubicBezTo>
                          <a:pt x="675503" y="1392262"/>
                          <a:pt x="672977" y="1421367"/>
                          <a:pt x="667265" y="1449927"/>
                        </a:cubicBezTo>
                        <a:cubicBezTo>
                          <a:pt x="664711" y="1462699"/>
                          <a:pt x="660039" y="1475025"/>
                          <a:pt x="654908" y="1486997"/>
                        </a:cubicBezTo>
                        <a:cubicBezTo>
                          <a:pt x="636093" y="1530898"/>
                          <a:pt x="630303" y="1536262"/>
                          <a:pt x="605481" y="1573494"/>
                        </a:cubicBezTo>
                        <a:cubicBezTo>
                          <a:pt x="580427" y="1648661"/>
                          <a:pt x="609474" y="1572353"/>
                          <a:pt x="568411" y="1647635"/>
                        </a:cubicBezTo>
                        <a:cubicBezTo>
                          <a:pt x="484306" y="1801827"/>
                          <a:pt x="550721" y="1698883"/>
                          <a:pt x="494271" y="1783559"/>
                        </a:cubicBezTo>
                        <a:cubicBezTo>
                          <a:pt x="486033" y="1816510"/>
                          <a:pt x="473308" y="1848655"/>
                          <a:pt x="469557" y="1882413"/>
                        </a:cubicBezTo>
                        <a:cubicBezTo>
                          <a:pt x="449476" y="2063142"/>
                          <a:pt x="471189" y="1938484"/>
                          <a:pt x="444844" y="2030694"/>
                        </a:cubicBezTo>
                        <a:cubicBezTo>
                          <a:pt x="439565" y="2049170"/>
                          <a:pt x="430006" y="2097439"/>
                          <a:pt x="420130" y="2117191"/>
                        </a:cubicBezTo>
                        <a:cubicBezTo>
                          <a:pt x="398079" y="2161293"/>
                          <a:pt x="354027" y="2195650"/>
                          <a:pt x="321276" y="2228402"/>
                        </a:cubicBezTo>
                        <a:cubicBezTo>
                          <a:pt x="297999" y="2251679"/>
                          <a:pt x="273253" y="2271580"/>
                          <a:pt x="259492" y="2302543"/>
                        </a:cubicBezTo>
                        <a:cubicBezTo>
                          <a:pt x="248912" y="2326348"/>
                          <a:pt x="243017" y="2351970"/>
                          <a:pt x="234779" y="2376683"/>
                        </a:cubicBezTo>
                        <a:lnTo>
                          <a:pt x="197708" y="2487894"/>
                        </a:lnTo>
                        <a:cubicBezTo>
                          <a:pt x="197707" y="2487898"/>
                          <a:pt x="172997" y="2562032"/>
                          <a:pt x="172995" y="2562035"/>
                        </a:cubicBezTo>
                        <a:lnTo>
                          <a:pt x="148281" y="2599105"/>
                        </a:lnTo>
                        <a:cubicBezTo>
                          <a:pt x="118872" y="2687335"/>
                          <a:pt x="138018" y="2651571"/>
                          <a:pt x="98854" y="2710316"/>
                        </a:cubicBezTo>
                        <a:cubicBezTo>
                          <a:pt x="94735" y="2726792"/>
                          <a:pt x="91378" y="2743477"/>
                          <a:pt x="86498" y="2759743"/>
                        </a:cubicBezTo>
                        <a:cubicBezTo>
                          <a:pt x="79013" y="2784695"/>
                          <a:pt x="70022" y="2809170"/>
                          <a:pt x="61784" y="2833883"/>
                        </a:cubicBezTo>
                        <a:lnTo>
                          <a:pt x="49427" y="2870954"/>
                        </a:lnTo>
                        <a:cubicBezTo>
                          <a:pt x="39377" y="2901106"/>
                          <a:pt x="36313" y="2921139"/>
                          <a:pt x="12357" y="2945094"/>
                        </a:cubicBezTo>
                        <a:cubicBezTo>
                          <a:pt x="9444" y="2948007"/>
                          <a:pt x="4119" y="2945094"/>
                          <a:pt x="0" y="2945094"/>
                        </a:cubicBezTo>
                        <a:lnTo>
                          <a:pt x="741406" y="2216046"/>
                        </a:lnTo>
                        <a:lnTo>
                          <a:pt x="741406" y="2216046"/>
                        </a:lnTo>
                        <a:cubicBezTo>
                          <a:pt x="749644" y="2178976"/>
                          <a:pt x="762574" y="2142644"/>
                          <a:pt x="766119" y="2104835"/>
                        </a:cubicBezTo>
                        <a:cubicBezTo>
                          <a:pt x="774970" y="2010424"/>
                          <a:pt x="768719" y="1914950"/>
                          <a:pt x="778476" y="1820629"/>
                        </a:cubicBezTo>
                        <a:cubicBezTo>
                          <a:pt x="781157" y="1794717"/>
                          <a:pt x="788739" y="1768164"/>
                          <a:pt x="803189" y="1746489"/>
                        </a:cubicBezTo>
                        <a:lnTo>
                          <a:pt x="827903" y="1709419"/>
                        </a:lnTo>
                        <a:cubicBezTo>
                          <a:pt x="865400" y="1596929"/>
                          <a:pt x="807879" y="1774601"/>
                          <a:pt x="852616" y="1610564"/>
                        </a:cubicBezTo>
                        <a:cubicBezTo>
                          <a:pt x="859470" y="1585432"/>
                          <a:pt x="855655" y="1550874"/>
                          <a:pt x="877330" y="1536424"/>
                        </a:cubicBezTo>
                        <a:lnTo>
                          <a:pt x="914400" y="1511710"/>
                        </a:lnTo>
                        <a:cubicBezTo>
                          <a:pt x="936150" y="1446462"/>
                          <a:pt x="919532" y="1485478"/>
                          <a:pt x="976184" y="1400500"/>
                        </a:cubicBezTo>
                        <a:lnTo>
                          <a:pt x="1000898" y="1363429"/>
                        </a:lnTo>
                        <a:cubicBezTo>
                          <a:pt x="1005017" y="1346953"/>
                          <a:pt x="1008374" y="1330268"/>
                          <a:pt x="1013254" y="1314002"/>
                        </a:cubicBezTo>
                        <a:cubicBezTo>
                          <a:pt x="1020739" y="1289050"/>
                          <a:pt x="1031650" y="1265134"/>
                          <a:pt x="1037968" y="1239862"/>
                        </a:cubicBezTo>
                        <a:cubicBezTo>
                          <a:pt x="1042087" y="1223386"/>
                          <a:pt x="1046641" y="1207013"/>
                          <a:pt x="1050325" y="1190435"/>
                        </a:cubicBezTo>
                        <a:cubicBezTo>
                          <a:pt x="1054881" y="1169933"/>
                          <a:pt x="1057155" y="1148913"/>
                          <a:pt x="1062681" y="1128651"/>
                        </a:cubicBezTo>
                        <a:cubicBezTo>
                          <a:pt x="1062685" y="1128636"/>
                          <a:pt x="1093571" y="1035983"/>
                          <a:pt x="1099752" y="1017440"/>
                        </a:cubicBezTo>
                        <a:lnTo>
                          <a:pt x="1124465" y="943300"/>
                        </a:lnTo>
                        <a:cubicBezTo>
                          <a:pt x="1132703" y="926824"/>
                          <a:pt x="1141923" y="910804"/>
                          <a:pt x="1149179" y="893873"/>
                        </a:cubicBezTo>
                        <a:cubicBezTo>
                          <a:pt x="1163017" y="861583"/>
                          <a:pt x="1163445" y="842198"/>
                          <a:pt x="1173892" y="807375"/>
                        </a:cubicBezTo>
                        <a:cubicBezTo>
                          <a:pt x="1181378" y="782423"/>
                          <a:pt x="1190368" y="757948"/>
                          <a:pt x="1198606" y="733235"/>
                        </a:cubicBezTo>
                        <a:lnTo>
                          <a:pt x="1210962" y="696164"/>
                        </a:lnTo>
                        <a:lnTo>
                          <a:pt x="1285103" y="473743"/>
                        </a:lnTo>
                        <a:cubicBezTo>
                          <a:pt x="1324881" y="354411"/>
                          <a:pt x="1261093" y="539945"/>
                          <a:pt x="1322173" y="387246"/>
                        </a:cubicBezTo>
                        <a:cubicBezTo>
                          <a:pt x="1331848" y="363059"/>
                          <a:pt x="1338649" y="337819"/>
                          <a:pt x="1346887" y="313105"/>
                        </a:cubicBezTo>
                        <a:lnTo>
                          <a:pt x="1371600" y="238964"/>
                        </a:lnTo>
                        <a:cubicBezTo>
                          <a:pt x="1375719" y="222488"/>
                          <a:pt x="1380626" y="206190"/>
                          <a:pt x="1383957" y="189537"/>
                        </a:cubicBezTo>
                        <a:cubicBezTo>
                          <a:pt x="1408916" y="64745"/>
                          <a:pt x="1379741" y="165114"/>
                          <a:pt x="1421027" y="41256"/>
                        </a:cubicBezTo>
                        <a:lnTo>
                          <a:pt x="1433384" y="4186"/>
                        </a:lnTo>
                        <a:cubicBezTo>
                          <a:pt x="1392407" y="-9473"/>
                          <a:pt x="1381897" y="14484"/>
                          <a:pt x="1371600" y="16543"/>
                        </a:cubicBezTo>
                        <a:close/>
                      </a:path>
                    </a:pathLst>
                  </a:custGeom>
                  <a:solidFill>
                    <a:srgbClr val="4367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Freeform 2">
                    <a:extLst>
                      <a:ext uri="{FF2B5EF4-FFF2-40B4-BE49-F238E27FC236}">
                        <a16:creationId xmlns:a16="http://schemas.microsoft.com/office/drawing/2014/main" id="{D9C22172-00DD-7B93-28F4-3EDB88B0452A}"/>
                      </a:ext>
                    </a:extLst>
                  </p:cNvPr>
                  <p:cNvSpPr/>
                  <p:nvPr/>
                </p:nvSpPr>
                <p:spPr>
                  <a:xfrm>
                    <a:off x="6678737" y="637949"/>
                    <a:ext cx="3200400" cy="321172"/>
                  </a:xfrm>
                  <a:custGeom>
                    <a:avLst/>
                    <a:gdLst>
                      <a:gd name="connsiteX0" fmla="*/ 0 w 3200400"/>
                      <a:gd name="connsiteY0" fmla="*/ 248479 h 321172"/>
                      <a:gd name="connsiteX1" fmla="*/ 0 w 3200400"/>
                      <a:gd name="connsiteY1" fmla="*/ 248479 h 321172"/>
                      <a:gd name="connsiteX2" fmla="*/ 69574 w 3200400"/>
                      <a:gd name="connsiteY2" fmla="*/ 198783 h 321172"/>
                      <a:gd name="connsiteX3" fmla="*/ 238539 w 3200400"/>
                      <a:gd name="connsiteY3" fmla="*/ 168965 h 321172"/>
                      <a:gd name="connsiteX4" fmla="*/ 566530 w 3200400"/>
                      <a:gd name="connsiteY4" fmla="*/ 149087 h 321172"/>
                      <a:gd name="connsiteX5" fmla="*/ 805069 w 3200400"/>
                      <a:gd name="connsiteY5" fmla="*/ 109331 h 321172"/>
                      <a:gd name="connsiteX6" fmla="*/ 854765 w 3200400"/>
                      <a:gd name="connsiteY6" fmla="*/ 99392 h 321172"/>
                      <a:gd name="connsiteX7" fmla="*/ 993913 w 3200400"/>
                      <a:gd name="connsiteY7" fmla="*/ 69574 h 321172"/>
                      <a:gd name="connsiteX8" fmla="*/ 1113182 w 3200400"/>
                      <a:gd name="connsiteY8" fmla="*/ 59635 h 321172"/>
                      <a:gd name="connsiteX9" fmla="*/ 1311965 w 3200400"/>
                      <a:gd name="connsiteY9" fmla="*/ 59635 h 321172"/>
                      <a:gd name="connsiteX10" fmla="*/ 1610139 w 3200400"/>
                      <a:gd name="connsiteY10" fmla="*/ 29818 h 321172"/>
                      <a:gd name="connsiteX11" fmla="*/ 1858617 w 3200400"/>
                      <a:gd name="connsiteY11" fmla="*/ 9939 h 321172"/>
                      <a:gd name="connsiteX12" fmla="*/ 2017643 w 3200400"/>
                      <a:gd name="connsiteY12" fmla="*/ 0 h 321172"/>
                      <a:gd name="connsiteX13" fmla="*/ 2425148 w 3200400"/>
                      <a:gd name="connsiteY13" fmla="*/ 9939 h 321172"/>
                      <a:gd name="connsiteX14" fmla="*/ 2633869 w 3200400"/>
                      <a:gd name="connsiteY14" fmla="*/ 29818 h 321172"/>
                      <a:gd name="connsiteX15" fmla="*/ 2703443 w 3200400"/>
                      <a:gd name="connsiteY15" fmla="*/ 49696 h 321172"/>
                      <a:gd name="connsiteX16" fmla="*/ 2733261 w 3200400"/>
                      <a:gd name="connsiteY16" fmla="*/ 69574 h 321172"/>
                      <a:gd name="connsiteX17" fmla="*/ 2842591 w 3200400"/>
                      <a:gd name="connsiteY17" fmla="*/ 99392 h 321172"/>
                      <a:gd name="connsiteX18" fmla="*/ 2892287 w 3200400"/>
                      <a:gd name="connsiteY18" fmla="*/ 139148 h 321172"/>
                      <a:gd name="connsiteX19" fmla="*/ 2912165 w 3200400"/>
                      <a:gd name="connsiteY19" fmla="*/ 168965 h 321172"/>
                      <a:gd name="connsiteX20" fmla="*/ 2941982 w 3200400"/>
                      <a:gd name="connsiteY20" fmla="*/ 178905 h 321172"/>
                      <a:gd name="connsiteX21" fmla="*/ 2961861 w 3200400"/>
                      <a:gd name="connsiteY21" fmla="*/ 198783 h 321172"/>
                      <a:gd name="connsiteX22" fmla="*/ 2991678 w 3200400"/>
                      <a:gd name="connsiteY22" fmla="*/ 218661 h 321172"/>
                      <a:gd name="connsiteX23" fmla="*/ 3011556 w 3200400"/>
                      <a:gd name="connsiteY23" fmla="*/ 248479 h 321172"/>
                      <a:gd name="connsiteX24" fmla="*/ 3110948 w 3200400"/>
                      <a:gd name="connsiteY24" fmla="*/ 268357 h 321172"/>
                      <a:gd name="connsiteX25" fmla="*/ 3170582 w 3200400"/>
                      <a:gd name="connsiteY25" fmla="*/ 288235 h 321172"/>
                      <a:gd name="connsiteX26" fmla="*/ 3200400 w 3200400"/>
                      <a:gd name="connsiteY26" fmla="*/ 298174 h 321172"/>
                      <a:gd name="connsiteX27" fmla="*/ 2981739 w 3200400"/>
                      <a:gd name="connsiteY27" fmla="*/ 308113 h 321172"/>
                      <a:gd name="connsiteX28" fmla="*/ 2922104 w 3200400"/>
                      <a:gd name="connsiteY28" fmla="*/ 298174 h 321172"/>
                      <a:gd name="connsiteX29" fmla="*/ 2544417 w 3200400"/>
                      <a:gd name="connsiteY29" fmla="*/ 278296 h 321172"/>
                      <a:gd name="connsiteX30" fmla="*/ 2504661 w 3200400"/>
                      <a:gd name="connsiteY30" fmla="*/ 268357 h 321172"/>
                      <a:gd name="connsiteX31" fmla="*/ 2206487 w 3200400"/>
                      <a:gd name="connsiteY31" fmla="*/ 248479 h 321172"/>
                      <a:gd name="connsiteX32" fmla="*/ 2097156 w 3200400"/>
                      <a:gd name="connsiteY32" fmla="*/ 228600 h 321172"/>
                      <a:gd name="connsiteX33" fmla="*/ 1977887 w 3200400"/>
                      <a:gd name="connsiteY33" fmla="*/ 238539 h 321172"/>
                      <a:gd name="connsiteX34" fmla="*/ 1689652 w 3200400"/>
                      <a:gd name="connsiteY34" fmla="*/ 228600 h 321172"/>
                      <a:gd name="connsiteX35" fmla="*/ 1659834 w 3200400"/>
                      <a:gd name="connsiteY35" fmla="*/ 238539 h 321172"/>
                      <a:gd name="connsiteX36" fmla="*/ 1451113 w 3200400"/>
                      <a:gd name="connsiteY36" fmla="*/ 248479 h 321172"/>
                      <a:gd name="connsiteX37" fmla="*/ 974034 w 3200400"/>
                      <a:gd name="connsiteY37" fmla="*/ 248479 h 321172"/>
                      <a:gd name="connsiteX38" fmla="*/ 914400 w 3200400"/>
                      <a:gd name="connsiteY38" fmla="*/ 268357 h 321172"/>
                      <a:gd name="connsiteX39" fmla="*/ 248478 w 3200400"/>
                      <a:gd name="connsiteY39" fmla="*/ 268357 h 321172"/>
                      <a:gd name="connsiteX40" fmla="*/ 89452 w 3200400"/>
                      <a:gd name="connsiteY40" fmla="*/ 258418 h 321172"/>
                      <a:gd name="connsiteX41" fmla="*/ 0 w 3200400"/>
                      <a:gd name="connsiteY41" fmla="*/ 248479 h 321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00400" h="321172">
                        <a:moveTo>
                          <a:pt x="0" y="248479"/>
                        </a:moveTo>
                        <a:lnTo>
                          <a:pt x="0" y="248479"/>
                        </a:lnTo>
                        <a:cubicBezTo>
                          <a:pt x="23191" y="231914"/>
                          <a:pt x="44481" y="212295"/>
                          <a:pt x="69574" y="198783"/>
                        </a:cubicBezTo>
                        <a:cubicBezTo>
                          <a:pt x="118936" y="172204"/>
                          <a:pt x="186911" y="172296"/>
                          <a:pt x="238539" y="168965"/>
                        </a:cubicBezTo>
                        <a:cubicBezTo>
                          <a:pt x="335693" y="162697"/>
                          <a:pt x="465435" y="160320"/>
                          <a:pt x="566530" y="149087"/>
                        </a:cubicBezTo>
                        <a:cubicBezTo>
                          <a:pt x="677485" y="136759"/>
                          <a:pt x="704183" y="129508"/>
                          <a:pt x="805069" y="109331"/>
                        </a:cubicBezTo>
                        <a:cubicBezTo>
                          <a:pt x="821634" y="106018"/>
                          <a:pt x="838376" y="103490"/>
                          <a:pt x="854765" y="99392"/>
                        </a:cubicBezTo>
                        <a:cubicBezTo>
                          <a:pt x="895385" y="89236"/>
                          <a:pt x="960063" y="72395"/>
                          <a:pt x="993913" y="69574"/>
                        </a:cubicBezTo>
                        <a:lnTo>
                          <a:pt x="1113182" y="59635"/>
                        </a:lnTo>
                        <a:cubicBezTo>
                          <a:pt x="1242583" y="33755"/>
                          <a:pt x="1055020" y="66772"/>
                          <a:pt x="1311965" y="59635"/>
                        </a:cubicBezTo>
                        <a:cubicBezTo>
                          <a:pt x="1357411" y="58373"/>
                          <a:pt x="1534135" y="38263"/>
                          <a:pt x="1610139" y="29818"/>
                        </a:cubicBezTo>
                        <a:cubicBezTo>
                          <a:pt x="1718900" y="2628"/>
                          <a:pt x="1628950" y="22354"/>
                          <a:pt x="1858617" y="9939"/>
                        </a:cubicBezTo>
                        <a:lnTo>
                          <a:pt x="2017643" y="0"/>
                        </a:lnTo>
                        <a:lnTo>
                          <a:pt x="2425148" y="9939"/>
                        </a:lnTo>
                        <a:cubicBezTo>
                          <a:pt x="2507920" y="12895"/>
                          <a:pt x="2560074" y="15059"/>
                          <a:pt x="2633869" y="29818"/>
                        </a:cubicBezTo>
                        <a:cubicBezTo>
                          <a:pt x="2644485" y="31941"/>
                          <a:pt x="2690811" y="43380"/>
                          <a:pt x="2703443" y="49696"/>
                        </a:cubicBezTo>
                        <a:cubicBezTo>
                          <a:pt x="2714127" y="55038"/>
                          <a:pt x="2722345" y="64723"/>
                          <a:pt x="2733261" y="69574"/>
                        </a:cubicBezTo>
                        <a:cubicBezTo>
                          <a:pt x="2774529" y="87915"/>
                          <a:pt x="2800078" y="90889"/>
                          <a:pt x="2842591" y="99392"/>
                        </a:cubicBezTo>
                        <a:cubicBezTo>
                          <a:pt x="2864728" y="114150"/>
                          <a:pt x="2876102" y="118918"/>
                          <a:pt x="2892287" y="139148"/>
                        </a:cubicBezTo>
                        <a:cubicBezTo>
                          <a:pt x="2899749" y="148476"/>
                          <a:pt x="2902837" y="161503"/>
                          <a:pt x="2912165" y="168965"/>
                        </a:cubicBezTo>
                        <a:cubicBezTo>
                          <a:pt x="2920346" y="175510"/>
                          <a:pt x="2932043" y="175592"/>
                          <a:pt x="2941982" y="178905"/>
                        </a:cubicBezTo>
                        <a:cubicBezTo>
                          <a:pt x="2948608" y="185531"/>
                          <a:pt x="2954544" y="192929"/>
                          <a:pt x="2961861" y="198783"/>
                        </a:cubicBezTo>
                        <a:cubicBezTo>
                          <a:pt x="2971189" y="206245"/>
                          <a:pt x="2983232" y="210214"/>
                          <a:pt x="2991678" y="218661"/>
                        </a:cubicBezTo>
                        <a:cubicBezTo>
                          <a:pt x="3000125" y="227108"/>
                          <a:pt x="3001617" y="241853"/>
                          <a:pt x="3011556" y="248479"/>
                        </a:cubicBezTo>
                        <a:cubicBezTo>
                          <a:pt x="3021440" y="255068"/>
                          <a:pt x="3110752" y="268324"/>
                          <a:pt x="3110948" y="268357"/>
                        </a:cubicBezTo>
                        <a:lnTo>
                          <a:pt x="3170582" y="288235"/>
                        </a:lnTo>
                        <a:lnTo>
                          <a:pt x="3200400" y="298174"/>
                        </a:lnTo>
                        <a:cubicBezTo>
                          <a:pt x="3090378" y="334847"/>
                          <a:pt x="3161678" y="319359"/>
                          <a:pt x="2981739" y="308113"/>
                        </a:cubicBezTo>
                        <a:cubicBezTo>
                          <a:pt x="2961861" y="304800"/>
                          <a:pt x="2942166" y="300085"/>
                          <a:pt x="2922104" y="298174"/>
                        </a:cubicBezTo>
                        <a:cubicBezTo>
                          <a:pt x="2821219" y="288566"/>
                          <a:pt x="2632418" y="282122"/>
                          <a:pt x="2544417" y="278296"/>
                        </a:cubicBezTo>
                        <a:cubicBezTo>
                          <a:pt x="2531165" y="274983"/>
                          <a:pt x="2518135" y="270603"/>
                          <a:pt x="2504661" y="268357"/>
                        </a:cubicBezTo>
                        <a:cubicBezTo>
                          <a:pt x="2404969" y="251742"/>
                          <a:pt x="2309187" y="253147"/>
                          <a:pt x="2206487" y="248479"/>
                        </a:cubicBezTo>
                        <a:cubicBezTo>
                          <a:pt x="2164553" y="234500"/>
                          <a:pt x="2153352" y="228600"/>
                          <a:pt x="2097156" y="228600"/>
                        </a:cubicBezTo>
                        <a:cubicBezTo>
                          <a:pt x="2057262" y="228600"/>
                          <a:pt x="2017643" y="235226"/>
                          <a:pt x="1977887" y="238539"/>
                        </a:cubicBezTo>
                        <a:cubicBezTo>
                          <a:pt x="1881809" y="235226"/>
                          <a:pt x="1785787" y="228600"/>
                          <a:pt x="1689652" y="228600"/>
                        </a:cubicBezTo>
                        <a:cubicBezTo>
                          <a:pt x="1679175" y="228600"/>
                          <a:pt x="1670275" y="237669"/>
                          <a:pt x="1659834" y="238539"/>
                        </a:cubicBezTo>
                        <a:cubicBezTo>
                          <a:pt x="1590422" y="244324"/>
                          <a:pt x="1520687" y="245166"/>
                          <a:pt x="1451113" y="248479"/>
                        </a:cubicBezTo>
                        <a:cubicBezTo>
                          <a:pt x="1253452" y="228711"/>
                          <a:pt x="1282709" y="227433"/>
                          <a:pt x="974034" y="248479"/>
                        </a:cubicBezTo>
                        <a:cubicBezTo>
                          <a:pt x="953129" y="249904"/>
                          <a:pt x="914400" y="268357"/>
                          <a:pt x="914400" y="268357"/>
                        </a:cubicBezTo>
                        <a:cubicBezTo>
                          <a:pt x="659059" y="217290"/>
                          <a:pt x="932653" y="268357"/>
                          <a:pt x="248478" y="268357"/>
                        </a:cubicBezTo>
                        <a:cubicBezTo>
                          <a:pt x="195366" y="268357"/>
                          <a:pt x="142461" y="261731"/>
                          <a:pt x="89452" y="258418"/>
                        </a:cubicBezTo>
                        <a:lnTo>
                          <a:pt x="0" y="248479"/>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 name="Cloud 11">
                  <a:extLst>
                    <a:ext uri="{FF2B5EF4-FFF2-40B4-BE49-F238E27FC236}">
                      <a16:creationId xmlns:a16="http://schemas.microsoft.com/office/drawing/2014/main" id="{D6084ABB-3A59-6C09-2AA7-56D41FAC2207}"/>
                    </a:ext>
                  </a:extLst>
                </p:cNvPr>
                <p:cNvSpPr/>
                <p:nvPr/>
              </p:nvSpPr>
              <p:spPr>
                <a:xfrm>
                  <a:off x="2357010" y="606451"/>
                  <a:ext cx="2117035" cy="407185"/>
                </a:xfrm>
                <a:prstGeom prst="cloud">
                  <a:avLst/>
                </a:prstGeom>
                <a:gradFill flip="none" rotWithShape="1">
                  <a:gsLst>
                    <a:gs pos="0">
                      <a:schemeClr val="accent3">
                        <a:lumMod val="20000"/>
                        <a:lumOff val="80000"/>
                        <a:shade val="30000"/>
                        <a:satMod val="115000"/>
                      </a:schemeClr>
                    </a:gs>
                    <a:gs pos="50000">
                      <a:schemeClr val="accent3">
                        <a:lumMod val="20000"/>
                        <a:lumOff val="80000"/>
                        <a:shade val="67500"/>
                        <a:satMod val="115000"/>
                      </a:schemeClr>
                    </a:gs>
                    <a:gs pos="100000">
                      <a:schemeClr val="accent3">
                        <a:lumMod val="20000"/>
                        <a:lumOff val="80000"/>
                        <a:shade val="100000"/>
                        <a:satMod val="115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4">
                  <a:extLst>
                    <a:ext uri="{FF2B5EF4-FFF2-40B4-BE49-F238E27FC236}">
                      <a16:creationId xmlns:a16="http://schemas.microsoft.com/office/drawing/2014/main" id="{D13FD1E9-FEEC-9F34-6831-2B44E697B295}"/>
                    </a:ext>
                  </a:extLst>
                </p:cNvPr>
                <p:cNvCxnSpPr>
                  <a:cxnSpLocks/>
                </p:cNvCxnSpPr>
                <p:nvPr/>
              </p:nvCxnSpPr>
              <p:spPr>
                <a:xfrm flipH="1">
                  <a:off x="2245799" y="937004"/>
                  <a:ext cx="264200" cy="582615"/>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EA60BB59-FEC3-A431-4AC9-349A0E58EBC6}"/>
                    </a:ext>
                  </a:extLst>
                </p:cNvPr>
                <p:cNvCxnSpPr>
                  <a:cxnSpLocks/>
                </p:cNvCxnSpPr>
                <p:nvPr/>
              </p:nvCxnSpPr>
              <p:spPr>
                <a:xfrm flipH="1">
                  <a:off x="2495982" y="1019148"/>
                  <a:ext cx="289875" cy="673673"/>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CB8B2C1A-F050-257B-C904-6A4ED0A48D5A}"/>
                    </a:ext>
                  </a:extLst>
                </p:cNvPr>
                <p:cNvCxnSpPr>
                  <a:cxnSpLocks/>
                </p:cNvCxnSpPr>
                <p:nvPr/>
              </p:nvCxnSpPr>
              <p:spPr>
                <a:xfrm flipH="1">
                  <a:off x="3079996" y="994665"/>
                  <a:ext cx="266951" cy="640166"/>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1AC4B224-1DB7-6158-E92C-2DBAA48734C6}"/>
                    </a:ext>
                  </a:extLst>
                </p:cNvPr>
                <p:cNvCxnSpPr>
                  <a:cxnSpLocks/>
                </p:cNvCxnSpPr>
                <p:nvPr/>
              </p:nvCxnSpPr>
              <p:spPr>
                <a:xfrm flipH="1">
                  <a:off x="3415527" y="943550"/>
                  <a:ext cx="235723" cy="584415"/>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11A72085-0B6E-E9F2-E560-C092A4CC32CF}"/>
                    </a:ext>
                  </a:extLst>
                </p:cNvPr>
                <p:cNvCxnSpPr>
                  <a:cxnSpLocks/>
                </p:cNvCxnSpPr>
                <p:nvPr/>
              </p:nvCxnSpPr>
              <p:spPr>
                <a:xfrm flipH="1">
                  <a:off x="3768870" y="978105"/>
                  <a:ext cx="207110" cy="415072"/>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19340378-FD52-630F-47D0-7D8F68F3BE04}"/>
                    </a:ext>
                  </a:extLst>
                </p:cNvPr>
                <p:cNvCxnSpPr>
                  <a:cxnSpLocks/>
                </p:cNvCxnSpPr>
                <p:nvPr/>
              </p:nvCxnSpPr>
              <p:spPr>
                <a:xfrm flipH="1">
                  <a:off x="2771702" y="991964"/>
                  <a:ext cx="308294" cy="645607"/>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sp>
              <p:nvSpPr>
                <p:cNvPr id="41" name="Freeform 40">
                  <a:extLst>
                    <a:ext uri="{FF2B5EF4-FFF2-40B4-BE49-F238E27FC236}">
                      <a16:creationId xmlns:a16="http://schemas.microsoft.com/office/drawing/2014/main" id="{FA4076CC-E15A-1736-0EA4-652788052B60}"/>
                    </a:ext>
                  </a:extLst>
                </p:cNvPr>
                <p:cNvSpPr/>
                <p:nvPr/>
              </p:nvSpPr>
              <p:spPr>
                <a:xfrm>
                  <a:off x="6455151" y="1157922"/>
                  <a:ext cx="1580321" cy="2186634"/>
                </a:xfrm>
                <a:custGeom>
                  <a:avLst/>
                  <a:gdLst>
                    <a:gd name="connsiteX0" fmla="*/ 735495 w 1580321"/>
                    <a:gd name="connsiteY0" fmla="*/ 0 h 2186634"/>
                    <a:gd name="connsiteX1" fmla="*/ 705678 w 1580321"/>
                    <a:gd name="connsiteY1" fmla="*/ 59635 h 2186634"/>
                    <a:gd name="connsiteX2" fmla="*/ 646043 w 1580321"/>
                    <a:gd name="connsiteY2" fmla="*/ 79513 h 2186634"/>
                    <a:gd name="connsiteX3" fmla="*/ 616226 w 1580321"/>
                    <a:gd name="connsiteY3" fmla="*/ 89452 h 2186634"/>
                    <a:gd name="connsiteX4" fmla="*/ 546652 w 1580321"/>
                    <a:gd name="connsiteY4" fmla="*/ 109330 h 2186634"/>
                    <a:gd name="connsiteX5" fmla="*/ 526773 w 1580321"/>
                    <a:gd name="connsiteY5" fmla="*/ 139148 h 2186634"/>
                    <a:gd name="connsiteX6" fmla="*/ 496956 w 1580321"/>
                    <a:gd name="connsiteY6" fmla="*/ 198782 h 2186634"/>
                    <a:gd name="connsiteX7" fmla="*/ 377686 w 1580321"/>
                    <a:gd name="connsiteY7" fmla="*/ 228600 h 2186634"/>
                    <a:gd name="connsiteX8" fmla="*/ 308113 w 1580321"/>
                    <a:gd name="connsiteY8" fmla="*/ 248478 h 2186634"/>
                    <a:gd name="connsiteX9" fmla="*/ 288234 w 1580321"/>
                    <a:gd name="connsiteY9" fmla="*/ 268356 h 2186634"/>
                    <a:gd name="connsiteX10" fmla="*/ 268356 w 1580321"/>
                    <a:gd name="connsiteY10" fmla="*/ 357808 h 2186634"/>
                    <a:gd name="connsiteX11" fmla="*/ 248478 w 1580321"/>
                    <a:gd name="connsiteY11" fmla="*/ 377687 h 2186634"/>
                    <a:gd name="connsiteX12" fmla="*/ 208721 w 1580321"/>
                    <a:gd name="connsiteY12" fmla="*/ 387626 h 2186634"/>
                    <a:gd name="connsiteX13" fmla="*/ 178904 w 1580321"/>
                    <a:gd name="connsiteY13" fmla="*/ 397565 h 2186634"/>
                    <a:gd name="connsiteX14" fmla="*/ 129208 w 1580321"/>
                    <a:gd name="connsiteY14" fmla="*/ 437322 h 2186634"/>
                    <a:gd name="connsiteX15" fmla="*/ 69573 w 1580321"/>
                    <a:gd name="connsiteY15" fmla="*/ 477078 h 2186634"/>
                    <a:gd name="connsiteX16" fmla="*/ 49695 w 1580321"/>
                    <a:gd name="connsiteY16" fmla="*/ 506895 h 2186634"/>
                    <a:gd name="connsiteX17" fmla="*/ 9939 w 1580321"/>
                    <a:gd name="connsiteY17" fmla="*/ 556591 h 2186634"/>
                    <a:gd name="connsiteX18" fmla="*/ 0 w 1580321"/>
                    <a:gd name="connsiteY18" fmla="*/ 586408 h 2186634"/>
                    <a:gd name="connsiteX19" fmla="*/ 9939 w 1580321"/>
                    <a:gd name="connsiteY19" fmla="*/ 675861 h 2186634"/>
                    <a:gd name="connsiteX20" fmla="*/ 19878 w 1580321"/>
                    <a:gd name="connsiteY20" fmla="*/ 715617 h 2186634"/>
                    <a:gd name="connsiteX21" fmla="*/ 59634 w 1580321"/>
                    <a:gd name="connsiteY21" fmla="*/ 775252 h 2186634"/>
                    <a:gd name="connsiteX22" fmla="*/ 89452 w 1580321"/>
                    <a:gd name="connsiteY22" fmla="*/ 795130 h 2186634"/>
                    <a:gd name="connsiteX23" fmla="*/ 188843 w 1580321"/>
                    <a:gd name="connsiteY23" fmla="*/ 824948 h 2186634"/>
                    <a:gd name="connsiteX24" fmla="*/ 268356 w 1580321"/>
                    <a:gd name="connsiteY24" fmla="*/ 854765 h 2186634"/>
                    <a:gd name="connsiteX25" fmla="*/ 347869 w 1580321"/>
                    <a:gd name="connsiteY25" fmla="*/ 874643 h 2186634"/>
                    <a:gd name="connsiteX26" fmla="*/ 377686 w 1580321"/>
                    <a:gd name="connsiteY26" fmla="*/ 884582 h 2186634"/>
                    <a:gd name="connsiteX27" fmla="*/ 487017 w 1580321"/>
                    <a:gd name="connsiteY27" fmla="*/ 904461 h 2186634"/>
                    <a:gd name="connsiteX28" fmla="*/ 586408 w 1580321"/>
                    <a:gd name="connsiteY28" fmla="*/ 924339 h 2186634"/>
                    <a:gd name="connsiteX29" fmla="*/ 675860 w 1580321"/>
                    <a:gd name="connsiteY29" fmla="*/ 944217 h 2186634"/>
                    <a:gd name="connsiteX30" fmla="*/ 725556 w 1580321"/>
                    <a:gd name="connsiteY30" fmla="*/ 954156 h 2186634"/>
                    <a:gd name="connsiteX31" fmla="*/ 755373 w 1580321"/>
                    <a:gd name="connsiteY31" fmla="*/ 964095 h 2186634"/>
                    <a:gd name="connsiteX32" fmla="*/ 824947 w 1580321"/>
                    <a:gd name="connsiteY32" fmla="*/ 983974 h 2186634"/>
                    <a:gd name="connsiteX33" fmla="*/ 874643 w 1580321"/>
                    <a:gd name="connsiteY33" fmla="*/ 1013791 h 2186634"/>
                    <a:gd name="connsiteX34" fmla="*/ 904460 w 1580321"/>
                    <a:gd name="connsiteY34" fmla="*/ 1033669 h 2186634"/>
                    <a:gd name="connsiteX35" fmla="*/ 964095 w 1580321"/>
                    <a:gd name="connsiteY35" fmla="*/ 1053548 h 2186634"/>
                    <a:gd name="connsiteX36" fmla="*/ 1033669 w 1580321"/>
                    <a:gd name="connsiteY36" fmla="*/ 1073426 h 2186634"/>
                    <a:gd name="connsiteX37" fmla="*/ 1023730 w 1580321"/>
                    <a:gd name="connsiteY37" fmla="*/ 1162878 h 2186634"/>
                    <a:gd name="connsiteX38" fmla="*/ 993913 w 1580321"/>
                    <a:gd name="connsiteY38" fmla="*/ 1172817 h 2186634"/>
                    <a:gd name="connsiteX39" fmla="*/ 974034 w 1580321"/>
                    <a:gd name="connsiteY39" fmla="*/ 1192695 h 2186634"/>
                    <a:gd name="connsiteX40" fmla="*/ 894521 w 1580321"/>
                    <a:gd name="connsiteY40" fmla="*/ 1212574 h 2186634"/>
                    <a:gd name="connsiteX41" fmla="*/ 745434 w 1580321"/>
                    <a:gd name="connsiteY41" fmla="*/ 1232452 h 2186634"/>
                    <a:gd name="connsiteX42" fmla="*/ 695739 w 1580321"/>
                    <a:gd name="connsiteY42" fmla="*/ 1252330 h 2186634"/>
                    <a:gd name="connsiteX43" fmla="*/ 655982 w 1580321"/>
                    <a:gd name="connsiteY43" fmla="*/ 1262269 h 2186634"/>
                    <a:gd name="connsiteX44" fmla="*/ 626165 w 1580321"/>
                    <a:gd name="connsiteY44" fmla="*/ 1272208 h 2186634"/>
                    <a:gd name="connsiteX45" fmla="*/ 606286 w 1580321"/>
                    <a:gd name="connsiteY45" fmla="*/ 1292087 h 2186634"/>
                    <a:gd name="connsiteX46" fmla="*/ 606286 w 1580321"/>
                    <a:gd name="connsiteY46" fmla="*/ 1351722 h 2186634"/>
                    <a:gd name="connsiteX47" fmla="*/ 626165 w 1580321"/>
                    <a:gd name="connsiteY47" fmla="*/ 1371600 h 2186634"/>
                    <a:gd name="connsiteX48" fmla="*/ 735495 w 1580321"/>
                    <a:gd name="connsiteY48" fmla="*/ 1391478 h 2186634"/>
                    <a:gd name="connsiteX49" fmla="*/ 954156 w 1580321"/>
                    <a:gd name="connsiteY49" fmla="*/ 1411356 h 2186634"/>
                    <a:gd name="connsiteX50" fmla="*/ 1043608 w 1580321"/>
                    <a:gd name="connsiteY50" fmla="*/ 1421295 h 2186634"/>
                    <a:gd name="connsiteX51" fmla="*/ 1162878 w 1580321"/>
                    <a:gd name="connsiteY51" fmla="*/ 1431235 h 2186634"/>
                    <a:gd name="connsiteX52" fmla="*/ 1222513 w 1580321"/>
                    <a:gd name="connsiteY52" fmla="*/ 1441174 h 2186634"/>
                    <a:gd name="connsiteX53" fmla="*/ 1321904 w 1580321"/>
                    <a:gd name="connsiteY53" fmla="*/ 1451113 h 2186634"/>
                    <a:gd name="connsiteX54" fmla="*/ 1411356 w 1580321"/>
                    <a:gd name="connsiteY54" fmla="*/ 1461052 h 2186634"/>
                    <a:gd name="connsiteX55" fmla="*/ 1510747 w 1580321"/>
                    <a:gd name="connsiteY55" fmla="*/ 1490869 h 2186634"/>
                    <a:gd name="connsiteX56" fmla="*/ 1540565 w 1580321"/>
                    <a:gd name="connsiteY56" fmla="*/ 1500808 h 2186634"/>
                    <a:gd name="connsiteX57" fmla="*/ 1570382 w 1580321"/>
                    <a:gd name="connsiteY57" fmla="*/ 1510748 h 2186634"/>
                    <a:gd name="connsiteX58" fmla="*/ 1580321 w 1580321"/>
                    <a:gd name="connsiteY58" fmla="*/ 1540565 h 2186634"/>
                    <a:gd name="connsiteX59" fmla="*/ 1550504 w 1580321"/>
                    <a:gd name="connsiteY59" fmla="*/ 1590261 h 2186634"/>
                    <a:gd name="connsiteX60" fmla="*/ 1540565 w 1580321"/>
                    <a:gd name="connsiteY60" fmla="*/ 1620078 h 2186634"/>
                    <a:gd name="connsiteX61" fmla="*/ 1461052 w 1580321"/>
                    <a:gd name="connsiteY61" fmla="*/ 1659835 h 2186634"/>
                    <a:gd name="connsiteX62" fmla="*/ 1431234 w 1580321"/>
                    <a:gd name="connsiteY62" fmla="*/ 1669774 h 2186634"/>
                    <a:gd name="connsiteX63" fmla="*/ 1401417 w 1580321"/>
                    <a:gd name="connsiteY63" fmla="*/ 1679713 h 2186634"/>
                    <a:gd name="connsiteX64" fmla="*/ 1371600 w 1580321"/>
                    <a:gd name="connsiteY64" fmla="*/ 1689652 h 2186634"/>
                    <a:gd name="connsiteX65" fmla="*/ 1152939 w 1580321"/>
                    <a:gd name="connsiteY65" fmla="*/ 1689652 h 2186634"/>
                    <a:gd name="connsiteX66" fmla="*/ 983973 w 1580321"/>
                    <a:gd name="connsiteY66" fmla="*/ 1699591 h 2186634"/>
                    <a:gd name="connsiteX67" fmla="*/ 924339 w 1580321"/>
                    <a:gd name="connsiteY67" fmla="*/ 1729408 h 2186634"/>
                    <a:gd name="connsiteX68" fmla="*/ 874643 w 1580321"/>
                    <a:gd name="connsiteY68" fmla="*/ 1779104 h 2186634"/>
                    <a:gd name="connsiteX69" fmla="*/ 854765 w 1580321"/>
                    <a:gd name="connsiteY69" fmla="*/ 1808922 h 2186634"/>
                    <a:gd name="connsiteX70" fmla="*/ 834886 w 1580321"/>
                    <a:gd name="connsiteY70" fmla="*/ 1828800 h 2186634"/>
                    <a:gd name="connsiteX71" fmla="*/ 824947 w 1580321"/>
                    <a:gd name="connsiteY71" fmla="*/ 1858617 h 2186634"/>
                    <a:gd name="connsiteX72" fmla="*/ 874643 w 1580321"/>
                    <a:gd name="connsiteY72" fmla="*/ 1967948 h 2186634"/>
                    <a:gd name="connsiteX73" fmla="*/ 894521 w 1580321"/>
                    <a:gd name="connsiteY73" fmla="*/ 1997765 h 2186634"/>
                    <a:gd name="connsiteX74" fmla="*/ 934278 w 1580321"/>
                    <a:gd name="connsiteY74" fmla="*/ 2037522 h 2186634"/>
                    <a:gd name="connsiteX75" fmla="*/ 1003852 w 1580321"/>
                    <a:gd name="connsiteY75" fmla="*/ 2117035 h 2186634"/>
                    <a:gd name="connsiteX76" fmla="*/ 1063486 w 1580321"/>
                    <a:gd name="connsiteY76" fmla="*/ 2156791 h 2186634"/>
                    <a:gd name="connsiteX77" fmla="*/ 1083365 w 1580321"/>
                    <a:gd name="connsiteY77" fmla="*/ 2176669 h 2186634"/>
                    <a:gd name="connsiteX78" fmla="*/ 1123121 w 1580321"/>
                    <a:gd name="connsiteY78" fmla="*/ 2186608 h 21866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1580321" h="2186634">
                      <a:moveTo>
                        <a:pt x="735495" y="0"/>
                      </a:moveTo>
                      <a:cubicBezTo>
                        <a:pt x="730080" y="16246"/>
                        <a:pt x="721902" y="49495"/>
                        <a:pt x="705678" y="59635"/>
                      </a:cubicBezTo>
                      <a:cubicBezTo>
                        <a:pt x="687909" y="70740"/>
                        <a:pt x="665921" y="72887"/>
                        <a:pt x="646043" y="79513"/>
                      </a:cubicBezTo>
                      <a:cubicBezTo>
                        <a:pt x="636104" y="82826"/>
                        <a:pt x="626390" y="86911"/>
                        <a:pt x="616226" y="89452"/>
                      </a:cubicBezTo>
                      <a:cubicBezTo>
                        <a:pt x="566305" y="101932"/>
                        <a:pt x="589428" y="95071"/>
                        <a:pt x="546652" y="109330"/>
                      </a:cubicBezTo>
                      <a:cubicBezTo>
                        <a:pt x="540026" y="119269"/>
                        <a:pt x="532115" y="128464"/>
                        <a:pt x="526773" y="139148"/>
                      </a:cubicBezTo>
                      <a:cubicBezTo>
                        <a:pt x="517419" y="157856"/>
                        <a:pt x="517672" y="185835"/>
                        <a:pt x="496956" y="198782"/>
                      </a:cubicBezTo>
                      <a:cubicBezTo>
                        <a:pt x="465698" y="218318"/>
                        <a:pt x="412310" y="221675"/>
                        <a:pt x="377686" y="228600"/>
                      </a:cubicBezTo>
                      <a:cubicBezTo>
                        <a:pt x="346487" y="234840"/>
                        <a:pt x="336531" y="239005"/>
                        <a:pt x="308113" y="248478"/>
                      </a:cubicBezTo>
                      <a:cubicBezTo>
                        <a:pt x="301487" y="255104"/>
                        <a:pt x="291925" y="259743"/>
                        <a:pt x="288234" y="268356"/>
                      </a:cubicBezTo>
                      <a:cubicBezTo>
                        <a:pt x="278820" y="290322"/>
                        <a:pt x="279802" y="334916"/>
                        <a:pt x="268356" y="357808"/>
                      </a:cubicBezTo>
                      <a:cubicBezTo>
                        <a:pt x="264165" y="366190"/>
                        <a:pt x="256859" y="373496"/>
                        <a:pt x="248478" y="377687"/>
                      </a:cubicBezTo>
                      <a:cubicBezTo>
                        <a:pt x="236260" y="383796"/>
                        <a:pt x="221856" y="383873"/>
                        <a:pt x="208721" y="387626"/>
                      </a:cubicBezTo>
                      <a:cubicBezTo>
                        <a:pt x="198647" y="390504"/>
                        <a:pt x="188275" y="392880"/>
                        <a:pt x="178904" y="397565"/>
                      </a:cubicBezTo>
                      <a:cubicBezTo>
                        <a:pt x="130251" y="421891"/>
                        <a:pt x="166192" y="409584"/>
                        <a:pt x="129208" y="437322"/>
                      </a:cubicBezTo>
                      <a:cubicBezTo>
                        <a:pt x="110096" y="451656"/>
                        <a:pt x="69573" y="477078"/>
                        <a:pt x="69573" y="477078"/>
                      </a:cubicBezTo>
                      <a:cubicBezTo>
                        <a:pt x="62947" y="487017"/>
                        <a:pt x="57157" y="497567"/>
                        <a:pt x="49695" y="506895"/>
                      </a:cubicBezTo>
                      <a:cubicBezTo>
                        <a:pt x="25045" y="537708"/>
                        <a:pt x="30332" y="515806"/>
                        <a:pt x="9939" y="556591"/>
                      </a:cubicBezTo>
                      <a:cubicBezTo>
                        <a:pt x="5254" y="565962"/>
                        <a:pt x="3313" y="576469"/>
                        <a:pt x="0" y="586408"/>
                      </a:cubicBezTo>
                      <a:cubicBezTo>
                        <a:pt x="3313" y="616226"/>
                        <a:pt x="5377" y="646209"/>
                        <a:pt x="9939" y="675861"/>
                      </a:cubicBezTo>
                      <a:cubicBezTo>
                        <a:pt x="12016" y="689362"/>
                        <a:pt x="13769" y="703399"/>
                        <a:pt x="19878" y="715617"/>
                      </a:cubicBezTo>
                      <a:cubicBezTo>
                        <a:pt x="30562" y="736985"/>
                        <a:pt x="39756" y="762000"/>
                        <a:pt x="59634" y="775252"/>
                      </a:cubicBezTo>
                      <a:cubicBezTo>
                        <a:pt x="69573" y="781878"/>
                        <a:pt x="78536" y="790279"/>
                        <a:pt x="89452" y="795130"/>
                      </a:cubicBezTo>
                      <a:cubicBezTo>
                        <a:pt x="120560" y="808956"/>
                        <a:pt x="155804" y="816688"/>
                        <a:pt x="188843" y="824948"/>
                      </a:cubicBezTo>
                      <a:cubicBezTo>
                        <a:pt x="235781" y="856240"/>
                        <a:pt x="202612" y="839594"/>
                        <a:pt x="268356" y="854765"/>
                      </a:cubicBezTo>
                      <a:cubicBezTo>
                        <a:pt x="294976" y="860908"/>
                        <a:pt x="321365" y="868017"/>
                        <a:pt x="347869" y="874643"/>
                      </a:cubicBezTo>
                      <a:cubicBezTo>
                        <a:pt x="358033" y="877184"/>
                        <a:pt x="367522" y="882041"/>
                        <a:pt x="377686" y="884582"/>
                      </a:cubicBezTo>
                      <a:cubicBezTo>
                        <a:pt x="405481" y="891531"/>
                        <a:pt x="460419" y="900028"/>
                        <a:pt x="487017" y="904461"/>
                      </a:cubicBezTo>
                      <a:cubicBezTo>
                        <a:pt x="544166" y="923511"/>
                        <a:pt x="495042" y="909112"/>
                        <a:pt x="586408" y="924339"/>
                      </a:cubicBezTo>
                      <a:cubicBezTo>
                        <a:pt x="646367" y="934332"/>
                        <a:pt x="622248" y="932303"/>
                        <a:pt x="675860" y="944217"/>
                      </a:cubicBezTo>
                      <a:cubicBezTo>
                        <a:pt x="692351" y="947882"/>
                        <a:pt x="709167" y="950059"/>
                        <a:pt x="725556" y="954156"/>
                      </a:cubicBezTo>
                      <a:cubicBezTo>
                        <a:pt x="735720" y="956697"/>
                        <a:pt x="745300" y="961217"/>
                        <a:pt x="755373" y="964095"/>
                      </a:cubicBezTo>
                      <a:cubicBezTo>
                        <a:pt x="842733" y="989056"/>
                        <a:pt x="753457" y="960144"/>
                        <a:pt x="824947" y="983974"/>
                      </a:cubicBezTo>
                      <a:cubicBezTo>
                        <a:pt x="863776" y="1022801"/>
                        <a:pt x="823032" y="987986"/>
                        <a:pt x="874643" y="1013791"/>
                      </a:cubicBezTo>
                      <a:cubicBezTo>
                        <a:pt x="885327" y="1019133"/>
                        <a:pt x="893544" y="1028818"/>
                        <a:pt x="904460" y="1033669"/>
                      </a:cubicBezTo>
                      <a:cubicBezTo>
                        <a:pt x="923608" y="1042179"/>
                        <a:pt x="944217" y="1046922"/>
                        <a:pt x="964095" y="1053548"/>
                      </a:cubicBezTo>
                      <a:cubicBezTo>
                        <a:pt x="1006864" y="1067805"/>
                        <a:pt x="983759" y="1060948"/>
                        <a:pt x="1033669" y="1073426"/>
                      </a:cubicBezTo>
                      <a:cubicBezTo>
                        <a:pt x="1030356" y="1103243"/>
                        <a:pt x="1034872" y="1135023"/>
                        <a:pt x="1023730" y="1162878"/>
                      </a:cubicBezTo>
                      <a:cubicBezTo>
                        <a:pt x="1019839" y="1172605"/>
                        <a:pt x="1002897" y="1167427"/>
                        <a:pt x="993913" y="1172817"/>
                      </a:cubicBezTo>
                      <a:cubicBezTo>
                        <a:pt x="985878" y="1177638"/>
                        <a:pt x="982069" y="1187874"/>
                        <a:pt x="974034" y="1192695"/>
                      </a:cubicBezTo>
                      <a:cubicBezTo>
                        <a:pt x="959697" y="1201298"/>
                        <a:pt x="903688" y="1211352"/>
                        <a:pt x="894521" y="1212574"/>
                      </a:cubicBezTo>
                      <a:cubicBezTo>
                        <a:pt x="720220" y="1235814"/>
                        <a:pt x="857258" y="1210088"/>
                        <a:pt x="745434" y="1232452"/>
                      </a:cubicBezTo>
                      <a:cubicBezTo>
                        <a:pt x="728869" y="1239078"/>
                        <a:pt x="712665" y="1246688"/>
                        <a:pt x="695739" y="1252330"/>
                      </a:cubicBezTo>
                      <a:cubicBezTo>
                        <a:pt x="682780" y="1256650"/>
                        <a:pt x="669117" y="1258516"/>
                        <a:pt x="655982" y="1262269"/>
                      </a:cubicBezTo>
                      <a:cubicBezTo>
                        <a:pt x="645908" y="1265147"/>
                        <a:pt x="636104" y="1268895"/>
                        <a:pt x="626165" y="1272208"/>
                      </a:cubicBezTo>
                      <a:cubicBezTo>
                        <a:pt x="619539" y="1278834"/>
                        <a:pt x="611107" y="1284051"/>
                        <a:pt x="606286" y="1292087"/>
                      </a:cubicBezTo>
                      <a:cubicBezTo>
                        <a:pt x="593034" y="1314173"/>
                        <a:pt x="593034" y="1329636"/>
                        <a:pt x="606286" y="1351722"/>
                      </a:cubicBezTo>
                      <a:cubicBezTo>
                        <a:pt x="611107" y="1359757"/>
                        <a:pt x="617552" y="1367909"/>
                        <a:pt x="626165" y="1371600"/>
                      </a:cubicBezTo>
                      <a:cubicBezTo>
                        <a:pt x="634387" y="1375124"/>
                        <a:pt x="732246" y="1391130"/>
                        <a:pt x="735495" y="1391478"/>
                      </a:cubicBezTo>
                      <a:cubicBezTo>
                        <a:pt x="808266" y="1399275"/>
                        <a:pt x="881416" y="1403274"/>
                        <a:pt x="954156" y="1411356"/>
                      </a:cubicBezTo>
                      <a:lnTo>
                        <a:pt x="1043608" y="1421295"/>
                      </a:lnTo>
                      <a:cubicBezTo>
                        <a:pt x="1083323" y="1425077"/>
                        <a:pt x="1123228" y="1426829"/>
                        <a:pt x="1162878" y="1431235"/>
                      </a:cubicBezTo>
                      <a:cubicBezTo>
                        <a:pt x="1182907" y="1433461"/>
                        <a:pt x="1202516" y="1438674"/>
                        <a:pt x="1222513" y="1441174"/>
                      </a:cubicBezTo>
                      <a:cubicBezTo>
                        <a:pt x="1255551" y="1445304"/>
                        <a:pt x="1288791" y="1447627"/>
                        <a:pt x="1321904" y="1451113"/>
                      </a:cubicBezTo>
                      <a:lnTo>
                        <a:pt x="1411356" y="1461052"/>
                      </a:lnTo>
                      <a:cubicBezTo>
                        <a:pt x="1471443" y="1476073"/>
                        <a:pt x="1438151" y="1466670"/>
                        <a:pt x="1510747" y="1490869"/>
                      </a:cubicBezTo>
                      <a:lnTo>
                        <a:pt x="1540565" y="1500808"/>
                      </a:lnTo>
                      <a:lnTo>
                        <a:pt x="1570382" y="1510748"/>
                      </a:lnTo>
                      <a:cubicBezTo>
                        <a:pt x="1573695" y="1520687"/>
                        <a:pt x="1580321" y="1530088"/>
                        <a:pt x="1580321" y="1540565"/>
                      </a:cubicBezTo>
                      <a:cubicBezTo>
                        <a:pt x="1580321" y="1566369"/>
                        <a:pt x="1566249" y="1574515"/>
                        <a:pt x="1550504" y="1590261"/>
                      </a:cubicBezTo>
                      <a:cubicBezTo>
                        <a:pt x="1547191" y="1600200"/>
                        <a:pt x="1545955" y="1611094"/>
                        <a:pt x="1540565" y="1620078"/>
                      </a:cubicBezTo>
                      <a:cubicBezTo>
                        <a:pt x="1523218" y="1648989"/>
                        <a:pt x="1490784" y="1649924"/>
                        <a:pt x="1461052" y="1659835"/>
                      </a:cubicBezTo>
                      <a:lnTo>
                        <a:pt x="1431234" y="1669774"/>
                      </a:lnTo>
                      <a:lnTo>
                        <a:pt x="1401417" y="1679713"/>
                      </a:lnTo>
                      <a:lnTo>
                        <a:pt x="1371600" y="1689652"/>
                      </a:lnTo>
                      <a:cubicBezTo>
                        <a:pt x="1282231" y="1659863"/>
                        <a:pt x="1350746" y="1678663"/>
                        <a:pt x="1152939" y="1689652"/>
                      </a:cubicBezTo>
                      <a:lnTo>
                        <a:pt x="983973" y="1699591"/>
                      </a:lnTo>
                      <a:cubicBezTo>
                        <a:pt x="959722" y="1707675"/>
                        <a:pt x="943606" y="1710141"/>
                        <a:pt x="924339" y="1729408"/>
                      </a:cubicBezTo>
                      <a:cubicBezTo>
                        <a:pt x="858078" y="1795669"/>
                        <a:pt x="954153" y="1726097"/>
                        <a:pt x="874643" y="1779104"/>
                      </a:cubicBezTo>
                      <a:cubicBezTo>
                        <a:pt x="868017" y="1789043"/>
                        <a:pt x="862227" y="1799594"/>
                        <a:pt x="854765" y="1808922"/>
                      </a:cubicBezTo>
                      <a:cubicBezTo>
                        <a:pt x="848911" y="1816239"/>
                        <a:pt x="839707" y="1820765"/>
                        <a:pt x="834886" y="1828800"/>
                      </a:cubicBezTo>
                      <a:cubicBezTo>
                        <a:pt x="829496" y="1837784"/>
                        <a:pt x="828260" y="1848678"/>
                        <a:pt x="824947" y="1858617"/>
                      </a:cubicBezTo>
                      <a:cubicBezTo>
                        <a:pt x="839571" y="1931740"/>
                        <a:pt x="825515" y="1894257"/>
                        <a:pt x="874643" y="1967948"/>
                      </a:cubicBezTo>
                      <a:cubicBezTo>
                        <a:pt x="881269" y="1977887"/>
                        <a:pt x="886074" y="1989318"/>
                        <a:pt x="894521" y="1997765"/>
                      </a:cubicBezTo>
                      <a:cubicBezTo>
                        <a:pt x="907773" y="2011017"/>
                        <a:pt x="923882" y="2021928"/>
                        <a:pt x="934278" y="2037522"/>
                      </a:cubicBezTo>
                      <a:cubicBezTo>
                        <a:pt x="955292" y="2069044"/>
                        <a:pt x="968966" y="2093778"/>
                        <a:pt x="1003852" y="2117035"/>
                      </a:cubicBezTo>
                      <a:cubicBezTo>
                        <a:pt x="1023730" y="2130287"/>
                        <a:pt x="1046593" y="2139898"/>
                        <a:pt x="1063486" y="2156791"/>
                      </a:cubicBezTo>
                      <a:cubicBezTo>
                        <a:pt x="1070112" y="2163417"/>
                        <a:pt x="1075330" y="2171848"/>
                        <a:pt x="1083365" y="2176669"/>
                      </a:cubicBezTo>
                      <a:cubicBezTo>
                        <a:pt x="1101676" y="2187656"/>
                        <a:pt x="1107338" y="2186608"/>
                        <a:pt x="1123121" y="218660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a:extLst>
                    <a:ext uri="{FF2B5EF4-FFF2-40B4-BE49-F238E27FC236}">
                      <a16:creationId xmlns:a16="http://schemas.microsoft.com/office/drawing/2014/main" id="{CF1401C5-1A9B-EBED-B650-D8B88C7D9474}"/>
                    </a:ext>
                  </a:extLst>
                </p:cNvPr>
                <p:cNvSpPr/>
                <p:nvPr/>
              </p:nvSpPr>
              <p:spPr>
                <a:xfrm>
                  <a:off x="7028361" y="2516093"/>
                  <a:ext cx="1003966" cy="835312"/>
                </a:xfrm>
                <a:custGeom>
                  <a:avLst/>
                  <a:gdLst>
                    <a:gd name="connsiteX0" fmla="*/ 0 w 1003966"/>
                    <a:gd name="connsiteY0" fmla="*/ 10364 h 835312"/>
                    <a:gd name="connsiteX1" fmla="*/ 0 w 1003966"/>
                    <a:gd name="connsiteY1" fmla="*/ 10364 h 835312"/>
                    <a:gd name="connsiteX2" fmla="*/ 159027 w 1003966"/>
                    <a:gd name="connsiteY2" fmla="*/ 10364 h 835312"/>
                    <a:gd name="connsiteX3" fmla="*/ 278296 w 1003966"/>
                    <a:gd name="connsiteY3" fmla="*/ 20303 h 835312"/>
                    <a:gd name="connsiteX4" fmla="*/ 407505 w 1003966"/>
                    <a:gd name="connsiteY4" fmla="*/ 10364 h 835312"/>
                    <a:gd name="connsiteX5" fmla="*/ 546653 w 1003966"/>
                    <a:gd name="connsiteY5" fmla="*/ 20303 h 835312"/>
                    <a:gd name="connsiteX6" fmla="*/ 725557 w 1003966"/>
                    <a:gd name="connsiteY6" fmla="*/ 30242 h 835312"/>
                    <a:gd name="connsiteX7" fmla="*/ 834887 w 1003966"/>
                    <a:gd name="connsiteY7" fmla="*/ 60059 h 835312"/>
                    <a:gd name="connsiteX8" fmla="*/ 884583 w 1003966"/>
                    <a:gd name="connsiteY8" fmla="*/ 69999 h 835312"/>
                    <a:gd name="connsiteX9" fmla="*/ 944218 w 1003966"/>
                    <a:gd name="connsiteY9" fmla="*/ 89877 h 835312"/>
                    <a:gd name="connsiteX10" fmla="*/ 974035 w 1003966"/>
                    <a:gd name="connsiteY10" fmla="*/ 99816 h 835312"/>
                    <a:gd name="connsiteX11" fmla="*/ 1003853 w 1003966"/>
                    <a:gd name="connsiteY11" fmla="*/ 159451 h 835312"/>
                    <a:gd name="connsiteX12" fmla="*/ 983974 w 1003966"/>
                    <a:gd name="connsiteY12" fmla="*/ 219086 h 835312"/>
                    <a:gd name="connsiteX13" fmla="*/ 974035 w 1003966"/>
                    <a:gd name="connsiteY13" fmla="*/ 248903 h 835312"/>
                    <a:gd name="connsiteX14" fmla="*/ 964096 w 1003966"/>
                    <a:gd name="connsiteY14" fmla="*/ 278720 h 835312"/>
                    <a:gd name="connsiteX15" fmla="*/ 944218 w 1003966"/>
                    <a:gd name="connsiteY15" fmla="*/ 298599 h 835312"/>
                    <a:gd name="connsiteX16" fmla="*/ 904461 w 1003966"/>
                    <a:gd name="connsiteY16" fmla="*/ 348294 h 835312"/>
                    <a:gd name="connsiteX17" fmla="*/ 815009 w 1003966"/>
                    <a:gd name="connsiteY17" fmla="*/ 388051 h 835312"/>
                    <a:gd name="connsiteX18" fmla="*/ 606287 w 1003966"/>
                    <a:gd name="connsiteY18" fmla="*/ 407929 h 835312"/>
                    <a:gd name="connsiteX19" fmla="*/ 496957 w 1003966"/>
                    <a:gd name="connsiteY19" fmla="*/ 397990 h 835312"/>
                    <a:gd name="connsiteX20" fmla="*/ 437322 w 1003966"/>
                    <a:gd name="connsiteY20" fmla="*/ 407929 h 835312"/>
                    <a:gd name="connsiteX21" fmla="*/ 357809 w 1003966"/>
                    <a:gd name="connsiteY21" fmla="*/ 417868 h 835312"/>
                    <a:gd name="connsiteX22" fmla="*/ 308113 w 1003966"/>
                    <a:gd name="connsiteY22" fmla="*/ 447686 h 835312"/>
                    <a:gd name="connsiteX23" fmla="*/ 298174 w 1003966"/>
                    <a:gd name="connsiteY23" fmla="*/ 477503 h 835312"/>
                    <a:gd name="connsiteX24" fmla="*/ 327992 w 1003966"/>
                    <a:gd name="connsiteY24" fmla="*/ 586833 h 835312"/>
                    <a:gd name="connsiteX25" fmla="*/ 357809 w 1003966"/>
                    <a:gd name="connsiteY25" fmla="*/ 596772 h 835312"/>
                    <a:gd name="connsiteX26" fmla="*/ 407505 w 1003966"/>
                    <a:gd name="connsiteY26" fmla="*/ 636529 h 835312"/>
                    <a:gd name="connsiteX27" fmla="*/ 437322 w 1003966"/>
                    <a:gd name="connsiteY27" fmla="*/ 646468 h 835312"/>
                    <a:gd name="connsiteX28" fmla="*/ 467140 w 1003966"/>
                    <a:gd name="connsiteY28" fmla="*/ 666346 h 835312"/>
                    <a:gd name="connsiteX29" fmla="*/ 496957 w 1003966"/>
                    <a:gd name="connsiteY29" fmla="*/ 676286 h 835312"/>
                    <a:gd name="connsiteX30" fmla="*/ 556592 w 1003966"/>
                    <a:gd name="connsiteY30" fmla="*/ 716042 h 835312"/>
                    <a:gd name="connsiteX31" fmla="*/ 576470 w 1003966"/>
                    <a:gd name="connsiteY31" fmla="*/ 745859 h 835312"/>
                    <a:gd name="connsiteX32" fmla="*/ 616227 w 1003966"/>
                    <a:gd name="connsiteY32" fmla="*/ 755799 h 835312"/>
                    <a:gd name="connsiteX33" fmla="*/ 646044 w 1003966"/>
                    <a:gd name="connsiteY33" fmla="*/ 765738 h 835312"/>
                    <a:gd name="connsiteX34" fmla="*/ 695740 w 1003966"/>
                    <a:gd name="connsiteY34" fmla="*/ 775677 h 835312"/>
                    <a:gd name="connsiteX35" fmla="*/ 785192 w 1003966"/>
                    <a:gd name="connsiteY35" fmla="*/ 795555 h 835312"/>
                    <a:gd name="connsiteX36" fmla="*/ 695740 w 1003966"/>
                    <a:gd name="connsiteY36" fmla="*/ 825372 h 835312"/>
                    <a:gd name="connsiteX37" fmla="*/ 665922 w 1003966"/>
                    <a:gd name="connsiteY37" fmla="*/ 835312 h 835312"/>
                    <a:gd name="connsiteX38" fmla="*/ 606287 w 1003966"/>
                    <a:gd name="connsiteY38" fmla="*/ 825372 h 835312"/>
                    <a:gd name="connsiteX39" fmla="*/ 387627 w 1003966"/>
                    <a:gd name="connsiteY39" fmla="*/ 815433 h 835312"/>
                    <a:gd name="connsiteX40" fmla="*/ 367748 w 1003966"/>
                    <a:gd name="connsiteY40" fmla="*/ 795555 h 835312"/>
                    <a:gd name="connsiteX41" fmla="*/ 308113 w 1003966"/>
                    <a:gd name="connsiteY41" fmla="*/ 765738 h 835312"/>
                    <a:gd name="connsiteX42" fmla="*/ 228600 w 1003966"/>
                    <a:gd name="connsiteY42" fmla="*/ 706103 h 835312"/>
                    <a:gd name="connsiteX43" fmla="*/ 198783 w 1003966"/>
                    <a:gd name="connsiteY43" fmla="*/ 686225 h 835312"/>
                    <a:gd name="connsiteX44" fmla="*/ 159027 w 1003966"/>
                    <a:gd name="connsiteY44" fmla="*/ 626590 h 835312"/>
                    <a:gd name="connsiteX45" fmla="*/ 139148 w 1003966"/>
                    <a:gd name="connsiteY45" fmla="*/ 596772 h 835312"/>
                    <a:gd name="connsiteX46" fmla="*/ 119270 w 1003966"/>
                    <a:gd name="connsiteY46" fmla="*/ 527199 h 835312"/>
                    <a:gd name="connsiteX47" fmla="*/ 129209 w 1003966"/>
                    <a:gd name="connsiteY47" fmla="*/ 497381 h 835312"/>
                    <a:gd name="connsiteX48" fmla="*/ 139148 w 1003966"/>
                    <a:gd name="connsiteY48" fmla="*/ 447686 h 835312"/>
                    <a:gd name="connsiteX49" fmla="*/ 149087 w 1003966"/>
                    <a:gd name="connsiteY49" fmla="*/ 417868 h 835312"/>
                    <a:gd name="connsiteX50" fmla="*/ 178905 w 1003966"/>
                    <a:gd name="connsiteY50" fmla="*/ 407929 h 835312"/>
                    <a:gd name="connsiteX51" fmla="*/ 208722 w 1003966"/>
                    <a:gd name="connsiteY51" fmla="*/ 388051 h 835312"/>
                    <a:gd name="connsiteX52" fmla="*/ 318053 w 1003966"/>
                    <a:gd name="connsiteY52" fmla="*/ 358233 h 835312"/>
                    <a:gd name="connsiteX53" fmla="*/ 725557 w 1003966"/>
                    <a:gd name="connsiteY53" fmla="*/ 348294 h 835312"/>
                    <a:gd name="connsiteX54" fmla="*/ 785192 w 1003966"/>
                    <a:gd name="connsiteY54" fmla="*/ 338355 h 835312"/>
                    <a:gd name="connsiteX55" fmla="*/ 815009 w 1003966"/>
                    <a:gd name="connsiteY55" fmla="*/ 328416 h 835312"/>
                    <a:gd name="connsiteX56" fmla="*/ 864705 w 1003966"/>
                    <a:gd name="connsiteY56" fmla="*/ 288659 h 835312"/>
                    <a:gd name="connsiteX57" fmla="*/ 884583 w 1003966"/>
                    <a:gd name="connsiteY57" fmla="*/ 258842 h 835312"/>
                    <a:gd name="connsiteX58" fmla="*/ 854766 w 1003966"/>
                    <a:gd name="connsiteY58" fmla="*/ 139572 h 835312"/>
                    <a:gd name="connsiteX59" fmla="*/ 795131 w 1003966"/>
                    <a:gd name="connsiteY59" fmla="*/ 119694 h 835312"/>
                    <a:gd name="connsiteX60" fmla="*/ 655983 w 1003966"/>
                    <a:gd name="connsiteY60" fmla="*/ 99816 h 835312"/>
                    <a:gd name="connsiteX61" fmla="*/ 616227 w 1003966"/>
                    <a:gd name="connsiteY61" fmla="*/ 89877 h 835312"/>
                    <a:gd name="connsiteX62" fmla="*/ 546653 w 1003966"/>
                    <a:gd name="connsiteY62" fmla="*/ 79938 h 835312"/>
                    <a:gd name="connsiteX63" fmla="*/ 496957 w 1003966"/>
                    <a:gd name="connsiteY63" fmla="*/ 69999 h 835312"/>
                    <a:gd name="connsiteX64" fmla="*/ 208722 w 1003966"/>
                    <a:gd name="connsiteY64" fmla="*/ 50120 h 835312"/>
                    <a:gd name="connsiteX65" fmla="*/ 99392 w 1003966"/>
                    <a:gd name="connsiteY65" fmla="*/ 20303 h 835312"/>
                    <a:gd name="connsiteX66" fmla="*/ 79513 w 1003966"/>
                    <a:gd name="connsiteY66" fmla="*/ 425 h 835312"/>
                    <a:gd name="connsiteX67" fmla="*/ 9940 w 1003966"/>
                    <a:gd name="connsiteY67" fmla="*/ 10364 h 835312"/>
                    <a:gd name="connsiteX68" fmla="*/ 0 w 1003966"/>
                    <a:gd name="connsiteY68" fmla="*/ 10364 h 835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1003966" h="835312">
                      <a:moveTo>
                        <a:pt x="0" y="10364"/>
                      </a:moveTo>
                      <a:lnTo>
                        <a:pt x="0" y="10364"/>
                      </a:lnTo>
                      <a:cubicBezTo>
                        <a:pt x="276195" y="41052"/>
                        <a:pt x="-67885" y="10364"/>
                        <a:pt x="159027" y="10364"/>
                      </a:cubicBezTo>
                      <a:cubicBezTo>
                        <a:pt x="198921" y="10364"/>
                        <a:pt x="238540" y="16990"/>
                        <a:pt x="278296" y="20303"/>
                      </a:cubicBezTo>
                      <a:cubicBezTo>
                        <a:pt x="321366" y="16990"/>
                        <a:pt x="364308" y="10364"/>
                        <a:pt x="407505" y="10364"/>
                      </a:cubicBezTo>
                      <a:cubicBezTo>
                        <a:pt x="454006" y="10364"/>
                        <a:pt x="500243" y="17402"/>
                        <a:pt x="546653" y="20303"/>
                      </a:cubicBezTo>
                      <a:lnTo>
                        <a:pt x="725557" y="30242"/>
                      </a:lnTo>
                      <a:cubicBezTo>
                        <a:pt x="768400" y="44523"/>
                        <a:pt x="778830" y="48847"/>
                        <a:pt x="834887" y="60059"/>
                      </a:cubicBezTo>
                      <a:cubicBezTo>
                        <a:pt x="851452" y="63372"/>
                        <a:pt x="868285" y="65554"/>
                        <a:pt x="884583" y="69999"/>
                      </a:cubicBezTo>
                      <a:cubicBezTo>
                        <a:pt x="904798" y="75512"/>
                        <a:pt x="924340" y="83251"/>
                        <a:pt x="944218" y="89877"/>
                      </a:cubicBezTo>
                      <a:lnTo>
                        <a:pt x="974035" y="99816"/>
                      </a:lnTo>
                      <a:cubicBezTo>
                        <a:pt x="981851" y="111540"/>
                        <a:pt x="1005812" y="141816"/>
                        <a:pt x="1003853" y="159451"/>
                      </a:cubicBezTo>
                      <a:cubicBezTo>
                        <a:pt x="1001539" y="180277"/>
                        <a:pt x="990600" y="199208"/>
                        <a:pt x="983974" y="219086"/>
                      </a:cubicBezTo>
                      <a:lnTo>
                        <a:pt x="974035" y="248903"/>
                      </a:lnTo>
                      <a:cubicBezTo>
                        <a:pt x="970722" y="258842"/>
                        <a:pt x="971504" y="271312"/>
                        <a:pt x="964096" y="278720"/>
                      </a:cubicBezTo>
                      <a:cubicBezTo>
                        <a:pt x="957470" y="285346"/>
                        <a:pt x="950072" y="291282"/>
                        <a:pt x="944218" y="298599"/>
                      </a:cubicBezTo>
                      <a:cubicBezTo>
                        <a:pt x="921257" y="327301"/>
                        <a:pt x="931127" y="326961"/>
                        <a:pt x="904461" y="348294"/>
                      </a:cubicBezTo>
                      <a:cubicBezTo>
                        <a:pt x="876700" y="370502"/>
                        <a:pt x="851786" y="380696"/>
                        <a:pt x="815009" y="388051"/>
                      </a:cubicBezTo>
                      <a:cubicBezTo>
                        <a:pt x="713232" y="408406"/>
                        <a:pt x="782173" y="396936"/>
                        <a:pt x="606287" y="407929"/>
                      </a:cubicBezTo>
                      <a:cubicBezTo>
                        <a:pt x="569844" y="404616"/>
                        <a:pt x="533551" y="397990"/>
                        <a:pt x="496957" y="397990"/>
                      </a:cubicBezTo>
                      <a:cubicBezTo>
                        <a:pt x="476804" y="397990"/>
                        <a:pt x="457272" y="405079"/>
                        <a:pt x="437322" y="407929"/>
                      </a:cubicBezTo>
                      <a:cubicBezTo>
                        <a:pt x="410880" y="411706"/>
                        <a:pt x="384313" y="414555"/>
                        <a:pt x="357809" y="417868"/>
                      </a:cubicBezTo>
                      <a:cubicBezTo>
                        <a:pt x="334355" y="425686"/>
                        <a:pt x="321757" y="424947"/>
                        <a:pt x="308113" y="447686"/>
                      </a:cubicBezTo>
                      <a:cubicBezTo>
                        <a:pt x="302723" y="456670"/>
                        <a:pt x="301487" y="467564"/>
                        <a:pt x="298174" y="477503"/>
                      </a:cubicBezTo>
                      <a:cubicBezTo>
                        <a:pt x="302884" y="519891"/>
                        <a:pt x="288855" y="563351"/>
                        <a:pt x="327992" y="586833"/>
                      </a:cubicBezTo>
                      <a:cubicBezTo>
                        <a:pt x="336976" y="592223"/>
                        <a:pt x="347870" y="593459"/>
                        <a:pt x="357809" y="596772"/>
                      </a:cubicBezTo>
                      <a:cubicBezTo>
                        <a:pt x="376300" y="615264"/>
                        <a:pt x="382426" y="623990"/>
                        <a:pt x="407505" y="636529"/>
                      </a:cubicBezTo>
                      <a:cubicBezTo>
                        <a:pt x="416876" y="641214"/>
                        <a:pt x="427951" y="641783"/>
                        <a:pt x="437322" y="646468"/>
                      </a:cubicBezTo>
                      <a:cubicBezTo>
                        <a:pt x="448006" y="651810"/>
                        <a:pt x="456456" y="661004"/>
                        <a:pt x="467140" y="666346"/>
                      </a:cubicBezTo>
                      <a:cubicBezTo>
                        <a:pt x="476511" y="671031"/>
                        <a:pt x="487799" y="671198"/>
                        <a:pt x="496957" y="676286"/>
                      </a:cubicBezTo>
                      <a:cubicBezTo>
                        <a:pt x="517841" y="687888"/>
                        <a:pt x="556592" y="716042"/>
                        <a:pt x="556592" y="716042"/>
                      </a:cubicBezTo>
                      <a:cubicBezTo>
                        <a:pt x="563218" y="725981"/>
                        <a:pt x="566531" y="739233"/>
                        <a:pt x="576470" y="745859"/>
                      </a:cubicBezTo>
                      <a:cubicBezTo>
                        <a:pt x="587836" y="753436"/>
                        <a:pt x="603092" y="752046"/>
                        <a:pt x="616227" y="755799"/>
                      </a:cubicBezTo>
                      <a:cubicBezTo>
                        <a:pt x="626300" y="758677"/>
                        <a:pt x="635880" y="763197"/>
                        <a:pt x="646044" y="765738"/>
                      </a:cubicBezTo>
                      <a:cubicBezTo>
                        <a:pt x="662433" y="769835"/>
                        <a:pt x="679249" y="772012"/>
                        <a:pt x="695740" y="775677"/>
                      </a:cubicBezTo>
                      <a:cubicBezTo>
                        <a:pt x="822068" y="803749"/>
                        <a:pt x="635305" y="765578"/>
                        <a:pt x="785192" y="795555"/>
                      </a:cubicBezTo>
                      <a:lnTo>
                        <a:pt x="695740" y="825372"/>
                      </a:lnTo>
                      <a:lnTo>
                        <a:pt x="665922" y="835312"/>
                      </a:lnTo>
                      <a:cubicBezTo>
                        <a:pt x="646044" y="831999"/>
                        <a:pt x="626388" y="826808"/>
                        <a:pt x="606287" y="825372"/>
                      </a:cubicBezTo>
                      <a:cubicBezTo>
                        <a:pt x="533511" y="820173"/>
                        <a:pt x="460026" y="824483"/>
                        <a:pt x="387627" y="815433"/>
                      </a:cubicBezTo>
                      <a:cubicBezTo>
                        <a:pt x="378329" y="814271"/>
                        <a:pt x="375065" y="801409"/>
                        <a:pt x="367748" y="795555"/>
                      </a:cubicBezTo>
                      <a:cubicBezTo>
                        <a:pt x="340222" y="773535"/>
                        <a:pt x="339608" y="776236"/>
                        <a:pt x="308113" y="765738"/>
                      </a:cubicBezTo>
                      <a:cubicBezTo>
                        <a:pt x="271342" y="728965"/>
                        <a:pt x="296033" y="751058"/>
                        <a:pt x="228600" y="706103"/>
                      </a:cubicBezTo>
                      <a:lnTo>
                        <a:pt x="198783" y="686225"/>
                      </a:lnTo>
                      <a:lnTo>
                        <a:pt x="159027" y="626590"/>
                      </a:lnTo>
                      <a:lnTo>
                        <a:pt x="139148" y="596772"/>
                      </a:lnTo>
                      <a:cubicBezTo>
                        <a:pt x="134461" y="582711"/>
                        <a:pt x="119270" y="539679"/>
                        <a:pt x="119270" y="527199"/>
                      </a:cubicBezTo>
                      <a:cubicBezTo>
                        <a:pt x="119270" y="516722"/>
                        <a:pt x="126668" y="507545"/>
                        <a:pt x="129209" y="497381"/>
                      </a:cubicBezTo>
                      <a:cubicBezTo>
                        <a:pt x="133306" y="480992"/>
                        <a:pt x="135051" y="464075"/>
                        <a:pt x="139148" y="447686"/>
                      </a:cubicBezTo>
                      <a:cubicBezTo>
                        <a:pt x="141689" y="437522"/>
                        <a:pt x="141679" y="425276"/>
                        <a:pt x="149087" y="417868"/>
                      </a:cubicBezTo>
                      <a:cubicBezTo>
                        <a:pt x="156495" y="410460"/>
                        <a:pt x="168966" y="411242"/>
                        <a:pt x="178905" y="407929"/>
                      </a:cubicBezTo>
                      <a:cubicBezTo>
                        <a:pt x="188844" y="401303"/>
                        <a:pt x="197806" y="392902"/>
                        <a:pt x="208722" y="388051"/>
                      </a:cubicBezTo>
                      <a:cubicBezTo>
                        <a:pt x="229409" y="378857"/>
                        <a:pt x="292132" y="359360"/>
                        <a:pt x="318053" y="358233"/>
                      </a:cubicBezTo>
                      <a:cubicBezTo>
                        <a:pt x="453800" y="352331"/>
                        <a:pt x="589722" y="351607"/>
                        <a:pt x="725557" y="348294"/>
                      </a:cubicBezTo>
                      <a:cubicBezTo>
                        <a:pt x="745435" y="344981"/>
                        <a:pt x="765519" y="342727"/>
                        <a:pt x="785192" y="338355"/>
                      </a:cubicBezTo>
                      <a:cubicBezTo>
                        <a:pt x="795419" y="336082"/>
                        <a:pt x="805638" y="333101"/>
                        <a:pt x="815009" y="328416"/>
                      </a:cubicBezTo>
                      <a:cubicBezTo>
                        <a:pt x="832232" y="319804"/>
                        <a:pt x="852377" y="304069"/>
                        <a:pt x="864705" y="288659"/>
                      </a:cubicBezTo>
                      <a:cubicBezTo>
                        <a:pt x="872167" y="279331"/>
                        <a:pt x="877957" y="268781"/>
                        <a:pt x="884583" y="258842"/>
                      </a:cubicBezTo>
                      <a:cubicBezTo>
                        <a:pt x="882908" y="243763"/>
                        <a:pt x="887469" y="160012"/>
                        <a:pt x="854766" y="139572"/>
                      </a:cubicBezTo>
                      <a:cubicBezTo>
                        <a:pt x="836997" y="128467"/>
                        <a:pt x="815923" y="122293"/>
                        <a:pt x="795131" y="119694"/>
                      </a:cubicBezTo>
                      <a:cubicBezTo>
                        <a:pt x="746273" y="113587"/>
                        <a:pt x="703750" y="109369"/>
                        <a:pt x="655983" y="99816"/>
                      </a:cubicBezTo>
                      <a:cubicBezTo>
                        <a:pt x="642588" y="97137"/>
                        <a:pt x="629667" y="92321"/>
                        <a:pt x="616227" y="89877"/>
                      </a:cubicBezTo>
                      <a:cubicBezTo>
                        <a:pt x="593178" y="85686"/>
                        <a:pt x="569761" y="83789"/>
                        <a:pt x="546653" y="79938"/>
                      </a:cubicBezTo>
                      <a:cubicBezTo>
                        <a:pt x="529989" y="77161"/>
                        <a:pt x="513747" y="71865"/>
                        <a:pt x="496957" y="69999"/>
                      </a:cubicBezTo>
                      <a:cubicBezTo>
                        <a:pt x="442886" y="63991"/>
                        <a:pt x="253366" y="52910"/>
                        <a:pt x="208722" y="50120"/>
                      </a:cubicBezTo>
                      <a:cubicBezTo>
                        <a:pt x="59202" y="28760"/>
                        <a:pt x="25125" y="45058"/>
                        <a:pt x="99392" y="20303"/>
                      </a:cubicBezTo>
                      <a:cubicBezTo>
                        <a:pt x="92766" y="13677"/>
                        <a:pt x="88827" y="1460"/>
                        <a:pt x="79513" y="425"/>
                      </a:cubicBezTo>
                      <a:cubicBezTo>
                        <a:pt x="56230" y="-2162"/>
                        <a:pt x="33223" y="7777"/>
                        <a:pt x="9940" y="10364"/>
                      </a:cubicBezTo>
                      <a:cubicBezTo>
                        <a:pt x="3354" y="11096"/>
                        <a:pt x="1657" y="10364"/>
                        <a:pt x="0" y="10364"/>
                      </a:cubicBezTo>
                      <a:close/>
                    </a:path>
                  </a:pathLst>
                </a:custGeom>
                <a:solidFill>
                  <a:srgbClr val="5298C3"/>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1" name="Group 50">
                  <a:extLst>
                    <a:ext uri="{FF2B5EF4-FFF2-40B4-BE49-F238E27FC236}">
                      <a16:creationId xmlns:a16="http://schemas.microsoft.com/office/drawing/2014/main" id="{0B325B81-AA08-2E8B-8DAC-0C0861BD82D6}"/>
                    </a:ext>
                  </a:extLst>
                </p:cNvPr>
                <p:cNvGrpSpPr/>
                <p:nvPr/>
              </p:nvGrpSpPr>
              <p:grpSpPr>
                <a:xfrm>
                  <a:off x="454480" y="5757305"/>
                  <a:ext cx="822355" cy="330701"/>
                  <a:chOff x="5976692" y="3687301"/>
                  <a:chExt cx="1013929" cy="400208"/>
                </a:xfrm>
              </p:grpSpPr>
              <p:sp>
                <p:nvSpPr>
                  <p:cNvPr id="52" name="Oval 51">
                    <a:extLst>
                      <a:ext uri="{FF2B5EF4-FFF2-40B4-BE49-F238E27FC236}">
                        <a16:creationId xmlns:a16="http://schemas.microsoft.com/office/drawing/2014/main" id="{DA583A86-DD04-48AB-B395-BA9B88B176D8}"/>
                      </a:ext>
                    </a:extLst>
                  </p:cNvPr>
                  <p:cNvSpPr/>
                  <p:nvPr/>
                </p:nvSpPr>
                <p:spPr>
                  <a:xfrm>
                    <a:off x="5976692" y="3687301"/>
                    <a:ext cx="389283" cy="395363"/>
                  </a:xfrm>
                  <a:prstGeom prst="ellipse">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a:extLst>
                      <a:ext uri="{FF2B5EF4-FFF2-40B4-BE49-F238E27FC236}">
                        <a16:creationId xmlns:a16="http://schemas.microsoft.com/office/drawing/2014/main" id="{785FFAB9-AB14-4C92-2BFB-1366E256B5E2}"/>
                      </a:ext>
                    </a:extLst>
                  </p:cNvPr>
                  <p:cNvSpPr/>
                  <p:nvPr/>
                </p:nvSpPr>
                <p:spPr>
                  <a:xfrm>
                    <a:off x="6601338" y="3692146"/>
                    <a:ext cx="389283" cy="395363"/>
                  </a:xfrm>
                  <a:prstGeom prst="ellipse">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4" name="Group 53">
                  <a:extLst>
                    <a:ext uri="{FF2B5EF4-FFF2-40B4-BE49-F238E27FC236}">
                      <a16:creationId xmlns:a16="http://schemas.microsoft.com/office/drawing/2014/main" id="{880E95E4-F00B-DCD3-7DC4-18319AC69301}"/>
                    </a:ext>
                  </a:extLst>
                </p:cNvPr>
                <p:cNvGrpSpPr/>
                <p:nvPr/>
              </p:nvGrpSpPr>
              <p:grpSpPr>
                <a:xfrm>
                  <a:off x="751824" y="5357777"/>
                  <a:ext cx="190652" cy="1695157"/>
                  <a:chOff x="3378196" y="2273250"/>
                  <a:chExt cx="268079" cy="2971083"/>
                </a:xfrm>
              </p:grpSpPr>
              <p:sp>
                <p:nvSpPr>
                  <p:cNvPr id="55" name="Can 54">
                    <a:extLst>
                      <a:ext uri="{FF2B5EF4-FFF2-40B4-BE49-F238E27FC236}">
                        <a16:creationId xmlns:a16="http://schemas.microsoft.com/office/drawing/2014/main" id="{806929EB-8B44-8C3B-9593-566C03208D71}"/>
                      </a:ext>
                    </a:extLst>
                  </p:cNvPr>
                  <p:cNvSpPr/>
                  <p:nvPr/>
                </p:nvSpPr>
                <p:spPr>
                  <a:xfrm>
                    <a:off x="3397797" y="2273250"/>
                    <a:ext cx="248478" cy="2568579"/>
                  </a:xfrm>
                  <a:prstGeom prst="can">
                    <a:avLst/>
                  </a:prstGeom>
                  <a:solidFill>
                    <a:schemeClr val="accent6">
                      <a:lumMod val="20000"/>
                      <a:lumOff val="8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Can 55">
                    <a:extLst>
                      <a:ext uri="{FF2B5EF4-FFF2-40B4-BE49-F238E27FC236}">
                        <a16:creationId xmlns:a16="http://schemas.microsoft.com/office/drawing/2014/main" id="{F6CF79DD-A31D-2BDB-4813-9EB762CF18EC}"/>
                      </a:ext>
                    </a:extLst>
                  </p:cNvPr>
                  <p:cNvSpPr/>
                  <p:nvPr/>
                </p:nvSpPr>
                <p:spPr>
                  <a:xfrm>
                    <a:off x="3378196" y="4858363"/>
                    <a:ext cx="248478" cy="385970"/>
                  </a:xfrm>
                  <a:prstGeom prst="can">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3" name="Lightning Bolt 72">
                  <a:extLst>
                    <a:ext uri="{FF2B5EF4-FFF2-40B4-BE49-F238E27FC236}">
                      <a16:creationId xmlns:a16="http://schemas.microsoft.com/office/drawing/2014/main" id="{B78C3E5B-F48F-F895-3CE5-701A8EDB8C34}"/>
                    </a:ext>
                  </a:extLst>
                </p:cNvPr>
                <p:cNvSpPr/>
                <p:nvPr/>
              </p:nvSpPr>
              <p:spPr>
                <a:xfrm rot="19038613">
                  <a:off x="619554" y="6079407"/>
                  <a:ext cx="457200" cy="697273"/>
                </a:xfrm>
                <a:prstGeom prst="lightningBol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8" name="Group 87">
                  <a:extLst>
                    <a:ext uri="{FF2B5EF4-FFF2-40B4-BE49-F238E27FC236}">
                      <a16:creationId xmlns:a16="http://schemas.microsoft.com/office/drawing/2014/main" id="{D8B51565-0229-409D-5AF6-DAD64C491774}"/>
                    </a:ext>
                  </a:extLst>
                </p:cNvPr>
                <p:cNvGrpSpPr/>
                <p:nvPr/>
              </p:nvGrpSpPr>
              <p:grpSpPr>
                <a:xfrm>
                  <a:off x="2838745" y="3997260"/>
                  <a:ext cx="1024865" cy="1425303"/>
                  <a:chOff x="2622574" y="646043"/>
                  <a:chExt cx="3241291" cy="4749719"/>
                </a:xfrm>
              </p:grpSpPr>
              <p:sp>
                <p:nvSpPr>
                  <p:cNvPr id="89" name="Trapezium 88">
                    <a:extLst>
                      <a:ext uri="{FF2B5EF4-FFF2-40B4-BE49-F238E27FC236}">
                        <a16:creationId xmlns:a16="http://schemas.microsoft.com/office/drawing/2014/main" id="{DF67976E-BD16-8415-49FC-D183CC43071A}"/>
                      </a:ext>
                    </a:extLst>
                  </p:cNvPr>
                  <p:cNvSpPr/>
                  <p:nvPr/>
                </p:nvSpPr>
                <p:spPr>
                  <a:xfrm>
                    <a:off x="4124738" y="2450202"/>
                    <a:ext cx="278295" cy="2945560"/>
                  </a:xfrm>
                  <a:prstGeom prst="trapezoid">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0" name="Group 89">
                    <a:extLst>
                      <a:ext uri="{FF2B5EF4-FFF2-40B4-BE49-F238E27FC236}">
                        <a16:creationId xmlns:a16="http://schemas.microsoft.com/office/drawing/2014/main" id="{034CCBB2-FF7F-2CC6-613C-7B1C369461A0}"/>
                      </a:ext>
                    </a:extLst>
                  </p:cNvPr>
                  <p:cNvGrpSpPr/>
                  <p:nvPr/>
                </p:nvGrpSpPr>
                <p:grpSpPr>
                  <a:xfrm>
                    <a:off x="2622574" y="646043"/>
                    <a:ext cx="3241291" cy="2274404"/>
                    <a:chOff x="2533122" y="2027583"/>
                    <a:chExt cx="3241291" cy="2274404"/>
                  </a:xfrm>
                </p:grpSpPr>
                <p:sp>
                  <p:nvSpPr>
                    <p:cNvPr id="91" name="Oval 90">
                      <a:extLst>
                        <a:ext uri="{FF2B5EF4-FFF2-40B4-BE49-F238E27FC236}">
                          <a16:creationId xmlns:a16="http://schemas.microsoft.com/office/drawing/2014/main" id="{E7481338-F269-A465-B6FA-597C8FD3E870}"/>
                        </a:ext>
                      </a:extLst>
                    </p:cNvPr>
                    <p:cNvSpPr/>
                    <p:nvPr/>
                  </p:nvSpPr>
                  <p:spPr>
                    <a:xfrm>
                      <a:off x="4094922" y="2027583"/>
                      <a:ext cx="159026" cy="1779104"/>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a:extLst>
                        <a:ext uri="{FF2B5EF4-FFF2-40B4-BE49-F238E27FC236}">
                          <a16:creationId xmlns:a16="http://schemas.microsoft.com/office/drawing/2014/main" id="{D79FB209-B45E-E535-E40E-26FB2F9EBC67}"/>
                        </a:ext>
                      </a:extLst>
                    </p:cNvPr>
                    <p:cNvSpPr/>
                    <p:nvPr/>
                  </p:nvSpPr>
                  <p:spPr>
                    <a:xfrm rot="3806881">
                      <a:off x="3343161" y="3251514"/>
                      <a:ext cx="159026" cy="1779104"/>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Oval 92">
                      <a:extLst>
                        <a:ext uri="{FF2B5EF4-FFF2-40B4-BE49-F238E27FC236}">
                          <a16:creationId xmlns:a16="http://schemas.microsoft.com/office/drawing/2014/main" id="{EB9D53C4-3F8A-4736-E828-33D784D8CB07}"/>
                        </a:ext>
                      </a:extLst>
                    </p:cNvPr>
                    <p:cNvSpPr/>
                    <p:nvPr/>
                  </p:nvSpPr>
                  <p:spPr>
                    <a:xfrm rot="7375122">
                      <a:off x="4805348" y="3332922"/>
                      <a:ext cx="159026" cy="1779104"/>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Oval 93">
                      <a:extLst>
                        <a:ext uri="{FF2B5EF4-FFF2-40B4-BE49-F238E27FC236}">
                          <a16:creationId xmlns:a16="http://schemas.microsoft.com/office/drawing/2014/main" id="{EC81B4C4-E013-7BDE-E62E-632B5357FFF1}"/>
                        </a:ext>
                      </a:extLst>
                    </p:cNvPr>
                    <p:cNvSpPr/>
                    <p:nvPr/>
                  </p:nvSpPr>
                  <p:spPr>
                    <a:xfrm>
                      <a:off x="4055165" y="3697356"/>
                      <a:ext cx="238539" cy="218661"/>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09" name="Group 108">
                  <a:extLst>
                    <a:ext uri="{FF2B5EF4-FFF2-40B4-BE49-F238E27FC236}">
                      <a16:creationId xmlns:a16="http://schemas.microsoft.com/office/drawing/2014/main" id="{E1E0C3BA-4FFF-397F-3777-9E8E5533817A}"/>
                    </a:ext>
                  </a:extLst>
                </p:cNvPr>
                <p:cNvGrpSpPr/>
                <p:nvPr/>
              </p:nvGrpSpPr>
              <p:grpSpPr>
                <a:xfrm>
                  <a:off x="6354878" y="4238645"/>
                  <a:ext cx="1024865" cy="1425303"/>
                  <a:chOff x="2622574" y="646043"/>
                  <a:chExt cx="3241291" cy="4749719"/>
                </a:xfrm>
              </p:grpSpPr>
              <p:sp>
                <p:nvSpPr>
                  <p:cNvPr id="110" name="Trapezium 109">
                    <a:extLst>
                      <a:ext uri="{FF2B5EF4-FFF2-40B4-BE49-F238E27FC236}">
                        <a16:creationId xmlns:a16="http://schemas.microsoft.com/office/drawing/2014/main" id="{3D47FEF2-1562-0192-E46F-D2F5019800D1}"/>
                      </a:ext>
                    </a:extLst>
                  </p:cNvPr>
                  <p:cNvSpPr/>
                  <p:nvPr/>
                </p:nvSpPr>
                <p:spPr>
                  <a:xfrm>
                    <a:off x="4124738" y="2450202"/>
                    <a:ext cx="278295" cy="2945560"/>
                  </a:xfrm>
                  <a:prstGeom prst="trapezoid">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1" name="Group 110">
                    <a:extLst>
                      <a:ext uri="{FF2B5EF4-FFF2-40B4-BE49-F238E27FC236}">
                        <a16:creationId xmlns:a16="http://schemas.microsoft.com/office/drawing/2014/main" id="{BD420252-FAFE-00A4-CCD2-45363B7BA6C8}"/>
                      </a:ext>
                    </a:extLst>
                  </p:cNvPr>
                  <p:cNvGrpSpPr/>
                  <p:nvPr/>
                </p:nvGrpSpPr>
                <p:grpSpPr>
                  <a:xfrm>
                    <a:off x="2622574" y="646043"/>
                    <a:ext cx="3241291" cy="2274404"/>
                    <a:chOff x="2533122" y="2027583"/>
                    <a:chExt cx="3241291" cy="2274404"/>
                  </a:xfrm>
                </p:grpSpPr>
                <p:sp>
                  <p:nvSpPr>
                    <p:cNvPr id="112" name="Oval 111">
                      <a:extLst>
                        <a:ext uri="{FF2B5EF4-FFF2-40B4-BE49-F238E27FC236}">
                          <a16:creationId xmlns:a16="http://schemas.microsoft.com/office/drawing/2014/main" id="{6C00B920-1FE5-50EA-FA3C-4832A1E90750}"/>
                        </a:ext>
                      </a:extLst>
                    </p:cNvPr>
                    <p:cNvSpPr/>
                    <p:nvPr/>
                  </p:nvSpPr>
                  <p:spPr>
                    <a:xfrm>
                      <a:off x="4094922" y="2027583"/>
                      <a:ext cx="159026" cy="1779104"/>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Oval 112">
                      <a:extLst>
                        <a:ext uri="{FF2B5EF4-FFF2-40B4-BE49-F238E27FC236}">
                          <a16:creationId xmlns:a16="http://schemas.microsoft.com/office/drawing/2014/main" id="{AD3DFB42-7957-47B4-AE0C-97CF06C5E226}"/>
                        </a:ext>
                      </a:extLst>
                    </p:cNvPr>
                    <p:cNvSpPr/>
                    <p:nvPr/>
                  </p:nvSpPr>
                  <p:spPr>
                    <a:xfrm rot="3806881">
                      <a:off x="3343161" y="3251514"/>
                      <a:ext cx="159026" cy="1779104"/>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Oval 113">
                      <a:extLst>
                        <a:ext uri="{FF2B5EF4-FFF2-40B4-BE49-F238E27FC236}">
                          <a16:creationId xmlns:a16="http://schemas.microsoft.com/office/drawing/2014/main" id="{582947B2-B692-1AE1-16FA-C8C160CB45D3}"/>
                        </a:ext>
                      </a:extLst>
                    </p:cNvPr>
                    <p:cNvSpPr/>
                    <p:nvPr/>
                  </p:nvSpPr>
                  <p:spPr>
                    <a:xfrm rot="7375122">
                      <a:off x="4805348" y="3332922"/>
                      <a:ext cx="159026" cy="1779104"/>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Oval 114">
                      <a:extLst>
                        <a:ext uri="{FF2B5EF4-FFF2-40B4-BE49-F238E27FC236}">
                          <a16:creationId xmlns:a16="http://schemas.microsoft.com/office/drawing/2014/main" id="{4EA1B243-9672-F6A9-AE41-53BCFB2DF0E0}"/>
                        </a:ext>
                      </a:extLst>
                    </p:cNvPr>
                    <p:cNvSpPr/>
                    <p:nvPr/>
                  </p:nvSpPr>
                  <p:spPr>
                    <a:xfrm>
                      <a:off x="4055165" y="3697356"/>
                      <a:ext cx="238539" cy="218661"/>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79" name="Group 178">
                  <a:extLst>
                    <a:ext uri="{FF2B5EF4-FFF2-40B4-BE49-F238E27FC236}">
                      <a16:creationId xmlns:a16="http://schemas.microsoft.com/office/drawing/2014/main" id="{E106D390-AA19-5C95-982D-2D89D0547921}"/>
                    </a:ext>
                  </a:extLst>
                </p:cNvPr>
                <p:cNvGrpSpPr/>
                <p:nvPr/>
              </p:nvGrpSpPr>
              <p:grpSpPr>
                <a:xfrm>
                  <a:off x="1051530" y="4409229"/>
                  <a:ext cx="696542" cy="1321896"/>
                  <a:chOff x="4335684" y="809116"/>
                  <a:chExt cx="2017158" cy="4180797"/>
                </a:xfrm>
              </p:grpSpPr>
              <p:grpSp>
                <p:nvGrpSpPr>
                  <p:cNvPr id="180" name="Group 179">
                    <a:extLst>
                      <a:ext uri="{FF2B5EF4-FFF2-40B4-BE49-F238E27FC236}">
                        <a16:creationId xmlns:a16="http://schemas.microsoft.com/office/drawing/2014/main" id="{41ED1944-C6E9-6508-2647-DBBEF076476A}"/>
                      </a:ext>
                    </a:extLst>
                  </p:cNvPr>
                  <p:cNvGrpSpPr/>
                  <p:nvPr/>
                </p:nvGrpSpPr>
                <p:grpSpPr>
                  <a:xfrm>
                    <a:off x="4335684" y="809116"/>
                    <a:ext cx="2017158" cy="4180797"/>
                    <a:chOff x="5206749" y="2060976"/>
                    <a:chExt cx="2017158" cy="4180797"/>
                  </a:xfrm>
                </p:grpSpPr>
                <p:sp>
                  <p:nvSpPr>
                    <p:cNvPr id="183" name="Can 182">
                      <a:extLst>
                        <a:ext uri="{FF2B5EF4-FFF2-40B4-BE49-F238E27FC236}">
                          <a16:creationId xmlns:a16="http://schemas.microsoft.com/office/drawing/2014/main" id="{278E1CC5-4103-E8D0-0193-9CD963847BC1}"/>
                        </a:ext>
                      </a:extLst>
                    </p:cNvPr>
                    <p:cNvSpPr/>
                    <p:nvPr/>
                  </p:nvSpPr>
                  <p:spPr>
                    <a:xfrm>
                      <a:off x="6112565" y="2087217"/>
                      <a:ext cx="159026" cy="4154556"/>
                    </a:xfrm>
                    <a:prstGeom prst="can">
                      <a:avLst/>
                    </a:prstGeom>
                    <a:solidFill>
                      <a:schemeClr val="accent4">
                        <a:lumMod val="20000"/>
                        <a:lumOff val="8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Can 183">
                      <a:extLst>
                        <a:ext uri="{FF2B5EF4-FFF2-40B4-BE49-F238E27FC236}">
                          <a16:creationId xmlns:a16="http://schemas.microsoft.com/office/drawing/2014/main" id="{EA48466F-6A0D-D248-D692-2A9D76E53E7D}"/>
                        </a:ext>
                      </a:extLst>
                    </p:cNvPr>
                    <p:cNvSpPr/>
                    <p:nvPr/>
                  </p:nvSpPr>
                  <p:spPr>
                    <a:xfrm rot="5400000">
                      <a:off x="6185510" y="3185734"/>
                      <a:ext cx="59635" cy="2017158"/>
                    </a:xfrm>
                    <a:prstGeom prst="can">
                      <a:avLst/>
                    </a:prstGeom>
                    <a:solidFill>
                      <a:schemeClr val="accent4">
                        <a:lumMod val="20000"/>
                        <a:lumOff val="8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Can 184">
                      <a:extLst>
                        <a:ext uri="{FF2B5EF4-FFF2-40B4-BE49-F238E27FC236}">
                          <a16:creationId xmlns:a16="http://schemas.microsoft.com/office/drawing/2014/main" id="{BE01E663-75FD-2F3A-AA41-736CDA7C1284}"/>
                        </a:ext>
                      </a:extLst>
                    </p:cNvPr>
                    <p:cNvSpPr/>
                    <p:nvPr/>
                  </p:nvSpPr>
                  <p:spPr>
                    <a:xfrm rot="5400000">
                      <a:off x="6169218" y="2404152"/>
                      <a:ext cx="45719" cy="1868557"/>
                    </a:xfrm>
                    <a:prstGeom prst="can">
                      <a:avLst/>
                    </a:prstGeom>
                    <a:solidFill>
                      <a:schemeClr val="accent4">
                        <a:lumMod val="20000"/>
                        <a:lumOff val="8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6" name="Can 185">
                      <a:extLst>
                        <a:ext uri="{FF2B5EF4-FFF2-40B4-BE49-F238E27FC236}">
                          <a16:creationId xmlns:a16="http://schemas.microsoft.com/office/drawing/2014/main" id="{52603761-DD59-4496-53A7-1CC98B619205}"/>
                        </a:ext>
                      </a:extLst>
                    </p:cNvPr>
                    <p:cNvSpPr/>
                    <p:nvPr/>
                  </p:nvSpPr>
                  <p:spPr>
                    <a:xfrm rot="5400000">
                      <a:off x="6169217" y="1786388"/>
                      <a:ext cx="45719" cy="1514239"/>
                    </a:xfrm>
                    <a:prstGeom prst="can">
                      <a:avLst/>
                    </a:prstGeom>
                    <a:solidFill>
                      <a:schemeClr val="accent4">
                        <a:lumMod val="20000"/>
                        <a:lumOff val="8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7" name="Can 186">
                      <a:extLst>
                        <a:ext uri="{FF2B5EF4-FFF2-40B4-BE49-F238E27FC236}">
                          <a16:creationId xmlns:a16="http://schemas.microsoft.com/office/drawing/2014/main" id="{D8FC2238-8BD1-F05A-151C-F7E512B1147D}"/>
                        </a:ext>
                      </a:extLst>
                    </p:cNvPr>
                    <p:cNvSpPr/>
                    <p:nvPr/>
                  </p:nvSpPr>
                  <p:spPr>
                    <a:xfrm rot="5400000">
                      <a:off x="6165835" y="1663058"/>
                      <a:ext cx="52481" cy="848317"/>
                    </a:xfrm>
                    <a:prstGeom prst="can">
                      <a:avLst/>
                    </a:prstGeom>
                    <a:solidFill>
                      <a:schemeClr val="accent2">
                        <a:lumMod val="75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1" name="Can 180">
                    <a:extLst>
                      <a:ext uri="{FF2B5EF4-FFF2-40B4-BE49-F238E27FC236}">
                        <a16:creationId xmlns:a16="http://schemas.microsoft.com/office/drawing/2014/main" id="{BB41A4AF-9AF2-CD7E-A2B6-21B2991E7485}"/>
                      </a:ext>
                    </a:extLst>
                  </p:cNvPr>
                  <p:cNvSpPr/>
                  <p:nvPr/>
                </p:nvSpPr>
                <p:spPr>
                  <a:xfrm rot="5400000">
                    <a:off x="5298459" y="575434"/>
                    <a:ext cx="49695" cy="1530627"/>
                  </a:xfrm>
                  <a:prstGeom prst="can">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Can 181">
                    <a:extLst>
                      <a:ext uri="{FF2B5EF4-FFF2-40B4-BE49-F238E27FC236}">
                        <a16:creationId xmlns:a16="http://schemas.microsoft.com/office/drawing/2014/main" id="{49274A7F-25C1-499E-52BB-E5401768B058}"/>
                      </a:ext>
                    </a:extLst>
                  </p:cNvPr>
                  <p:cNvSpPr/>
                  <p:nvPr/>
                </p:nvSpPr>
                <p:spPr>
                  <a:xfrm rot="5400000">
                    <a:off x="5298459" y="478627"/>
                    <a:ext cx="49695" cy="1530627"/>
                  </a:xfrm>
                  <a:prstGeom prst="can">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8" name="Group 187">
                  <a:extLst>
                    <a:ext uri="{FF2B5EF4-FFF2-40B4-BE49-F238E27FC236}">
                      <a16:creationId xmlns:a16="http://schemas.microsoft.com/office/drawing/2014/main" id="{86BEEC5C-F3D0-2E03-0FEB-F102A2092215}"/>
                    </a:ext>
                  </a:extLst>
                </p:cNvPr>
                <p:cNvGrpSpPr/>
                <p:nvPr/>
              </p:nvGrpSpPr>
              <p:grpSpPr>
                <a:xfrm>
                  <a:off x="2368706" y="3644049"/>
                  <a:ext cx="696542" cy="1321896"/>
                  <a:chOff x="4335684" y="809116"/>
                  <a:chExt cx="2017158" cy="4180797"/>
                </a:xfrm>
              </p:grpSpPr>
              <p:grpSp>
                <p:nvGrpSpPr>
                  <p:cNvPr id="189" name="Group 188">
                    <a:extLst>
                      <a:ext uri="{FF2B5EF4-FFF2-40B4-BE49-F238E27FC236}">
                        <a16:creationId xmlns:a16="http://schemas.microsoft.com/office/drawing/2014/main" id="{CC92DF6E-C422-EF54-E386-805AE0654FF5}"/>
                      </a:ext>
                    </a:extLst>
                  </p:cNvPr>
                  <p:cNvGrpSpPr/>
                  <p:nvPr/>
                </p:nvGrpSpPr>
                <p:grpSpPr>
                  <a:xfrm>
                    <a:off x="4335684" y="809116"/>
                    <a:ext cx="2017158" cy="4180797"/>
                    <a:chOff x="5206749" y="2060976"/>
                    <a:chExt cx="2017158" cy="4180797"/>
                  </a:xfrm>
                </p:grpSpPr>
                <p:sp>
                  <p:nvSpPr>
                    <p:cNvPr id="192" name="Can 191">
                      <a:extLst>
                        <a:ext uri="{FF2B5EF4-FFF2-40B4-BE49-F238E27FC236}">
                          <a16:creationId xmlns:a16="http://schemas.microsoft.com/office/drawing/2014/main" id="{6EF31BC2-8716-1EBB-886A-483E922BE11C}"/>
                        </a:ext>
                      </a:extLst>
                    </p:cNvPr>
                    <p:cNvSpPr/>
                    <p:nvPr/>
                  </p:nvSpPr>
                  <p:spPr>
                    <a:xfrm>
                      <a:off x="6112565" y="2087217"/>
                      <a:ext cx="159026" cy="4154556"/>
                    </a:xfrm>
                    <a:prstGeom prst="can">
                      <a:avLst/>
                    </a:prstGeom>
                    <a:solidFill>
                      <a:schemeClr val="accent4">
                        <a:lumMod val="20000"/>
                        <a:lumOff val="8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3" name="Can 192">
                      <a:extLst>
                        <a:ext uri="{FF2B5EF4-FFF2-40B4-BE49-F238E27FC236}">
                          <a16:creationId xmlns:a16="http://schemas.microsoft.com/office/drawing/2014/main" id="{14DE573E-E27A-2433-8EE1-EFE932147083}"/>
                        </a:ext>
                      </a:extLst>
                    </p:cNvPr>
                    <p:cNvSpPr/>
                    <p:nvPr/>
                  </p:nvSpPr>
                  <p:spPr>
                    <a:xfrm rot="5400000">
                      <a:off x="6185510" y="3185734"/>
                      <a:ext cx="59635" cy="2017158"/>
                    </a:xfrm>
                    <a:prstGeom prst="can">
                      <a:avLst/>
                    </a:prstGeom>
                    <a:solidFill>
                      <a:schemeClr val="accent4">
                        <a:lumMod val="20000"/>
                        <a:lumOff val="8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 name="Can 193">
                      <a:extLst>
                        <a:ext uri="{FF2B5EF4-FFF2-40B4-BE49-F238E27FC236}">
                          <a16:creationId xmlns:a16="http://schemas.microsoft.com/office/drawing/2014/main" id="{A8726BD4-8614-F64E-A092-949AF3F256A1}"/>
                        </a:ext>
                      </a:extLst>
                    </p:cNvPr>
                    <p:cNvSpPr/>
                    <p:nvPr/>
                  </p:nvSpPr>
                  <p:spPr>
                    <a:xfrm rot="5400000">
                      <a:off x="6169218" y="2404152"/>
                      <a:ext cx="45719" cy="1868557"/>
                    </a:xfrm>
                    <a:prstGeom prst="can">
                      <a:avLst/>
                    </a:prstGeom>
                    <a:solidFill>
                      <a:schemeClr val="accent4">
                        <a:lumMod val="20000"/>
                        <a:lumOff val="8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 name="Can 194">
                      <a:extLst>
                        <a:ext uri="{FF2B5EF4-FFF2-40B4-BE49-F238E27FC236}">
                          <a16:creationId xmlns:a16="http://schemas.microsoft.com/office/drawing/2014/main" id="{0097C7C0-FC67-16F6-D745-4DC1390377E1}"/>
                        </a:ext>
                      </a:extLst>
                    </p:cNvPr>
                    <p:cNvSpPr/>
                    <p:nvPr/>
                  </p:nvSpPr>
                  <p:spPr>
                    <a:xfrm rot="5400000">
                      <a:off x="6169217" y="1786388"/>
                      <a:ext cx="45719" cy="1514239"/>
                    </a:xfrm>
                    <a:prstGeom prst="can">
                      <a:avLst/>
                    </a:prstGeom>
                    <a:solidFill>
                      <a:schemeClr val="accent4">
                        <a:lumMod val="20000"/>
                        <a:lumOff val="8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6" name="Can 195">
                      <a:extLst>
                        <a:ext uri="{FF2B5EF4-FFF2-40B4-BE49-F238E27FC236}">
                          <a16:creationId xmlns:a16="http://schemas.microsoft.com/office/drawing/2014/main" id="{2C18827B-F45F-B9F2-5BE5-A78B05C0F989}"/>
                        </a:ext>
                      </a:extLst>
                    </p:cNvPr>
                    <p:cNvSpPr/>
                    <p:nvPr/>
                  </p:nvSpPr>
                  <p:spPr>
                    <a:xfrm rot="5400000">
                      <a:off x="6165835" y="1663058"/>
                      <a:ext cx="52481" cy="848317"/>
                    </a:xfrm>
                    <a:prstGeom prst="can">
                      <a:avLst/>
                    </a:prstGeom>
                    <a:solidFill>
                      <a:schemeClr val="accent2">
                        <a:lumMod val="75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0" name="Can 189">
                    <a:extLst>
                      <a:ext uri="{FF2B5EF4-FFF2-40B4-BE49-F238E27FC236}">
                        <a16:creationId xmlns:a16="http://schemas.microsoft.com/office/drawing/2014/main" id="{B265D1DB-0C44-1202-57FC-8CF180729ABA}"/>
                      </a:ext>
                    </a:extLst>
                  </p:cNvPr>
                  <p:cNvSpPr/>
                  <p:nvPr/>
                </p:nvSpPr>
                <p:spPr>
                  <a:xfrm rot="5400000">
                    <a:off x="5298459" y="575434"/>
                    <a:ext cx="49695" cy="1530627"/>
                  </a:xfrm>
                  <a:prstGeom prst="can">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1" name="Can 190">
                    <a:extLst>
                      <a:ext uri="{FF2B5EF4-FFF2-40B4-BE49-F238E27FC236}">
                        <a16:creationId xmlns:a16="http://schemas.microsoft.com/office/drawing/2014/main" id="{3D78E380-409F-16E5-381B-EC086A376236}"/>
                      </a:ext>
                    </a:extLst>
                  </p:cNvPr>
                  <p:cNvSpPr/>
                  <p:nvPr/>
                </p:nvSpPr>
                <p:spPr>
                  <a:xfrm rot="5400000">
                    <a:off x="5298459" y="478627"/>
                    <a:ext cx="49695" cy="1530627"/>
                  </a:xfrm>
                  <a:prstGeom prst="can">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7" name="Group 196">
                  <a:extLst>
                    <a:ext uri="{FF2B5EF4-FFF2-40B4-BE49-F238E27FC236}">
                      <a16:creationId xmlns:a16="http://schemas.microsoft.com/office/drawing/2014/main" id="{E4D13E30-8909-F219-4C19-DD9E0C58C704}"/>
                    </a:ext>
                  </a:extLst>
                </p:cNvPr>
                <p:cNvGrpSpPr/>
                <p:nvPr/>
              </p:nvGrpSpPr>
              <p:grpSpPr>
                <a:xfrm>
                  <a:off x="4807222" y="4374961"/>
                  <a:ext cx="696542" cy="1321896"/>
                  <a:chOff x="4335684" y="809116"/>
                  <a:chExt cx="2017158" cy="4180797"/>
                </a:xfrm>
              </p:grpSpPr>
              <p:grpSp>
                <p:nvGrpSpPr>
                  <p:cNvPr id="198" name="Group 197">
                    <a:extLst>
                      <a:ext uri="{FF2B5EF4-FFF2-40B4-BE49-F238E27FC236}">
                        <a16:creationId xmlns:a16="http://schemas.microsoft.com/office/drawing/2014/main" id="{23FBA1C6-B8E3-14B5-DDB3-50501E95387C}"/>
                      </a:ext>
                    </a:extLst>
                  </p:cNvPr>
                  <p:cNvGrpSpPr/>
                  <p:nvPr/>
                </p:nvGrpSpPr>
                <p:grpSpPr>
                  <a:xfrm>
                    <a:off x="4335684" y="809116"/>
                    <a:ext cx="2017158" cy="4180797"/>
                    <a:chOff x="5206749" y="2060976"/>
                    <a:chExt cx="2017158" cy="4180797"/>
                  </a:xfrm>
                </p:grpSpPr>
                <p:sp>
                  <p:nvSpPr>
                    <p:cNvPr id="201" name="Can 200">
                      <a:extLst>
                        <a:ext uri="{FF2B5EF4-FFF2-40B4-BE49-F238E27FC236}">
                          <a16:creationId xmlns:a16="http://schemas.microsoft.com/office/drawing/2014/main" id="{7CE62408-FFE2-3FEB-C768-6314B9B1EA1A}"/>
                        </a:ext>
                      </a:extLst>
                    </p:cNvPr>
                    <p:cNvSpPr/>
                    <p:nvPr/>
                  </p:nvSpPr>
                  <p:spPr>
                    <a:xfrm>
                      <a:off x="6112565" y="2087217"/>
                      <a:ext cx="159026" cy="4154556"/>
                    </a:xfrm>
                    <a:prstGeom prst="can">
                      <a:avLst/>
                    </a:prstGeom>
                    <a:solidFill>
                      <a:schemeClr val="accent4">
                        <a:lumMod val="20000"/>
                        <a:lumOff val="8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2" name="Can 201">
                      <a:extLst>
                        <a:ext uri="{FF2B5EF4-FFF2-40B4-BE49-F238E27FC236}">
                          <a16:creationId xmlns:a16="http://schemas.microsoft.com/office/drawing/2014/main" id="{04E51E11-9582-B8E6-6C48-448EEDFB942C}"/>
                        </a:ext>
                      </a:extLst>
                    </p:cNvPr>
                    <p:cNvSpPr/>
                    <p:nvPr/>
                  </p:nvSpPr>
                  <p:spPr>
                    <a:xfrm rot="5400000">
                      <a:off x="6185510" y="3185734"/>
                      <a:ext cx="59635" cy="2017158"/>
                    </a:xfrm>
                    <a:prstGeom prst="can">
                      <a:avLst/>
                    </a:prstGeom>
                    <a:solidFill>
                      <a:schemeClr val="accent4">
                        <a:lumMod val="20000"/>
                        <a:lumOff val="8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3" name="Can 202">
                      <a:extLst>
                        <a:ext uri="{FF2B5EF4-FFF2-40B4-BE49-F238E27FC236}">
                          <a16:creationId xmlns:a16="http://schemas.microsoft.com/office/drawing/2014/main" id="{32084578-0927-B639-ECB9-BF5A94685C4B}"/>
                        </a:ext>
                      </a:extLst>
                    </p:cNvPr>
                    <p:cNvSpPr/>
                    <p:nvPr/>
                  </p:nvSpPr>
                  <p:spPr>
                    <a:xfrm rot="5400000">
                      <a:off x="6169218" y="2404152"/>
                      <a:ext cx="45719" cy="1868557"/>
                    </a:xfrm>
                    <a:prstGeom prst="can">
                      <a:avLst/>
                    </a:prstGeom>
                    <a:solidFill>
                      <a:schemeClr val="accent4">
                        <a:lumMod val="20000"/>
                        <a:lumOff val="8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 name="Can 203">
                      <a:extLst>
                        <a:ext uri="{FF2B5EF4-FFF2-40B4-BE49-F238E27FC236}">
                          <a16:creationId xmlns:a16="http://schemas.microsoft.com/office/drawing/2014/main" id="{B879ACB5-F5C7-70B7-716E-A2948A95C96E}"/>
                        </a:ext>
                      </a:extLst>
                    </p:cNvPr>
                    <p:cNvSpPr/>
                    <p:nvPr/>
                  </p:nvSpPr>
                  <p:spPr>
                    <a:xfrm rot="5400000">
                      <a:off x="6169217" y="1786388"/>
                      <a:ext cx="45719" cy="1514239"/>
                    </a:xfrm>
                    <a:prstGeom prst="can">
                      <a:avLst/>
                    </a:prstGeom>
                    <a:solidFill>
                      <a:schemeClr val="accent4">
                        <a:lumMod val="20000"/>
                        <a:lumOff val="8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 name="Can 204">
                      <a:extLst>
                        <a:ext uri="{FF2B5EF4-FFF2-40B4-BE49-F238E27FC236}">
                          <a16:creationId xmlns:a16="http://schemas.microsoft.com/office/drawing/2014/main" id="{1C78504A-6C8A-6B72-E931-02206B66437C}"/>
                        </a:ext>
                      </a:extLst>
                    </p:cNvPr>
                    <p:cNvSpPr/>
                    <p:nvPr/>
                  </p:nvSpPr>
                  <p:spPr>
                    <a:xfrm rot="5400000">
                      <a:off x="6165835" y="1663058"/>
                      <a:ext cx="52481" cy="848317"/>
                    </a:xfrm>
                    <a:prstGeom prst="can">
                      <a:avLst/>
                    </a:prstGeom>
                    <a:solidFill>
                      <a:schemeClr val="accent2">
                        <a:lumMod val="75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9" name="Can 198">
                    <a:extLst>
                      <a:ext uri="{FF2B5EF4-FFF2-40B4-BE49-F238E27FC236}">
                        <a16:creationId xmlns:a16="http://schemas.microsoft.com/office/drawing/2014/main" id="{0304770B-3A8C-CD45-C843-88B72C221454}"/>
                      </a:ext>
                    </a:extLst>
                  </p:cNvPr>
                  <p:cNvSpPr/>
                  <p:nvPr/>
                </p:nvSpPr>
                <p:spPr>
                  <a:xfrm rot="5400000">
                    <a:off x="5298459" y="575434"/>
                    <a:ext cx="49695" cy="1530627"/>
                  </a:xfrm>
                  <a:prstGeom prst="can">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0" name="Can 199">
                    <a:extLst>
                      <a:ext uri="{FF2B5EF4-FFF2-40B4-BE49-F238E27FC236}">
                        <a16:creationId xmlns:a16="http://schemas.microsoft.com/office/drawing/2014/main" id="{0880094B-F00C-89C8-B99A-31413B455F67}"/>
                      </a:ext>
                    </a:extLst>
                  </p:cNvPr>
                  <p:cNvSpPr/>
                  <p:nvPr/>
                </p:nvSpPr>
                <p:spPr>
                  <a:xfrm rot="5400000">
                    <a:off x="5298459" y="478627"/>
                    <a:ext cx="49695" cy="1530627"/>
                  </a:xfrm>
                  <a:prstGeom prst="can">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6" name="Group 205">
                  <a:extLst>
                    <a:ext uri="{FF2B5EF4-FFF2-40B4-BE49-F238E27FC236}">
                      <a16:creationId xmlns:a16="http://schemas.microsoft.com/office/drawing/2014/main" id="{01FCCD00-DA96-76D6-BDAC-2C5DDA0623B7}"/>
                    </a:ext>
                  </a:extLst>
                </p:cNvPr>
                <p:cNvGrpSpPr/>
                <p:nvPr/>
              </p:nvGrpSpPr>
              <p:grpSpPr>
                <a:xfrm>
                  <a:off x="5802873" y="3843211"/>
                  <a:ext cx="696542" cy="1321896"/>
                  <a:chOff x="4335684" y="809116"/>
                  <a:chExt cx="2017158" cy="4180797"/>
                </a:xfrm>
              </p:grpSpPr>
              <p:grpSp>
                <p:nvGrpSpPr>
                  <p:cNvPr id="207" name="Group 206">
                    <a:extLst>
                      <a:ext uri="{FF2B5EF4-FFF2-40B4-BE49-F238E27FC236}">
                        <a16:creationId xmlns:a16="http://schemas.microsoft.com/office/drawing/2014/main" id="{AE18913A-04F9-D3F8-0C8D-A154F94DF16D}"/>
                      </a:ext>
                    </a:extLst>
                  </p:cNvPr>
                  <p:cNvGrpSpPr/>
                  <p:nvPr/>
                </p:nvGrpSpPr>
                <p:grpSpPr>
                  <a:xfrm>
                    <a:off x="4335684" y="809116"/>
                    <a:ext cx="2017158" cy="4180797"/>
                    <a:chOff x="5206749" y="2060976"/>
                    <a:chExt cx="2017158" cy="4180797"/>
                  </a:xfrm>
                </p:grpSpPr>
                <p:sp>
                  <p:nvSpPr>
                    <p:cNvPr id="210" name="Can 209">
                      <a:extLst>
                        <a:ext uri="{FF2B5EF4-FFF2-40B4-BE49-F238E27FC236}">
                          <a16:creationId xmlns:a16="http://schemas.microsoft.com/office/drawing/2014/main" id="{E5E7AFCD-083F-86D5-C4EE-137D93DEE727}"/>
                        </a:ext>
                      </a:extLst>
                    </p:cNvPr>
                    <p:cNvSpPr/>
                    <p:nvPr/>
                  </p:nvSpPr>
                  <p:spPr>
                    <a:xfrm>
                      <a:off x="6112565" y="2087217"/>
                      <a:ext cx="159026" cy="4154556"/>
                    </a:xfrm>
                    <a:prstGeom prst="can">
                      <a:avLst/>
                    </a:prstGeom>
                    <a:solidFill>
                      <a:schemeClr val="accent4">
                        <a:lumMod val="20000"/>
                        <a:lumOff val="8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1" name="Can 210">
                      <a:extLst>
                        <a:ext uri="{FF2B5EF4-FFF2-40B4-BE49-F238E27FC236}">
                          <a16:creationId xmlns:a16="http://schemas.microsoft.com/office/drawing/2014/main" id="{9B807DC5-2E63-8D40-31CD-676295E37E3F}"/>
                        </a:ext>
                      </a:extLst>
                    </p:cNvPr>
                    <p:cNvSpPr/>
                    <p:nvPr/>
                  </p:nvSpPr>
                  <p:spPr>
                    <a:xfrm rot="5400000">
                      <a:off x="6185510" y="3185734"/>
                      <a:ext cx="59635" cy="2017158"/>
                    </a:xfrm>
                    <a:prstGeom prst="can">
                      <a:avLst/>
                    </a:prstGeom>
                    <a:solidFill>
                      <a:schemeClr val="accent4">
                        <a:lumMod val="20000"/>
                        <a:lumOff val="8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2" name="Can 211">
                      <a:extLst>
                        <a:ext uri="{FF2B5EF4-FFF2-40B4-BE49-F238E27FC236}">
                          <a16:creationId xmlns:a16="http://schemas.microsoft.com/office/drawing/2014/main" id="{3D45CA29-C39E-7CE9-2600-BF7698869F86}"/>
                        </a:ext>
                      </a:extLst>
                    </p:cNvPr>
                    <p:cNvSpPr/>
                    <p:nvPr/>
                  </p:nvSpPr>
                  <p:spPr>
                    <a:xfrm rot="5400000">
                      <a:off x="6169218" y="2404152"/>
                      <a:ext cx="45719" cy="1868557"/>
                    </a:xfrm>
                    <a:prstGeom prst="can">
                      <a:avLst/>
                    </a:prstGeom>
                    <a:solidFill>
                      <a:schemeClr val="accent4">
                        <a:lumMod val="20000"/>
                        <a:lumOff val="8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3" name="Can 212">
                      <a:extLst>
                        <a:ext uri="{FF2B5EF4-FFF2-40B4-BE49-F238E27FC236}">
                          <a16:creationId xmlns:a16="http://schemas.microsoft.com/office/drawing/2014/main" id="{F413111B-9192-345A-3A02-3AF108F155DC}"/>
                        </a:ext>
                      </a:extLst>
                    </p:cNvPr>
                    <p:cNvSpPr/>
                    <p:nvPr/>
                  </p:nvSpPr>
                  <p:spPr>
                    <a:xfrm rot="5400000">
                      <a:off x="6169217" y="1786388"/>
                      <a:ext cx="45719" cy="1514239"/>
                    </a:xfrm>
                    <a:prstGeom prst="can">
                      <a:avLst/>
                    </a:prstGeom>
                    <a:solidFill>
                      <a:schemeClr val="accent4">
                        <a:lumMod val="20000"/>
                        <a:lumOff val="8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4" name="Can 213">
                      <a:extLst>
                        <a:ext uri="{FF2B5EF4-FFF2-40B4-BE49-F238E27FC236}">
                          <a16:creationId xmlns:a16="http://schemas.microsoft.com/office/drawing/2014/main" id="{F3D306C6-9CDF-D7A4-88F7-BEC3312AF92C}"/>
                        </a:ext>
                      </a:extLst>
                    </p:cNvPr>
                    <p:cNvSpPr/>
                    <p:nvPr/>
                  </p:nvSpPr>
                  <p:spPr>
                    <a:xfrm rot="5400000">
                      <a:off x="6165835" y="1663058"/>
                      <a:ext cx="52481" cy="848317"/>
                    </a:xfrm>
                    <a:prstGeom prst="can">
                      <a:avLst/>
                    </a:prstGeom>
                    <a:solidFill>
                      <a:schemeClr val="accent2">
                        <a:lumMod val="75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8" name="Can 207">
                    <a:extLst>
                      <a:ext uri="{FF2B5EF4-FFF2-40B4-BE49-F238E27FC236}">
                        <a16:creationId xmlns:a16="http://schemas.microsoft.com/office/drawing/2014/main" id="{7DCA193E-279C-8D85-36C7-B824E39C3CD4}"/>
                      </a:ext>
                    </a:extLst>
                  </p:cNvPr>
                  <p:cNvSpPr/>
                  <p:nvPr/>
                </p:nvSpPr>
                <p:spPr>
                  <a:xfrm rot="5400000">
                    <a:off x="5298459" y="575434"/>
                    <a:ext cx="49695" cy="1530627"/>
                  </a:xfrm>
                  <a:prstGeom prst="can">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9" name="Can 208">
                    <a:extLst>
                      <a:ext uri="{FF2B5EF4-FFF2-40B4-BE49-F238E27FC236}">
                        <a16:creationId xmlns:a16="http://schemas.microsoft.com/office/drawing/2014/main" id="{93B710CF-CDAD-2ADF-1186-E249FC4B6540}"/>
                      </a:ext>
                    </a:extLst>
                  </p:cNvPr>
                  <p:cNvSpPr/>
                  <p:nvPr/>
                </p:nvSpPr>
                <p:spPr>
                  <a:xfrm rot="5400000">
                    <a:off x="5298459" y="478627"/>
                    <a:ext cx="49695" cy="1530627"/>
                  </a:xfrm>
                  <a:prstGeom prst="can">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5" name="Group 214">
                  <a:extLst>
                    <a:ext uri="{FF2B5EF4-FFF2-40B4-BE49-F238E27FC236}">
                      <a16:creationId xmlns:a16="http://schemas.microsoft.com/office/drawing/2014/main" id="{DB114585-F6CF-75BD-58AF-4B6B85DEE902}"/>
                    </a:ext>
                  </a:extLst>
                </p:cNvPr>
                <p:cNvGrpSpPr/>
                <p:nvPr/>
              </p:nvGrpSpPr>
              <p:grpSpPr>
                <a:xfrm>
                  <a:off x="7684056" y="4095059"/>
                  <a:ext cx="696542" cy="1321896"/>
                  <a:chOff x="4335684" y="809116"/>
                  <a:chExt cx="2017158" cy="4180797"/>
                </a:xfrm>
              </p:grpSpPr>
              <p:grpSp>
                <p:nvGrpSpPr>
                  <p:cNvPr id="216" name="Group 215">
                    <a:extLst>
                      <a:ext uri="{FF2B5EF4-FFF2-40B4-BE49-F238E27FC236}">
                        <a16:creationId xmlns:a16="http://schemas.microsoft.com/office/drawing/2014/main" id="{E0BF4EEA-FE2A-5419-1D1C-77C94B5727DC}"/>
                      </a:ext>
                    </a:extLst>
                  </p:cNvPr>
                  <p:cNvGrpSpPr/>
                  <p:nvPr/>
                </p:nvGrpSpPr>
                <p:grpSpPr>
                  <a:xfrm>
                    <a:off x="4335684" y="809116"/>
                    <a:ext cx="2017158" cy="4180797"/>
                    <a:chOff x="5206749" y="2060976"/>
                    <a:chExt cx="2017158" cy="4180797"/>
                  </a:xfrm>
                </p:grpSpPr>
                <p:sp>
                  <p:nvSpPr>
                    <p:cNvPr id="219" name="Can 218">
                      <a:extLst>
                        <a:ext uri="{FF2B5EF4-FFF2-40B4-BE49-F238E27FC236}">
                          <a16:creationId xmlns:a16="http://schemas.microsoft.com/office/drawing/2014/main" id="{58AFFB8F-55E4-911B-B8B6-2BAA14D5635D}"/>
                        </a:ext>
                      </a:extLst>
                    </p:cNvPr>
                    <p:cNvSpPr/>
                    <p:nvPr/>
                  </p:nvSpPr>
                  <p:spPr>
                    <a:xfrm>
                      <a:off x="6112565" y="2087217"/>
                      <a:ext cx="159026" cy="4154556"/>
                    </a:xfrm>
                    <a:prstGeom prst="can">
                      <a:avLst/>
                    </a:prstGeom>
                    <a:solidFill>
                      <a:schemeClr val="accent4">
                        <a:lumMod val="20000"/>
                        <a:lumOff val="8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0" name="Can 219">
                      <a:extLst>
                        <a:ext uri="{FF2B5EF4-FFF2-40B4-BE49-F238E27FC236}">
                          <a16:creationId xmlns:a16="http://schemas.microsoft.com/office/drawing/2014/main" id="{01144F01-42E6-2646-FE24-A8320114BF17}"/>
                        </a:ext>
                      </a:extLst>
                    </p:cNvPr>
                    <p:cNvSpPr/>
                    <p:nvPr/>
                  </p:nvSpPr>
                  <p:spPr>
                    <a:xfrm rot="5400000">
                      <a:off x="6185510" y="3185734"/>
                      <a:ext cx="59635" cy="2017158"/>
                    </a:xfrm>
                    <a:prstGeom prst="can">
                      <a:avLst/>
                    </a:prstGeom>
                    <a:solidFill>
                      <a:schemeClr val="accent4">
                        <a:lumMod val="20000"/>
                        <a:lumOff val="8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1" name="Can 220">
                      <a:extLst>
                        <a:ext uri="{FF2B5EF4-FFF2-40B4-BE49-F238E27FC236}">
                          <a16:creationId xmlns:a16="http://schemas.microsoft.com/office/drawing/2014/main" id="{49214439-B142-D43B-387E-BFC3F7624B44}"/>
                        </a:ext>
                      </a:extLst>
                    </p:cNvPr>
                    <p:cNvSpPr/>
                    <p:nvPr/>
                  </p:nvSpPr>
                  <p:spPr>
                    <a:xfrm rot="5400000">
                      <a:off x="6169218" y="2404152"/>
                      <a:ext cx="45719" cy="1868557"/>
                    </a:xfrm>
                    <a:prstGeom prst="can">
                      <a:avLst/>
                    </a:prstGeom>
                    <a:solidFill>
                      <a:schemeClr val="accent4">
                        <a:lumMod val="20000"/>
                        <a:lumOff val="8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2" name="Can 221">
                      <a:extLst>
                        <a:ext uri="{FF2B5EF4-FFF2-40B4-BE49-F238E27FC236}">
                          <a16:creationId xmlns:a16="http://schemas.microsoft.com/office/drawing/2014/main" id="{B9E00444-BB24-2899-A833-104388C8D99C}"/>
                        </a:ext>
                      </a:extLst>
                    </p:cNvPr>
                    <p:cNvSpPr/>
                    <p:nvPr/>
                  </p:nvSpPr>
                  <p:spPr>
                    <a:xfrm rot="5400000">
                      <a:off x="6169217" y="1786388"/>
                      <a:ext cx="45719" cy="1514239"/>
                    </a:xfrm>
                    <a:prstGeom prst="can">
                      <a:avLst/>
                    </a:prstGeom>
                    <a:solidFill>
                      <a:schemeClr val="accent4">
                        <a:lumMod val="20000"/>
                        <a:lumOff val="8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3" name="Can 222">
                      <a:extLst>
                        <a:ext uri="{FF2B5EF4-FFF2-40B4-BE49-F238E27FC236}">
                          <a16:creationId xmlns:a16="http://schemas.microsoft.com/office/drawing/2014/main" id="{4F054B31-BCC9-DD9F-B2D6-2F6216874877}"/>
                        </a:ext>
                      </a:extLst>
                    </p:cNvPr>
                    <p:cNvSpPr/>
                    <p:nvPr/>
                  </p:nvSpPr>
                  <p:spPr>
                    <a:xfrm rot="5400000">
                      <a:off x="6165835" y="1663058"/>
                      <a:ext cx="52481" cy="848317"/>
                    </a:xfrm>
                    <a:prstGeom prst="can">
                      <a:avLst/>
                    </a:prstGeom>
                    <a:solidFill>
                      <a:schemeClr val="accent2">
                        <a:lumMod val="75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7" name="Can 216">
                    <a:extLst>
                      <a:ext uri="{FF2B5EF4-FFF2-40B4-BE49-F238E27FC236}">
                        <a16:creationId xmlns:a16="http://schemas.microsoft.com/office/drawing/2014/main" id="{7AB74E66-537C-9A1A-0041-A69AF5AD08CA}"/>
                      </a:ext>
                    </a:extLst>
                  </p:cNvPr>
                  <p:cNvSpPr/>
                  <p:nvPr/>
                </p:nvSpPr>
                <p:spPr>
                  <a:xfrm rot="5400000">
                    <a:off x="5298459" y="575434"/>
                    <a:ext cx="49695" cy="1530627"/>
                  </a:xfrm>
                  <a:prstGeom prst="can">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8" name="Can 217">
                    <a:extLst>
                      <a:ext uri="{FF2B5EF4-FFF2-40B4-BE49-F238E27FC236}">
                        <a16:creationId xmlns:a16="http://schemas.microsoft.com/office/drawing/2014/main" id="{AAFB685E-9DB3-1019-E401-897D8F4C77EC}"/>
                      </a:ext>
                    </a:extLst>
                  </p:cNvPr>
                  <p:cNvSpPr/>
                  <p:nvPr/>
                </p:nvSpPr>
                <p:spPr>
                  <a:xfrm rot="5400000">
                    <a:off x="5298459" y="478627"/>
                    <a:ext cx="49695" cy="1530627"/>
                  </a:xfrm>
                  <a:prstGeom prst="can">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2" name="Lightning Bolt 71">
                  <a:extLst>
                    <a:ext uri="{FF2B5EF4-FFF2-40B4-BE49-F238E27FC236}">
                      <a16:creationId xmlns:a16="http://schemas.microsoft.com/office/drawing/2014/main" id="{ADD1A2A8-B862-ADDB-8484-A59063F321E2}"/>
                    </a:ext>
                  </a:extLst>
                </p:cNvPr>
                <p:cNvSpPr/>
                <p:nvPr/>
              </p:nvSpPr>
              <p:spPr>
                <a:xfrm rot="19038613">
                  <a:off x="9593496" y="6225232"/>
                  <a:ext cx="457200" cy="697273"/>
                </a:xfrm>
                <a:prstGeom prst="lightningBol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8" name="Arc 227">
                <a:extLst>
                  <a:ext uri="{FF2B5EF4-FFF2-40B4-BE49-F238E27FC236}">
                    <a16:creationId xmlns:a16="http://schemas.microsoft.com/office/drawing/2014/main" id="{282FD6E7-0B39-CB86-3172-9F6DFEED666C}"/>
                  </a:ext>
                </a:extLst>
              </p:cNvPr>
              <p:cNvSpPr/>
              <p:nvPr/>
            </p:nvSpPr>
            <p:spPr>
              <a:xfrm rot="5859455">
                <a:off x="-61796" y="6232813"/>
                <a:ext cx="859266" cy="753524"/>
              </a:xfrm>
              <a:prstGeom prst="arc">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9" name="Arc 228">
                <a:extLst>
                  <a:ext uri="{FF2B5EF4-FFF2-40B4-BE49-F238E27FC236}">
                    <a16:creationId xmlns:a16="http://schemas.microsoft.com/office/drawing/2014/main" id="{BFD06587-E78B-7937-889C-F1A003D87BA8}"/>
                  </a:ext>
                </a:extLst>
              </p:cNvPr>
              <p:cNvSpPr/>
              <p:nvPr/>
            </p:nvSpPr>
            <p:spPr>
              <a:xfrm rot="10995796">
                <a:off x="970168" y="6333332"/>
                <a:ext cx="859266" cy="753524"/>
              </a:xfrm>
              <a:prstGeom prst="arc">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1" name="Arc 230">
                <a:extLst>
                  <a:ext uri="{FF2B5EF4-FFF2-40B4-BE49-F238E27FC236}">
                    <a16:creationId xmlns:a16="http://schemas.microsoft.com/office/drawing/2014/main" id="{6F83AD76-CE88-064F-1A01-FA816BFBB0EF}"/>
                  </a:ext>
                </a:extLst>
              </p:cNvPr>
              <p:cNvSpPr/>
              <p:nvPr/>
            </p:nvSpPr>
            <p:spPr>
              <a:xfrm rot="10478436">
                <a:off x="9996264" y="6136162"/>
                <a:ext cx="859266" cy="753524"/>
              </a:xfrm>
              <a:prstGeom prst="arc">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9" name="Arc 248">
                <a:extLst>
                  <a:ext uri="{FF2B5EF4-FFF2-40B4-BE49-F238E27FC236}">
                    <a16:creationId xmlns:a16="http://schemas.microsoft.com/office/drawing/2014/main" id="{4558ECD7-BEE0-04A1-3D58-FA5A23F7770B}"/>
                  </a:ext>
                </a:extLst>
              </p:cNvPr>
              <p:cNvSpPr/>
              <p:nvPr/>
            </p:nvSpPr>
            <p:spPr>
              <a:xfrm rot="5859455">
                <a:off x="8988304" y="6133222"/>
                <a:ext cx="859266" cy="753524"/>
              </a:xfrm>
              <a:prstGeom prst="arc">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233" name="Group 232">
              <a:extLst>
                <a:ext uri="{FF2B5EF4-FFF2-40B4-BE49-F238E27FC236}">
                  <a16:creationId xmlns:a16="http://schemas.microsoft.com/office/drawing/2014/main" id="{412287B2-A46B-2CD8-80BA-B2B2C74FC869}"/>
                </a:ext>
              </a:extLst>
            </p:cNvPr>
            <p:cNvGrpSpPr/>
            <p:nvPr/>
          </p:nvGrpSpPr>
          <p:grpSpPr>
            <a:xfrm>
              <a:off x="9054405" y="2323021"/>
              <a:ext cx="1624189" cy="3064881"/>
              <a:chOff x="4335684" y="809116"/>
              <a:chExt cx="2017158" cy="4180797"/>
            </a:xfrm>
          </p:grpSpPr>
          <p:grpSp>
            <p:nvGrpSpPr>
              <p:cNvPr id="234" name="Group 233">
                <a:extLst>
                  <a:ext uri="{FF2B5EF4-FFF2-40B4-BE49-F238E27FC236}">
                    <a16:creationId xmlns:a16="http://schemas.microsoft.com/office/drawing/2014/main" id="{7C4446A4-E7B5-F901-5BFC-31201A8B6654}"/>
                  </a:ext>
                </a:extLst>
              </p:cNvPr>
              <p:cNvGrpSpPr/>
              <p:nvPr/>
            </p:nvGrpSpPr>
            <p:grpSpPr>
              <a:xfrm>
                <a:off x="4335684" y="809116"/>
                <a:ext cx="2017158" cy="4180797"/>
                <a:chOff x="5206749" y="2060976"/>
                <a:chExt cx="2017158" cy="4180797"/>
              </a:xfrm>
            </p:grpSpPr>
            <p:sp>
              <p:nvSpPr>
                <p:cNvPr id="237" name="Can 236">
                  <a:extLst>
                    <a:ext uri="{FF2B5EF4-FFF2-40B4-BE49-F238E27FC236}">
                      <a16:creationId xmlns:a16="http://schemas.microsoft.com/office/drawing/2014/main" id="{A23563B9-0C9D-FCBB-2DA9-D545243F2C41}"/>
                    </a:ext>
                  </a:extLst>
                </p:cNvPr>
                <p:cNvSpPr/>
                <p:nvPr/>
              </p:nvSpPr>
              <p:spPr>
                <a:xfrm>
                  <a:off x="6112565" y="2087217"/>
                  <a:ext cx="159026" cy="4154556"/>
                </a:xfrm>
                <a:prstGeom prst="can">
                  <a:avLst/>
                </a:prstGeom>
                <a:solidFill>
                  <a:schemeClr val="accent4">
                    <a:lumMod val="20000"/>
                    <a:lumOff val="8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8" name="Can 237">
                  <a:extLst>
                    <a:ext uri="{FF2B5EF4-FFF2-40B4-BE49-F238E27FC236}">
                      <a16:creationId xmlns:a16="http://schemas.microsoft.com/office/drawing/2014/main" id="{67B47760-4167-CBD5-65E5-EF419E0D6154}"/>
                    </a:ext>
                  </a:extLst>
                </p:cNvPr>
                <p:cNvSpPr/>
                <p:nvPr/>
              </p:nvSpPr>
              <p:spPr>
                <a:xfrm rot="5400000">
                  <a:off x="6185510" y="3185734"/>
                  <a:ext cx="59635" cy="2017158"/>
                </a:xfrm>
                <a:prstGeom prst="can">
                  <a:avLst/>
                </a:prstGeom>
                <a:solidFill>
                  <a:schemeClr val="accent4">
                    <a:lumMod val="20000"/>
                    <a:lumOff val="8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9" name="Can 238">
                  <a:extLst>
                    <a:ext uri="{FF2B5EF4-FFF2-40B4-BE49-F238E27FC236}">
                      <a16:creationId xmlns:a16="http://schemas.microsoft.com/office/drawing/2014/main" id="{4A92008F-4F82-94A5-A192-FA7691C4A4EC}"/>
                    </a:ext>
                  </a:extLst>
                </p:cNvPr>
                <p:cNvSpPr/>
                <p:nvPr/>
              </p:nvSpPr>
              <p:spPr>
                <a:xfrm rot="5400000">
                  <a:off x="6169218" y="2404152"/>
                  <a:ext cx="45719" cy="1868557"/>
                </a:xfrm>
                <a:prstGeom prst="can">
                  <a:avLst/>
                </a:prstGeom>
                <a:solidFill>
                  <a:schemeClr val="accent4">
                    <a:lumMod val="20000"/>
                    <a:lumOff val="8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0" name="Can 239">
                  <a:extLst>
                    <a:ext uri="{FF2B5EF4-FFF2-40B4-BE49-F238E27FC236}">
                      <a16:creationId xmlns:a16="http://schemas.microsoft.com/office/drawing/2014/main" id="{2F4DE5F7-9CE5-C987-E775-C0BB6C02E6CF}"/>
                    </a:ext>
                  </a:extLst>
                </p:cNvPr>
                <p:cNvSpPr/>
                <p:nvPr/>
              </p:nvSpPr>
              <p:spPr>
                <a:xfrm rot="5400000">
                  <a:off x="6169217" y="1786388"/>
                  <a:ext cx="45719" cy="1514239"/>
                </a:xfrm>
                <a:prstGeom prst="can">
                  <a:avLst/>
                </a:prstGeom>
                <a:solidFill>
                  <a:schemeClr val="accent4">
                    <a:lumMod val="20000"/>
                    <a:lumOff val="8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1" name="Can 240">
                  <a:extLst>
                    <a:ext uri="{FF2B5EF4-FFF2-40B4-BE49-F238E27FC236}">
                      <a16:creationId xmlns:a16="http://schemas.microsoft.com/office/drawing/2014/main" id="{2C46A98B-8AE3-3870-134A-178AF7360EA7}"/>
                    </a:ext>
                  </a:extLst>
                </p:cNvPr>
                <p:cNvSpPr/>
                <p:nvPr/>
              </p:nvSpPr>
              <p:spPr>
                <a:xfrm rot="5400000">
                  <a:off x="6165835" y="1663058"/>
                  <a:ext cx="52481" cy="848317"/>
                </a:xfrm>
                <a:prstGeom prst="can">
                  <a:avLst/>
                </a:prstGeom>
                <a:solidFill>
                  <a:schemeClr val="accent2">
                    <a:lumMod val="75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5" name="Can 234">
                <a:extLst>
                  <a:ext uri="{FF2B5EF4-FFF2-40B4-BE49-F238E27FC236}">
                    <a16:creationId xmlns:a16="http://schemas.microsoft.com/office/drawing/2014/main" id="{E75106DA-8441-19EB-252A-FCD8F9105917}"/>
                  </a:ext>
                </a:extLst>
              </p:cNvPr>
              <p:cNvSpPr/>
              <p:nvPr/>
            </p:nvSpPr>
            <p:spPr>
              <a:xfrm rot="5400000">
                <a:off x="5298459" y="575434"/>
                <a:ext cx="49695" cy="1530627"/>
              </a:xfrm>
              <a:prstGeom prst="can">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6" name="Can 235">
                <a:extLst>
                  <a:ext uri="{FF2B5EF4-FFF2-40B4-BE49-F238E27FC236}">
                    <a16:creationId xmlns:a16="http://schemas.microsoft.com/office/drawing/2014/main" id="{6BD2294B-40E5-7ADD-A6C5-946BC7694BF1}"/>
                  </a:ext>
                </a:extLst>
              </p:cNvPr>
              <p:cNvSpPr/>
              <p:nvPr/>
            </p:nvSpPr>
            <p:spPr>
              <a:xfrm rot="5400000">
                <a:off x="5298459" y="478627"/>
                <a:ext cx="49695" cy="1530627"/>
              </a:xfrm>
              <a:prstGeom prst="can">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2" name="Group 241">
              <a:extLst>
                <a:ext uri="{FF2B5EF4-FFF2-40B4-BE49-F238E27FC236}">
                  <a16:creationId xmlns:a16="http://schemas.microsoft.com/office/drawing/2014/main" id="{BC7A660A-18C7-6CE0-4A52-7D07B8A51BBB}"/>
                </a:ext>
              </a:extLst>
            </p:cNvPr>
            <p:cNvGrpSpPr/>
            <p:nvPr/>
          </p:nvGrpSpPr>
          <p:grpSpPr>
            <a:xfrm>
              <a:off x="9783756" y="5366176"/>
              <a:ext cx="139899" cy="1313600"/>
              <a:chOff x="7525407" y="2117035"/>
              <a:chExt cx="138048" cy="1912289"/>
            </a:xfrm>
          </p:grpSpPr>
          <p:sp>
            <p:nvSpPr>
              <p:cNvPr id="243" name="Can 242">
                <a:extLst>
                  <a:ext uri="{FF2B5EF4-FFF2-40B4-BE49-F238E27FC236}">
                    <a16:creationId xmlns:a16="http://schemas.microsoft.com/office/drawing/2014/main" id="{FDDD62FB-E877-5226-1659-A89E8221244C}"/>
                  </a:ext>
                </a:extLst>
              </p:cNvPr>
              <p:cNvSpPr/>
              <p:nvPr/>
            </p:nvSpPr>
            <p:spPr>
              <a:xfrm>
                <a:off x="7525407" y="2117035"/>
                <a:ext cx="138048" cy="1912289"/>
              </a:xfrm>
              <a:prstGeom prst="can">
                <a:avLst/>
              </a:prstGeom>
              <a:solidFill>
                <a:schemeClr val="accent4">
                  <a:lumMod val="20000"/>
                  <a:lumOff val="8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4" name="Can 243">
                <a:extLst>
                  <a:ext uri="{FF2B5EF4-FFF2-40B4-BE49-F238E27FC236}">
                    <a16:creationId xmlns:a16="http://schemas.microsoft.com/office/drawing/2014/main" id="{679FFF65-6BCA-C88E-FC3E-4104FAA3620A}"/>
                  </a:ext>
                </a:extLst>
              </p:cNvPr>
              <p:cNvSpPr/>
              <p:nvPr/>
            </p:nvSpPr>
            <p:spPr>
              <a:xfrm>
                <a:off x="7525407" y="3655529"/>
                <a:ext cx="138048" cy="373795"/>
              </a:xfrm>
              <a:prstGeom prst="can">
                <a:avLst/>
              </a:prstGeom>
              <a:solidFill>
                <a:schemeClr val="bg1">
                  <a:lumMod val="65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5" name="Group 244">
              <a:extLst>
                <a:ext uri="{FF2B5EF4-FFF2-40B4-BE49-F238E27FC236}">
                  <a16:creationId xmlns:a16="http://schemas.microsoft.com/office/drawing/2014/main" id="{10DFB0D2-4F4D-6D0C-185D-10A0FF73866B}"/>
                </a:ext>
              </a:extLst>
            </p:cNvPr>
            <p:cNvGrpSpPr/>
            <p:nvPr/>
          </p:nvGrpSpPr>
          <p:grpSpPr>
            <a:xfrm>
              <a:off x="9506247" y="5315576"/>
              <a:ext cx="694913" cy="306435"/>
              <a:chOff x="5922065" y="3461020"/>
              <a:chExt cx="975891" cy="424118"/>
            </a:xfrm>
          </p:grpSpPr>
          <p:sp>
            <p:nvSpPr>
              <p:cNvPr id="246" name="Oval 245">
                <a:extLst>
                  <a:ext uri="{FF2B5EF4-FFF2-40B4-BE49-F238E27FC236}">
                    <a16:creationId xmlns:a16="http://schemas.microsoft.com/office/drawing/2014/main" id="{A7F9FA23-C72A-14C0-D2A5-268187B703B1}"/>
                  </a:ext>
                </a:extLst>
              </p:cNvPr>
              <p:cNvSpPr/>
              <p:nvPr/>
            </p:nvSpPr>
            <p:spPr>
              <a:xfrm>
                <a:off x="5922065" y="3461020"/>
                <a:ext cx="389283" cy="395363"/>
              </a:xfrm>
              <a:prstGeom prst="ellipse">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7" name="Oval 246">
                <a:extLst>
                  <a:ext uri="{FF2B5EF4-FFF2-40B4-BE49-F238E27FC236}">
                    <a16:creationId xmlns:a16="http://schemas.microsoft.com/office/drawing/2014/main" id="{4FCD58AD-3BBA-4B88-12FD-9AB4F78310E4}"/>
                  </a:ext>
                </a:extLst>
              </p:cNvPr>
              <p:cNvSpPr/>
              <p:nvPr/>
            </p:nvSpPr>
            <p:spPr>
              <a:xfrm>
                <a:off x="6508673" y="3489775"/>
                <a:ext cx="389283" cy="395363"/>
              </a:xfrm>
              <a:prstGeom prst="ellipse">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6" name="Group 45">
              <a:extLst>
                <a:ext uri="{FF2B5EF4-FFF2-40B4-BE49-F238E27FC236}">
                  <a16:creationId xmlns:a16="http://schemas.microsoft.com/office/drawing/2014/main" id="{F1D8368B-1743-0265-D9E5-30F493ECBB5F}"/>
                </a:ext>
              </a:extLst>
            </p:cNvPr>
            <p:cNvGrpSpPr/>
            <p:nvPr/>
          </p:nvGrpSpPr>
          <p:grpSpPr>
            <a:xfrm>
              <a:off x="-240645" y="2457877"/>
              <a:ext cx="2117035" cy="1336602"/>
              <a:chOff x="2533122" y="2027583"/>
              <a:chExt cx="3241291" cy="2274404"/>
            </a:xfrm>
          </p:grpSpPr>
          <p:sp>
            <p:nvSpPr>
              <p:cNvPr id="47" name="Oval 46">
                <a:extLst>
                  <a:ext uri="{FF2B5EF4-FFF2-40B4-BE49-F238E27FC236}">
                    <a16:creationId xmlns:a16="http://schemas.microsoft.com/office/drawing/2014/main" id="{9406BE3B-0290-9C0B-D2DF-3919636AAD33}"/>
                  </a:ext>
                </a:extLst>
              </p:cNvPr>
              <p:cNvSpPr/>
              <p:nvPr/>
            </p:nvSpPr>
            <p:spPr>
              <a:xfrm>
                <a:off x="4094922" y="2027583"/>
                <a:ext cx="159026" cy="1779104"/>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a:extLst>
                  <a:ext uri="{FF2B5EF4-FFF2-40B4-BE49-F238E27FC236}">
                    <a16:creationId xmlns:a16="http://schemas.microsoft.com/office/drawing/2014/main" id="{D2895998-C3B5-3E78-BB84-151048ED831B}"/>
                  </a:ext>
                </a:extLst>
              </p:cNvPr>
              <p:cNvSpPr/>
              <p:nvPr/>
            </p:nvSpPr>
            <p:spPr>
              <a:xfrm rot="3806881">
                <a:off x="3343161" y="3251514"/>
                <a:ext cx="159026" cy="1779104"/>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5CE5F687-070D-E3A0-ED6D-4CED24EAC15C}"/>
                  </a:ext>
                </a:extLst>
              </p:cNvPr>
              <p:cNvSpPr/>
              <p:nvPr/>
            </p:nvSpPr>
            <p:spPr>
              <a:xfrm rot="7375122">
                <a:off x="4805348" y="3332922"/>
                <a:ext cx="159026" cy="1779104"/>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a:extLst>
                  <a:ext uri="{FF2B5EF4-FFF2-40B4-BE49-F238E27FC236}">
                    <a16:creationId xmlns:a16="http://schemas.microsoft.com/office/drawing/2014/main" id="{96C849CE-A10F-7026-D111-E8CA48CA8DD1}"/>
                  </a:ext>
                </a:extLst>
              </p:cNvPr>
              <p:cNvSpPr/>
              <p:nvPr/>
            </p:nvSpPr>
            <p:spPr>
              <a:xfrm>
                <a:off x="4055165" y="3697356"/>
                <a:ext cx="238539" cy="218661"/>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Trapezium 44">
              <a:extLst>
                <a:ext uri="{FF2B5EF4-FFF2-40B4-BE49-F238E27FC236}">
                  <a16:creationId xmlns:a16="http://schemas.microsoft.com/office/drawing/2014/main" id="{DA464ED0-A46A-D15A-5E8C-E3E6339AEC0A}"/>
                </a:ext>
              </a:extLst>
            </p:cNvPr>
            <p:cNvSpPr/>
            <p:nvPr/>
          </p:nvSpPr>
          <p:spPr>
            <a:xfrm>
              <a:off x="740021" y="3566696"/>
              <a:ext cx="202429" cy="1873955"/>
            </a:xfrm>
            <a:prstGeom prst="trapezoid">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252" name="Straight Connector 251">
            <a:extLst>
              <a:ext uri="{FF2B5EF4-FFF2-40B4-BE49-F238E27FC236}">
                <a16:creationId xmlns:a16="http://schemas.microsoft.com/office/drawing/2014/main" id="{5DC37AF7-3ED0-8B36-05C2-89776C12BA73}"/>
              </a:ext>
            </a:extLst>
          </p:cNvPr>
          <p:cNvCxnSpPr>
            <a:cxnSpLocks/>
          </p:cNvCxnSpPr>
          <p:nvPr/>
        </p:nvCxnSpPr>
        <p:spPr>
          <a:xfrm>
            <a:off x="8262375" y="5474569"/>
            <a:ext cx="3795276" cy="6431"/>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sp>
        <p:nvSpPr>
          <p:cNvPr id="255" name="Freeform 254">
            <a:extLst>
              <a:ext uri="{FF2B5EF4-FFF2-40B4-BE49-F238E27FC236}">
                <a16:creationId xmlns:a16="http://schemas.microsoft.com/office/drawing/2014/main" id="{D801D3E2-14B6-7A0C-4E8C-572BFAC68A1F}"/>
              </a:ext>
            </a:extLst>
          </p:cNvPr>
          <p:cNvSpPr/>
          <p:nvPr/>
        </p:nvSpPr>
        <p:spPr>
          <a:xfrm>
            <a:off x="887763" y="5624385"/>
            <a:ext cx="8845725" cy="1066781"/>
          </a:xfrm>
          <a:custGeom>
            <a:avLst/>
            <a:gdLst>
              <a:gd name="connsiteX0" fmla="*/ 0 w 8659906"/>
              <a:gd name="connsiteY0" fmla="*/ 0 h 1549101"/>
              <a:gd name="connsiteX1" fmla="*/ 75303 w 8659906"/>
              <a:gd name="connsiteY1" fmla="*/ 107577 h 1549101"/>
              <a:gd name="connsiteX2" fmla="*/ 129092 w 8659906"/>
              <a:gd name="connsiteY2" fmla="*/ 161365 h 1549101"/>
              <a:gd name="connsiteX3" fmla="*/ 193638 w 8659906"/>
              <a:gd name="connsiteY3" fmla="*/ 236669 h 1549101"/>
              <a:gd name="connsiteX4" fmla="*/ 225910 w 8659906"/>
              <a:gd name="connsiteY4" fmla="*/ 279699 h 1549101"/>
              <a:gd name="connsiteX5" fmla="*/ 258183 w 8659906"/>
              <a:gd name="connsiteY5" fmla="*/ 311972 h 1549101"/>
              <a:gd name="connsiteX6" fmla="*/ 279699 w 8659906"/>
              <a:gd name="connsiteY6" fmla="*/ 344245 h 1549101"/>
              <a:gd name="connsiteX7" fmla="*/ 365760 w 8659906"/>
              <a:gd name="connsiteY7" fmla="*/ 408791 h 1549101"/>
              <a:gd name="connsiteX8" fmla="*/ 419548 w 8659906"/>
              <a:gd name="connsiteY8" fmla="*/ 451821 h 1549101"/>
              <a:gd name="connsiteX9" fmla="*/ 451821 w 8659906"/>
              <a:gd name="connsiteY9" fmla="*/ 473337 h 1549101"/>
              <a:gd name="connsiteX10" fmla="*/ 484094 w 8659906"/>
              <a:gd name="connsiteY10" fmla="*/ 505610 h 1549101"/>
              <a:gd name="connsiteX11" fmla="*/ 548640 w 8659906"/>
              <a:gd name="connsiteY11" fmla="*/ 548640 h 1549101"/>
              <a:gd name="connsiteX12" fmla="*/ 666974 w 8659906"/>
              <a:gd name="connsiteY12" fmla="*/ 645459 h 1549101"/>
              <a:gd name="connsiteX13" fmla="*/ 839096 w 8659906"/>
              <a:gd name="connsiteY13" fmla="*/ 742278 h 1549101"/>
              <a:gd name="connsiteX14" fmla="*/ 892885 w 8659906"/>
              <a:gd name="connsiteY14" fmla="*/ 785309 h 1549101"/>
              <a:gd name="connsiteX15" fmla="*/ 946673 w 8659906"/>
              <a:gd name="connsiteY15" fmla="*/ 817581 h 1549101"/>
              <a:gd name="connsiteX16" fmla="*/ 978946 w 8659906"/>
              <a:gd name="connsiteY16" fmla="*/ 839097 h 1549101"/>
              <a:gd name="connsiteX17" fmla="*/ 1086522 w 8659906"/>
              <a:gd name="connsiteY17" fmla="*/ 914400 h 1549101"/>
              <a:gd name="connsiteX18" fmla="*/ 1118795 w 8659906"/>
              <a:gd name="connsiteY18" fmla="*/ 935916 h 1549101"/>
              <a:gd name="connsiteX19" fmla="*/ 1172583 w 8659906"/>
              <a:gd name="connsiteY19" fmla="*/ 968189 h 1549101"/>
              <a:gd name="connsiteX20" fmla="*/ 1204856 w 8659906"/>
              <a:gd name="connsiteY20" fmla="*/ 1000461 h 1549101"/>
              <a:gd name="connsiteX21" fmla="*/ 1247887 w 8659906"/>
              <a:gd name="connsiteY21" fmla="*/ 1021977 h 1549101"/>
              <a:gd name="connsiteX22" fmla="*/ 1290918 w 8659906"/>
              <a:gd name="connsiteY22" fmla="*/ 1054250 h 1549101"/>
              <a:gd name="connsiteX23" fmla="*/ 1355463 w 8659906"/>
              <a:gd name="connsiteY23" fmla="*/ 1097280 h 1549101"/>
              <a:gd name="connsiteX24" fmla="*/ 1387736 w 8659906"/>
              <a:gd name="connsiteY24" fmla="*/ 1118796 h 1549101"/>
              <a:gd name="connsiteX25" fmla="*/ 1420009 w 8659906"/>
              <a:gd name="connsiteY25" fmla="*/ 1129553 h 1549101"/>
              <a:gd name="connsiteX26" fmla="*/ 1527586 w 8659906"/>
              <a:gd name="connsiteY26" fmla="*/ 1172584 h 1549101"/>
              <a:gd name="connsiteX27" fmla="*/ 1656678 w 8659906"/>
              <a:gd name="connsiteY27" fmla="*/ 1215614 h 1549101"/>
              <a:gd name="connsiteX28" fmla="*/ 1721223 w 8659906"/>
              <a:gd name="connsiteY28" fmla="*/ 1247887 h 1549101"/>
              <a:gd name="connsiteX29" fmla="*/ 1807285 w 8659906"/>
              <a:gd name="connsiteY29" fmla="*/ 1269403 h 1549101"/>
              <a:gd name="connsiteX30" fmla="*/ 1957892 w 8659906"/>
              <a:gd name="connsiteY30" fmla="*/ 1312433 h 1549101"/>
              <a:gd name="connsiteX31" fmla="*/ 2043953 w 8659906"/>
              <a:gd name="connsiteY31" fmla="*/ 1344706 h 1549101"/>
              <a:gd name="connsiteX32" fmla="*/ 2194560 w 8659906"/>
              <a:gd name="connsiteY32" fmla="*/ 1376979 h 1549101"/>
              <a:gd name="connsiteX33" fmla="*/ 2269863 w 8659906"/>
              <a:gd name="connsiteY33" fmla="*/ 1398494 h 1549101"/>
              <a:gd name="connsiteX34" fmla="*/ 2323652 w 8659906"/>
              <a:gd name="connsiteY34" fmla="*/ 1420010 h 1549101"/>
              <a:gd name="connsiteX35" fmla="*/ 2409713 w 8659906"/>
              <a:gd name="connsiteY35" fmla="*/ 1430767 h 1549101"/>
              <a:gd name="connsiteX36" fmla="*/ 2517289 w 8659906"/>
              <a:gd name="connsiteY36" fmla="*/ 1452283 h 1549101"/>
              <a:gd name="connsiteX37" fmla="*/ 2581835 w 8659906"/>
              <a:gd name="connsiteY37" fmla="*/ 1473798 h 1549101"/>
              <a:gd name="connsiteX38" fmla="*/ 2657139 w 8659906"/>
              <a:gd name="connsiteY38" fmla="*/ 1484556 h 1549101"/>
              <a:gd name="connsiteX39" fmla="*/ 2786230 w 8659906"/>
              <a:gd name="connsiteY39" fmla="*/ 1506071 h 1549101"/>
              <a:gd name="connsiteX40" fmla="*/ 2850776 w 8659906"/>
              <a:gd name="connsiteY40" fmla="*/ 1516829 h 1549101"/>
              <a:gd name="connsiteX41" fmla="*/ 2969110 w 8659906"/>
              <a:gd name="connsiteY41" fmla="*/ 1527586 h 1549101"/>
              <a:gd name="connsiteX42" fmla="*/ 3033656 w 8659906"/>
              <a:gd name="connsiteY42" fmla="*/ 1538344 h 1549101"/>
              <a:gd name="connsiteX43" fmla="*/ 3195021 w 8659906"/>
              <a:gd name="connsiteY43" fmla="*/ 1549101 h 1549101"/>
              <a:gd name="connsiteX44" fmla="*/ 4324574 w 8659906"/>
              <a:gd name="connsiteY44" fmla="*/ 1527586 h 1549101"/>
              <a:gd name="connsiteX45" fmla="*/ 4572000 w 8659906"/>
              <a:gd name="connsiteY45" fmla="*/ 1516829 h 1549101"/>
              <a:gd name="connsiteX46" fmla="*/ 5013063 w 8659906"/>
              <a:gd name="connsiteY46" fmla="*/ 1495313 h 1549101"/>
              <a:gd name="connsiteX47" fmla="*/ 5142155 w 8659906"/>
              <a:gd name="connsiteY47" fmla="*/ 1484556 h 1549101"/>
              <a:gd name="connsiteX48" fmla="*/ 5217459 w 8659906"/>
              <a:gd name="connsiteY48" fmla="*/ 1473798 h 1549101"/>
              <a:gd name="connsiteX49" fmla="*/ 5497158 w 8659906"/>
              <a:gd name="connsiteY49" fmla="*/ 1452283 h 1549101"/>
              <a:gd name="connsiteX50" fmla="*/ 5852160 w 8659906"/>
              <a:gd name="connsiteY50" fmla="*/ 1430767 h 1549101"/>
              <a:gd name="connsiteX51" fmla="*/ 6045798 w 8659906"/>
              <a:gd name="connsiteY51" fmla="*/ 1409252 h 1549101"/>
              <a:gd name="connsiteX52" fmla="*/ 6250193 w 8659906"/>
              <a:gd name="connsiteY52" fmla="*/ 1376979 h 1549101"/>
              <a:gd name="connsiteX53" fmla="*/ 6314739 w 8659906"/>
              <a:gd name="connsiteY53" fmla="*/ 1366221 h 1549101"/>
              <a:gd name="connsiteX54" fmla="*/ 6379285 w 8659906"/>
              <a:gd name="connsiteY54" fmla="*/ 1355464 h 1549101"/>
              <a:gd name="connsiteX55" fmla="*/ 6433073 w 8659906"/>
              <a:gd name="connsiteY55" fmla="*/ 1344706 h 1549101"/>
              <a:gd name="connsiteX56" fmla="*/ 6497619 w 8659906"/>
              <a:gd name="connsiteY56" fmla="*/ 1333949 h 1549101"/>
              <a:gd name="connsiteX57" fmla="*/ 6551407 w 8659906"/>
              <a:gd name="connsiteY57" fmla="*/ 1323191 h 1549101"/>
              <a:gd name="connsiteX58" fmla="*/ 6691256 w 8659906"/>
              <a:gd name="connsiteY58" fmla="*/ 1280160 h 1549101"/>
              <a:gd name="connsiteX59" fmla="*/ 6755802 w 8659906"/>
              <a:gd name="connsiteY59" fmla="*/ 1269403 h 1549101"/>
              <a:gd name="connsiteX60" fmla="*/ 6809590 w 8659906"/>
              <a:gd name="connsiteY60" fmla="*/ 1247887 h 1549101"/>
              <a:gd name="connsiteX61" fmla="*/ 6863379 w 8659906"/>
              <a:gd name="connsiteY61" fmla="*/ 1237130 h 1549101"/>
              <a:gd name="connsiteX62" fmla="*/ 6906409 w 8659906"/>
              <a:gd name="connsiteY62" fmla="*/ 1215614 h 1549101"/>
              <a:gd name="connsiteX63" fmla="*/ 6949440 w 8659906"/>
              <a:gd name="connsiteY63" fmla="*/ 1204857 h 1549101"/>
              <a:gd name="connsiteX64" fmla="*/ 7164593 w 8659906"/>
              <a:gd name="connsiteY64" fmla="*/ 1097280 h 1549101"/>
              <a:gd name="connsiteX65" fmla="*/ 7250654 w 8659906"/>
              <a:gd name="connsiteY65" fmla="*/ 1054250 h 1549101"/>
              <a:gd name="connsiteX66" fmla="*/ 7293685 w 8659906"/>
              <a:gd name="connsiteY66" fmla="*/ 1032734 h 1549101"/>
              <a:gd name="connsiteX67" fmla="*/ 7336715 w 8659906"/>
              <a:gd name="connsiteY67" fmla="*/ 1021977 h 1549101"/>
              <a:gd name="connsiteX68" fmla="*/ 7412019 w 8659906"/>
              <a:gd name="connsiteY68" fmla="*/ 989704 h 1549101"/>
              <a:gd name="connsiteX69" fmla="*/ 7455049 w 8659906"/>
              <a:gd name="connsiteY69" fmla="*/ 968189 h 1549101"/>
              <a:gd name="connsiteX70" fmla="*/ 7498080 w 8659906"/>
              <a:gd name="connsiteY70" fmla="*/ 957431 h 1549101"/>
              <a:gd name="connsiteX71" fmla="*/ 7637929 w 8659906"/>
              <a:gd name="connsiteY71" fmla="*/ 903643 h 1549101"/>
              <a:gd name="connsiteX72" fmla="*/ 7691718 w 8659906"/>
              <a:gd name="connsiteY72" fmla="*/ 871370 h 1549101"/>
              <a:gd name="connsiteX73" fmla="*/ 7756263 w 8659906"/>
              <a:gd name="connsiteY73" fmla="*/ 849854 h 1549101"/>
              <a:gd name="connsiteX74" fmla="*/ 7788536 w 8659906"/>
              <a:gd name="connsiteY74" fmla="*/ 828339 h 1549101"/>
              <a:gd name="connsiteX75" fmla="*/ 7863840 w 8659906"/>
              <a:gd name="connsiteY75" fmla="*/ 796066 h 1549101"/>
              <a:gd name="connsiteX76" fmla="*/ 7906870 w 8659906"/>
              <a:gd name="connsiteY76" fmla="*/ 763793 h 1549101"/>
              <a:gd name="connsiteX77" fmla="*/ 7971416 w 8659906"/>
              <a:gd name="connsiteY77" fmla="*/ 720763 h 1549101"/>
              <a:gd name="connsiteX78" fmla="*/ 8025205 w 8659906"/>
              <a:gd name="connsiteY78" fmla="*/ 666974 h 1549101"/>
              <a:gd name="connsiteX79" fmla="*/ 8057478 w 8659906"/>
              <a:gd name="connsiteY79" fmla="*/ 634701 h 1549101"/>
              <a:gd name="connsiteX80" fmla="*/ 8089750 w 8659906"/>
              <a:gd name="connsiteY80" fmla="*/ 580913 h 1549101"/>
              <a:gd name="connsiteX81" fmla="*/ 8100508 w 8659906"/>
              <a:gd name="connsiteY81" fmla="*/ 548640 h 1549101"/>
              <a:gd name="connsiteX82" fmla="*/ 8122023 w 8659906"/>
              <a:gd name="connsiteY82" fmla="*/ 516367 h 1549101"/>
              <a:gd name="connsiteX83" fmla="*/ 8143539 w 8659906"/>
              <a:gd name="connsiteY83" fmla="*/ 451821 h 1549101"/>
              <a:gd name="connsiteX84" fmla="*/ 8186569 w 8659906"/>
              <a:gd name="connsiteY84" fmla="*/ 398033 h 1549101"/>
              <a:gd name="connsiteX85" fmla="*/ 8240358 w 8659906"/>
              <a:gd name="connsiteY85" fmla="*/ 333487 h 1549101"/>
              <a:gd name="connsiteX86" fmla="*/ 8304903 w 8659906"/>
              <a:gd name="connsiteY86" fmla="*/ 290457 h 1549101"/>
              <a:gd name="connsiteX87" fmla="*/ 8337176 w 8659906"/>
              <a:gd name="connsiteY87" fmla="*/ 268941 h 1549101"/>
              <a:gd name="connsiteX88" fmla="*/ 8401722 w 8659906"/>
              <a:gd name="connsiteY88" fmla="*/ 247426 h 1549101"/>
              <a:gd name="connsiteX89" fmla="*/ 8433995 w 8659906"/>
              <a:gd name="connsiteY89" fmla="*/ 225911 h 1549101"/>
              <a:gd name="connsiteX90" fmla="*/ 8498541 w 8659906"/>
              <a:gd name="connsiteY90" fmla="*/ 204396 h 1549101"/>
              <a:gd name="connsiteX91" fmla="*/ 8552329 w 8659906"/>
              <a:gd name="connsiteY91" fmla="*/ 161365 h 1549101"/>
              <a:gd name="connsiteX92" fmla="*/ 8627633 w 8659906"/>
              <a:gd name="connsiteY92" fmla="*/ 107577 h 1549101"/>
              <a:gd name="connsiteX93" fmla="*/ 8649148 w 8659906"/>
              <a:gd name="connsiteY93" fmla="*/ 86061 h 1549101"/>
              <a:gd name="connsiteX94" fmla="*/ 8659906 w 8659906"/>
              <a:gd name="connsiteY94" fmla="*/ 53789 h 15491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8659906" h="1549101">
                <a:moveTo>
                  <a:pt x="0" y="0"/>
                </a:moveTo>
                <a:cubicBezTo>
                  <a:pt x="25101" y="35859"/>
                  <a:pt x="44352" y="76626"/>
                  <a:pt x="75303" y="107577"/>
                </a:cubicBezTo>
                <a:lnTo>
                  <a:pt x="129092" y="161365"/>
                </a:lnTo>
                <a:cubicBezTo>
                  <a:pt x="171116" y="245414"/>
                  <a:pt x="123813" y="166844"/>
                  <a:pt x="193638" y="236669"/>
                </a:cubicBezTo>
                <a:cubicBezTo>
                  <a:pt x="206316" y="249347"/>
                  <a:pt x="214242" y="266086"/>
                  <a:pt x="225910" y="279699"/>
                </a:cubicBezTo>
                <a:cubicBezTo>
                  <a:pt x="235811" y="291250"/>
                  <a:pt x="248443" y="300285"/>
                  <a:pt x="258183" y="311972"/>
                </a:cubicBezTo>
                <a:cubicBezTo>
                  <a:pt x="266460" y="321904"/>
                  <a:pt x="270089" y="335596"/>
                  <a:pt x="279699" y="344245"/>
                </a:cubicBezTo>
                <a:cubicBezTo>
                  <a:pt x="306353" y="368233"/>
                  <a:pt x="337337" y="386928"/>
                  <a:pt x="365760" y="408791"/>
                </a:cubicBezTo>
                <a:cubicBezTo>
                  <a:pt x="383959" y="422790"/>
                  <a:pt x="400444" y="439084"/>
                  <a:pt x="419548" y="451821"/>
                </a:cubicBezTo>
                <a:cubicBezTo>
                  <a:pt x="430306" y="458993"/>
                  <a:pt x="441889" y="465060"/>
                  <a:pt x="451821" y="473337"/>
                </a:cubicBezTo>
                <a:cubicBezTo>
                  <a:pt x="463508" y="483077"/>
                  <a:pt x="472085" y="496270"/>
                  <a:pt x="484094" y="505610"/>
                </a:cubicBezTo>
                <a:cubicBezTo>
                  <a:pt x="504505" y="521485"/>
                  <a:pt x="530356" y="530356"/>
                  <a:pt x="548640" y="548640"/>
                </a:cubicBezTo>
                <a:cubicBezTo>
                  <a:pt x="585431" y="585431"/>
                  <a:pt x="617859" y="620901"/>
                  <a:pt x="666974" y="645459"/>
                </a:cubicBezTo>
                <a:cubicBezTo>
                  <a:pt x="719761" y="671852"/>
                  <a:pt x="796360" y="708089"/>
                  <a:pt x="839096" y="742278"/>
                </a:cubicBezTo>
                <a:cubicBezTo>
                  <a:pt x="857026" y="756622"/>
                  <a:pt x="874074" y="772142"/>
                  <a:pt x="892885" y="785309"/>
                </a:cubicBezTo>
                <a:cubicBezTo>
                  <a:pt x="910014" y="797299"/>
                  <a:pt x="928942" y="806499"/>
                  <a:pt x="946673" y="817581"/>
                </a:cubicBezTo>
                <a:cubicBezTo>
                  <a:pt x="957637" y="824433"/>
                  <a:pt x="968425" y="831582"/>
                  <a:pt x="978946" y="839097"/>
                </a:cubicBezTo>
                <a:cubicBezTo>
                  <a:pt x="1090442" y="918738"/>
                  <a:pt x="938149" y="815485"/>
                  <a:pt x="1086522" y="914400"/>
                </a:cubicBezTo>
                <a:cubicBezTo>
                  <a:pt x="1097280" y="921572"/>
                  <a:pt x="1107708" y="929264"/>
                  <a:pt x="1118795" y="935916"/>
                </a:cubicBezTo>
                <a:cubicBezTo>
                  <a:pt x="1136724" y="946674"/>
                  <a:pt x="1155856" y="955644"/>
                  <a:pt x="1172583" y="968189"/>
                </a:cubicBezTo>
                <a:cubicBezTo>
                  <a:pt x="1184754" y="977317"/>
                  <a:pt x="1192476" y="991618"/>
                  <a:pt x="1204856" y="1000461"/>
                </a:cubicBezTo>
                <a:cubicBezTo>
                  <a:pt x="1217906" y="1009782"/>
                  <a:pt x="1234288" y="1013477"/>
                  <a:pt x="1247887" y="1021977"/>
                </a:cubicBezTo>
                <a:cubicBezTo>
                  <a:pt x="1263091" y="1031480"/>
                  <a:pt x="1276230" y="1043968"/>
                  <a:pt x="1290918" y="1054250"/>
                </a:cubicBezTo>
                <a:cubicBezTo>
                  <a:pt x="1312102" y="1069078"/>
                  <a:pt x="1333948" y="1082937"/>
                  <a:pt x="1355463" y="1097280"/>
                </a:cubicBezTo>
                <a:cubicBezTo>
                  <a:pt x="1366221" y="1104452"/>
                  <a:pt x="1375470" y="1114708"/>
                  <a:pt x="1387736" y="1118796"/>
                </a:cubicBezTo>
                <a:cubicBezTo>
                  <a:pt x="1398494" y="1122382"/>
                  <a:pt x="1409425" y="1125482"/>
                  <a:pt x="1420009" y="1129553"/>
                </a:cubicBezTo>
                <a:cubicBezTo>
                  <a:pt x="1456056" y="1143417"/>
                  <a:pt x="1490947" y="1160371"/>
                  <a:pt x="1527586" y="1172584"/>
                </a:cubicBezTo>
                <a:cubicBezTo>
                  <a:pt x="1570617" y="1186927"/>
                  <a:pt x="1616108" y="1195329"/>
                  <a:pt x="1656678" y="1215614"/>
                </a:cubicBezTo>
                <a:cubicBezTo>
                  <a:pt x="1678193" y="1226372"/>
                  <a:pt x="1698570" y="1239796"/>
                  <a:pt x="1721223" y="1247887"/>
                </a:cubicBezTo>
                <a:cubicBezTo>
                  <a:pt x="1749071" y="1257833"/>
                  <a:pt x="1778757" y="1261623"/>
                  <a:pt x="1807285" y="1269403"/>
                </a:cubicBezTo>
                <a:cubicBezTo>
                  <a:pt x="1857656" y="1283141"/>
                  <a:pt x="1909005" y="1294100"/>
                  <a:pt x="1957892" y="1312433"/>
                </a:cubicBezTo>
                <a:cubicBezTo>
                  <a:pt x="1986579" y="1323191"/>
                  <a:pt x="2014710" y="1335568"/>
                  <a:pt x="2043953" y="1344706"/>
                </a:cubicBezTo>
                <a:cubicBezTo>
                  <a:pt x="2168815" y="1383725"/>
                  <a:pt x="2087834" y="1352350"/>
                  <a:pt x="2194560" y="1376979"/>
                </a:cubicBezTo>
                <a:cubicBezTo>
                  <a:pt x="2219997" y="1382849"/>
                  <a:pt x="2245097" y="1390239"/>
                  <a:pt x="2269863" y="1398494"/>
                </a:cubicBezTo>
                <a:cubicBezTo>
                  <a:pt x="2288183" y="1404601"/>
                  <a:pt x="2304836" y="1415668"/>
                  <a:pt x="2323652" y="1420010"/>
                </a:cubicBezTo>
                <a:cubicBezTo>
                  <a:pt x="2351822" y="1426511"/>
                  <a:pt x="2381196" y="1426014"/>
                  <a:pt x="2409713" y="1430767"/>
                </a:cubicBezTo>
                <a:cubicBezTo>
                  <a:pt x="2445784" y="1436779"/>
                  <a:pt x="2481812" y="1443414"/>
                  <a:pt x="2517289" y="1452283"/>
                </a:cubicBezTo>
                <a:cubicBezTo>
                  <a:pt x="2539291" y="1457784"/>
                  <a:pt x="2559737" y="1468698"/>
                  <a:pt x="2581835" y="1473798"/>
                </a:cubicBezTo>
                <a:cubicBezTo>
                  <a:pt x="2606542" y="1479500"/>
                  <a:pt x="2632093" y="1480601"/>
                  <a:pt x="2657139" y="1484556"/>
                </a:cubicBezTo>
                <a:lnTo>
                  <a:pt x="2786230" y="1506071"/>
                </a:lnTo>
                <a:cubicBezTo>
                  <a:pt x="2807745" y="1509657"/>
                  <a:pt x="2829053" y="1514854"/>
                  <a:pt x="2850776" y="1516829"/>
                </a:cubicBezTo>
                <a:cubicBezTo>
                  <a:pt x="2890221" y="1520415"/>
                  <a:pt x="2929774" y="1522958"/>
                  <a:pt x="2969110" y="1527586"/>
                </a:cubicBezTo>
                <a:cubicBezTo>
                  <a:pt x="2990773" y="1530135"/>
                  <a:pt x="3011942" y="1536276"/>
                  <a:pt x="3033656" y="1538344"/>
                </a:cubicBezTo>
                <a:cubicBezTo>
                  <a:pt x="3087321" y="1543455"/>
                  <a:pt x="3141233" y="1545515"/>
                  <a:pt x="3195021" y="1549101"/>
                </a:cubicBezTo>
                <a:lnTo>
                  <a:pt x="4324574" y="1527586"/>
                </a:lnTo>
                <a:cubicBezTo>
                  <a:pt x="4407090" y="1525123"/>
                  <a:pt x="4489537" y="1520694"/>
                  <a:pt x="4572000" y="1516829"/>
                </a:cubicBezTo>
                <a:cubicBezTo>
                  <a:pt x="4719034" y="1509937"/>
                  <a:pt x="4866376" y="1507536"/>
                  <a:pt x="5013063" y="1495313"/>
                </a:cubicBezTo>
                <a:cubicBezTo>
                  <a:pt x="5056094" y="1491727"/>
                  <a:pt x="5099212" y="1489076"/>
                  <a:pt x="5142155" y="1484556"/>
                </a:cubicBezTo>
                <a:cubicBezTo>
                  <a:pt x="5167372" y="1481902"/>
                  <a:pt x="5192207" y="1476094"/>
                  <a:pt x="5217459" y="1473798"/>
                </a:cubicBezTo>
                <a:cubicBezTo>
                  <a:pt x="5310583" y="1465332"/>
                  <a:pt x="5403821" y="1457940"/>
                  <a:pt x="5497158" y="1452283"/>
                </a:cubicBezTo>
                <a:lnTo>
                  <a:pt x="5852160" y="1430767"/>
                </a:lnTo>
                <a:cubicBezTo>
                  <a:pt x="5986517" y="1408376"/>
                  <a:pt x="5841087" y="1430801"/>
                  <a:pt x="6045798" y="1409252"/>
                </a:cubicBezTo>
                <a:cubicBezTo>
                  <a:pt x="6091731" y="1404417"/>
                  <a:pt x="6220921" y="1381858"/>
                  <a:pt x="6250193" y="1376979"/>
                </a:cubicBezTo>
                <a:lnTo>
                  <a:pt x="6314739" y="1366221"/>
                </a:lnTo>
                <a:cubicBezTo>
                  <a:pt x="6336254" y="1362635"/>
                  <a:pt x="6357897" y="1359742"/>
                  <a:pt x="6379285" y="1355464"/>
                </a:cubicBezTo>
                <a:lnTo>
                  <a:pt x="6433073" y="1344706"/>
                </a:lnTo>
                <a:cubicBezTo>
                  <a:pt x="6454533" y="1340804"/>
                  <a:pt x="6476159" y="1337851"/>
                  <a:pt x="6497619" y="1333949"/>
                </a:cubicBezTo>
                <a:cubicBezTo>
                  <a:pt x="6515609" y="1330678"/>
                  <a:pt x="6533767" y="1328002"/>
                  <a:pt x="6551407" y="1323191"/>
                </a:cubicBezTo>
                <a:cubicBezTo>
                  <a:pt x="6659216" y="1293789"/>
                  <a:pt x="6572855" y="1307483"/>
                  <a:pt x="6691256" y="1280160"/>
                </a:cubicBezTo>
                <a:cubicBezTo>
                  <a:pt x="6712509" y="1275255"/>
                  <a:pt x="6734287" y="1272989"/>
                  <a:pt x="6755802" y="1269403"/>
                </a:cubicBezTo>
                <a:cubicBezTo>
                  <a:pt x="6773731" y="1262231"/>
                  <a:pt x="6791094" y="1253436"/>
                  <a:pt x="6809590" y="1247887"/>
                </a:cubicBezTo>
                <a:cubicBezTo>
                  <a:pt x="6827104" y="1242633"/>
                  <a:pt x="6846033" y="1242912"/>
                  <a:pt x="6863379" y="1237130"/>
                </a:cubicBezTo>
                <a:cubicBezTo>
                  <a:pt x="6878593" y="1232059"/>
                  <a:pt x="6891394" y="1221245"/>
                  <a:pt x="6906409" y="1215614"/>
                </a:cubicBezTo>
                <a:cubicBezTo>
                  <a:pt x="6920253" y="1210423"/>
                  <a:pt x="6935096" y="1208443"/>
                  <a:pt x="6949440" y="1204857"/>
                </a:cubicBezTo>
                <a:lnTo>
                  <a:pt x="7164593" y="1097280"/>
                </a:lnTo>
                <a:lnTo>
                  <a:pt x="7250654" y="1054250"/>
                </a:lnTo>
                <a:cubicBezTo>
                  <a:pt x="7264998" y="1047078"/>
                  <a:pt x="7278127" y="1036623"/>
                  <a:pt x="7293685" y="1032734"/>
                </a:cubicBezTo>
                <a:lnTo>
                  <a:pt x="7336715" y="1021977"/>
                </a:lnTo>
                <a:cubicBezTo>
                  <a:pt x="7479416" y="950625"/>
                  <a:pt x="7301227" y="1037185"/>
                  <a:pt x="7412019" y="989704"/>
                </a:cubicBezTo>
                <a:cubicBezTo>
                  <a:pt x="7426759" y="983387"/>
                  <a:pt x="7440034" y="973820"/>
                  <a:pt x="7455049" y="968189"/>
                </a:cubicBezTo>
                <a:cubicBezTo>
                  <a:pt x="7468893" y="962998"/>
                  <a:pt x="7483864" y="961493"/>
                  <a:pt x="7498080" y="957431"/>
                </a:cubicBezTo>
                <a:cubicBezTo>
                  <a:pt x="7534482" y="947030"/>
                  <a:pt x="7630549" y="908071"/>
                  <a:pt x="7637929" y="903643"/>
                </a:cubicBezTo>
                <a:cubicBezTo>
                  <a:pt x="7655859" y="892885"/>
                  <a:pt x="7672683" y="880022"/>
                  <a:pt x="7691718" y="871370"/>
                </a:cubicBezTo>
                <a:cubicBezTo>
                  <a:pt x="7712364" y="861985"/>
                  <a:pt x="7737393" y="862434"/>
                  <a:pt x="7756263" y="849854"/>
                </a:cubicBezTo>
                <a:cubicBezTo>
                  <a:pt x="7767021" y="842682"/>
                  <a:pt x="7776972" y="834121"/>
                  <a:pt x="7788536" y="828339"/>
                </a:cubicBezTo>
                <a:cubicBezTo>
                  <a:pt x="7861732" y="791741"/>
                  <a:pt x="7774308" y="852024"/>
                  <a:pt x="7863840" y="796066"/>
                </a:cubicBezTo>
                <a:cubicBezTo>
                  <a:pt x="7879044" y="786564"/>
                  <a:pt x="7892182" y="774075"/>
                  <a:pt x="7906870" y="763793"/>
                </a:cubicBezTo>
                <a:cubicBezTo>
                  <a:pt x="7928054" y="748964"/>
                  <a:pt x="7953132" y="739047"/>
                  <a:pt x="7971416" y="720763"/>
                </a:cubicBezTo>
                <a:lnTo>
                  <a:pt x="8025205" y="666974"/>
                </a:lnTo>
                <a:lnTo>
                  <a:pt x="8057478" y="634701"/>
                </a:lnTo>
                <a:cubicBezTo>
                  <a:pt x="8087949" y="543284"/>
                  <a:pt x="8045452" y="654744"/>
                  <a:pt x="8089750" y="580913"/>
                </a:cubicBezTo>
                <a:cubicBezTo>
                  <a:pt x="8095584" y="571189"/>
                  <a:pt x="8095437" y="558782"/>
                  <a:pt x="8100508" y="548640"/>
                </a:cubicBezTo>
                <a:cubicBezTo>
                  <a:pt x="8106290" y="537076"/>
                  <a:pt x="8116772" y="528182"/>
                  <a:pt x="8122023" y="516367"/>
                </a:cubicBezTo>
                <a:cubicBezTo>
                  <a:pt x="8131234" y="495642"/>
                  <a:pt x="8130959" y="470691"/>
                  <a:pt x="8143539" y="451821"/>
                </a:cubicBezTo>
                <a:cubicBezTo>
                  <a:pt x="8209757" y="352496"/>
                  <a:pt x="8125257" y="474674"/>
                  <a:pt x="8186569" y="398033"/>
                </a:cubicBezTo>
                <a:cubicBezTo>
                  <a:pt x="8215816" y="361473"/>
                  <a:pt x="8199775" y="365051"/>
                  <a:pt x="8240358" y="333487"/>
                </a:cubicBezTo>
                <a:cubicBezTo>
                  <a:pt x="8260769" y="317612"/>
                  <a:pt x="8283388" y="304800"/>
                  <a:pt x="8304903" y="290457"/>
                </a:cubicBezTo>
                <a:cubicBezTo>
                  <a:pt x="8315661" y="283285"/>
                  <a:pt x="8324910" y="273030"/>
                  <a:pt x="8337176" y="268941"/>
                </a:cubicBezTo>
                <a:cubicBezTo>
                  <a:pt x="8358691" y="261769"/>
                  <a:pt x="8382852" y="260006"/>
                  <a:pt x="8401722" y="247426"/>
                </a:cubicBezTo>
                <a:cubicBezTo>
                  <a:pt x="8412480" y="240254"/>
                  <a:pt x="8422180" y="231162"/>
                  <a:pt x="8433995" y="225911"/>
                </a:cubicBezTo>
                <a:cubicBezTo>
                  <a:pt x="8454719" y="216700"/>
                  <a:pt x="8498541" y="204396"/>
                  <a:pt x="8498541" y="204396"/>
                </a:cubicBezTo>
                <a:cubicBezTo>
                  <a:pt x="8571768" y="131166"/>
                  <a:pt x="8457351" y="242774"/>
                  <a:pt x="8552329" y="161365"/>
                </a:cubicBezTo>
                <a:cubicBezTo>
                  <a:pt x="8617301" y="105675"/>
                  <a:pt x="8568333" y="127342"/>
                  <a:pt x="8627633" y="107577"/>
                </a:cubicBezTo>
                <a:cubicBezTo>
                  <a:pt x="8634805" y="100405"/>
                  <a:pt x="8643930" y="94758"/>
                  <a:pt x="8649148" y="86061"/>
                </a:cubicBezTo>
                <a:cubicBezTo>
                  <a:pt x="8654982" y="76338"/>
                  <a:pt x="8659906" y="53789"/>
                  <a:pt x="8659906" y="53789"/>
                </a:cubicBezTo>
              </a:path>
            </a:pathLst>
          </a:custGeom>
          <a:no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8" name="TextBox 257">
            <a:extLst>
              <a:ext uri="{FF2B5EF4-FFF2-40B4-BE49-F238E27FC236}">
                <a16:creationId xmlns:a16="http://schemas.microsoft.com/office/drawing/2014/main" id="{2C31A55D-D3D9-7FD3-1408-4B00FD11785A}"/>
              </a:ext>
            </a:extLst>
          </p:cNvPr>
          <p:cNvSpPr txBox="1"/>
          <p:nvPr/>
        </p:nvSpPr>
        <p:spPr>
          <a:xfrm>
            <a:off x="298" y="-89349"/>
            <a:ext cx="8272630" cy="523220"/>
          </a:xfrm>
          <a:prstGeom prst="rect">
            <a:avLst/>
          </a:prstGeom>
          <a:noFill/>
        </p:spPr>
        <p:txBody>
          <a:bodyPr wrap="square">
            <a:spAutoFit/>
          </a:bodyPr>
          <a:lstStyle/>
          <a:p>
            <a:r>
              <a:rPr lang="en-US" sz="2800" b="1" dirty="0" err="1"/>
              <a:t>Seatomiser</a:t>
            </a:r>
            <a:r>
              <a:rPr lang="en-US" sz="2800" b="1" dirty="0"/>
              <a:t> (seawater </a:t>
            </a:r>
            <a:r>
              <a:rPr lang="en-US" sz="2800" b="1" dirty="0" err="1"/>
              <a:t>atomisation</a:t>
            </a:r>
            <a:r>
              <a:rPr lang="en-US" sz="2800" b="1" dirty="0"/>
              <a:t>) System</a:t>
            </a:r>
          </a:p>
        </p:txBody>
      </p:sp>
      <p:sp>
        <p:nvSpPr>
          <p:cNvPr id="260" name="TextBox 259">
            <a:extLst>
              <a:ext uri="{FF2B5EF4-FFF2-40B4-BE49-F238E27FC236}">
                <a16:creationId xmlns:a16="http://schemas.microsoft.com/office/drawing/2014/main" id="{A20001B6-2DE6-97CC-17D3-12FC1C06AD5E}"/>
              </a:ext>
            </a:extLst>
          </p:cNvPr>
          <p:cNvSpPr txBox="1"/>
          <p:nvPr/>
        </p:nvSpPr>
        <p:spPr>
          <a:xfrm>
            <a:off x="1148993" y="5311680"/>
            <a:ext cx="1404552" cy="600164"/>
          </a:xfrm>
          <a:prstGeom prst="rect">
            <a:avLst/>
          </a:prstGeom>
          <a:noFill/>
        </p:spPr>
        <p:txBody>
          <a:bodyPr wrap="none" rtlCol="0">
            <a:spAutoFit/>
          </a:bodyPr>
          <a:lstStyle/>
          <a:p>
            <a:pPr algn="ctr"/>
            <a:r>
              <a:rPr lang="en-US" sz="1100" dirty="0">
                <a:solidFill>
                  <a:schemeClr val="bg1">
                    <a:lumMod val="95000"/>
                  </a:schemeClr>
                </a:solidFill>
              </a:rPr>
              <a:t>Floating wind turbine</a:t>
            </a:r>
          </a:p>
          <a:p>
            <a:pPr algn="ctr"/>
            <a:r>
              <a:rPr lang="en-US" sz="1100" dirty="0">
                <a:solidFill>
                  <a:schemeClr val="bg1">
                    <a:lumMod val="95000"/>
                  </a:schemeClr>
                </a:solidFill>
              </a:rPr>
              <a:t>on buoyed and</a:t>
            </a:r>
          </a:p>
          <a:p>
            <a:pPr algn="ctr"/>
            <a:r>
              <a:rPr lang="en-US" sz="1100" dirty="0">
                <a:solidFill>
                  <a:schemeClr val="bg1">
                    <a:lumMod val="95000"/>
                  </a:schemeClr>
                </a:solidFill>
              </a:rPr>
              <a:t>weighted  spar</a:t>
            </a:r>
          </a:p>
        </p:txBody>
      </p:sp>
      <p:sp>
        <p:nvSpPr>
          <p:cNvPr id="261" name="TextBox 260">
            <a:extLst>
              <a:ext uri="{FF2B5EF4-FFF2-40B4-BE49-F238E27FC236}">
                <a16:creationId xmlns:a16="http://schemas.microsoft.com/office/drawing/2014/main" id="{76C79587-BBA5-97AD-E3E8-131E69C47A2F}"/>
              </a:ext>
            </a:extLst>
          </p:cNvPr>
          <p:cNvSpPr txBox="1"/>
          <p:nvPr/>
        </p:nvSpPr>
        <p:spPr>
          <a:xfrm>
            <a:off x="10113121" y="5270641"/>
            <a:ext cx="1774845" cy="1615827"/>
          </a:xfrm>
          <a:prstGeom prst="rect">
            <a:avLst/>
          </a:prstGeom>
          <a:noFill/>
        </p:spPr>
        <p:txBody>
          <a:bodyPr wrap="none" rtlCol="0">
            <a:spAutoFit/>
          </a:bodyPr>
          <a:lstStyle/>
          <a:p>
            <a:pPr algn="ctr"/>
            <a:r>
              <a:rPr lang="en-US" sz="1100" dirty="0"/>
              <a:t>Floating mast structure</a:t>
            </a:r>
          </a:p>
          <a:p>
            <a:pPr algn="ctr"/>
            <a:r>
              <a:rPr lang="en-US" sz="1100" dirty="0"/>
              <a:t>With 4 spars, 3 to spray</a:t>
            </a:r>
          </a:p>
          <a:p>
            <a:pPr algn="ctr"/>
            <a:r>
              <a:rPr lang="en-US" sz="1100" dirty="0"/>
              <a:t>seawater droplets and</a:t>
            </a:r>
          </a:p>
          <a:p>
            <a:pPr algn="ctr"/>
            <a:r>
              <a:rPr lang="en-US" sz="1100" dirty="0"/>
              <a:t>one to sublimate iron</a:t>
            </a:r>
          </a:p>
          <a:p>
            <a:pPr algn="ctr"/>
            <a:r>
              <a:rPr lang="en-US" sz="1100" dirty="0"/>
              <a:t>salt aerosols (ISA) to </a:t>
            </a:r>
            <a:r>
              <a:rPr lang="en-US" sz="1100" dirty="0" err="1"/>
              <a:t>oxidise</a:t>
            </a:r>
            <a:endParaRPr lang="en-US" sz="1100" dirty="0"/>
          </a:p>
          <a:p>
            <a:pPr algn="ctr"/>
            <a:r>
              <a:rPr lang="en-US" sz="1100" dirty="0"/>
              <a:t>atmospheric methane </a:t>
            </a:r>
          </a:p>
          <a:p>
            <a:pPr algn="ctr"/>
            <a:r>
              <a:rPr lang="en-US" sz="1100" dirty="0"/>
              <a:t>and nucleate cloud then</a:t>
            </a:r>
          </a:p>
          <a:p>
            <a:pPr algn="ctr"/>
            <a:r>
              <a:rPr lang="en-US" sz="1100" dirty="0"/>
              <a:t>rain or snow far downwind</a:t>
            </a:r>
          </a:p>
          <a:p>
            <a:endParaRPr lang="en-US" sz="1100" dirty="0"/>
          </a:p>
        </p:txBody>
      </p:sp>
      <p:sp>
        <p:nvSpPr>
          <p:cNvPr id="262" name="Freeform 261">
            <a:extLst>
              <a:ext uri="{FF2B5EF4-FFF2-40B4-BE49-F238E27FC236}">
                <a16:creationId xmlns:a16="http://schemas.microsoft.com/office/drawing/2014/main" id="{39629C7F-75EE-7CBE-5C6F-AFD8818D4749}"/>
              </a:ext>
            </a:extLst>
          </p:cNvPr>
          <p:cNvSpPr/>
          <p:nvPr/>
        </p:nvSpPr>
        <p:spPr>
          <a:xfrm>
            <a:off x="9029083" y="2402150"/>
            <a:ext cx="1613910" cy="2334409"/>
          </a:xfrm>
          <a:custGeom>
            <a:avLst/>
            <a:gdLst>
              <a:gd name="connsiteX0" fmla="*/ 774550 w 1613647"/>
              <a:gd name="connsiteY0" fmla="*/ 2334409 h 2334409"/>
              <a:gd name="connsiteX1" fmla="*/ 0 w 1613647"/>
              <a:gd name="connsiteY1" fmla="*/ 1559859 h 2334409"/>
              <a:gd name="connsiteX2" fmla="*/ 10757 w 1613647"/>
              <a:gd name="connsiteY2" fmla="*/ 903642 h 2334409"/>
              <a:gd name="connsiteX3" fmla="*/ 161364 w 1613647"/>
              <a:gd name="connsiteY3" fmla="*/ 311972 h 2334409"/>
              <a:gd name="connsiteX4" fmla="*/ 430305 w 1613647"/>
              <a:gd name="connsiteY4" fmla="*/ 0 h 2334409"/>
              <a:gd name="connsiteX5" fmla="*/ 1118795 w 1613647"/>
              <a:gd name="connsiteY5" fmla="*/ 10758 h 2334409"/>
              <a:gd name="connsiteX6" fmla="*/ 1409251 w 1613647"/>
              <a:gd name="connsiteY6" fmla="*/ 311972 h 2334409"/>
              <a:gd name="connsiteX7" fmla="*/ 1538343 w 1613647"/>
              <a:gd name="connsiteY7" fmla="*/ 914400 h 2334409"/>
              <a:gd name="connsiteX8" fmla="*/ 1613647 w 1613647"/>
              <a:gd name="connsiteY8" fmla="*/ 1538344 h 2334409"/>
              <a:gd name="connsiteX9" fmla="*/ 774550 w 1613647"/>
              <a:gd name="connsiteY9" fmla="*/ 2334409 h 2334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13647" h="2334409">
                <a:moveTo>
                  <a:pt x="774550" y="2334409"/>
                </a:moveTo>
                <a:lnTo>
                  <a:pt x="0" y="1559859"/>
                </a:lnTo>
                <a:lnTo>
                  <a:pt x="10757" y="903642"/>
                </a:lnTo>
                <a:lnTo>
                  <a:pt x="161364" y="311972"/>
                </a:lnTo>
                <a:lnTo>
                  <a:pt x="430305" y="0"/>
                </a:lnTo>
                <a:lnTo>
                  <a:pt x="1118795" y="10758"/>
                </a:lnTo>
                <a:lnTo>
                  <a:pt x="1409251" y="311972"/>
                </a:lnTo>
                <a:lnTo>
                  <a:pt x="1538343" y="914400"/>
                </a:lnTo>
                <a:lnTo>
                  <a:pt x="1613647" y="1538344"/>
                </a:lnTo>
                <a:lnTo>
                  <a:pt x="774550" y="2334409"/>
                </a:ln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3" name="TextBox 262">
            <a:extLst>
              <a:ext uri="{FF2B5EF4-FFF2-40B4-BE49-F238E27FC236}">
                <a16:creationId xmlns:a16="http://schemas.microsoft.com/office/drawing/2014/main" id="{BF19D600-D80B-76DC-DDBD-462C15532CFF}"/>
              </a:ext>
            </a:extLst>
          </p:cNvPr>
          <p:cNvSpPr txBox="1"/>
          <p:nvPr/>
        </p:nvSpPr>
        <p:spPr>
          <a:xfrm>
            <a:off x="4404205" y="6455153"/>
            <a:ext cx="886781" cy="261610"/>
          </a:xfrm>
          <a:prstGeom prst="rect">
            <a:avLst/>
          </a:prstGeom>
          <a:noFill/>
        </p:spPr>
        <p:txBody>
          <a:bodyPr wrap="none" rtlCol="0">
            <a:spAutoFit/>
          </a:bodyPr>
          <a:lstStyle/>
          <a:p>
            <a:r>
              <a:rPr lang="en-US" sz="1100" dirty="0">
                <a:solidFill>
                  <a:schemeClr val="bg2"/>
                </a:solidFill>
              </a:rPr>
              <a:t>Power cable</a:t>
            </a:r>
          </a:p>
        </p:txBody>
      </p:sp>
      <p:sp>
        <p:nvSpPr>
          <p:cNvPr id="264" name="Teardrop 263">
            <a:extLst>
              <a:ext uri="{FF2B5EF4-FFF2-40B4-BE49-F238E27FC236}">
                <a16:creationId xmlns:a16="http://schemas.microsoft.com/office/drawing/2014/main" id="{D2D22772-4695-E369-7E81-BCB5F6A92A70}"/>
              </a:ext>
            </a:extLst>
          </p:cNvPr>
          <p:cNvSpPr/>
          <p:nvPr/>
        </p:nvSpPr>
        <p:spPr>
          <a:xfrm>
            <a:off x="9729708" y="5740685"/>
            <a:ext cx="149426" cy="165741"/>
          </a:xfrm>
          <a:prstGeom prst="teardrop">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5" name="Teardrop 264">
            <a:extLst>
              <a:ext uri="{FF2B5EF4-FFF2-40B4-BE49-F238E27FC236}">
                <a16:creationId xmlns:a16="http://schemas.microsoft.com/office/drawing/2014/main" id="{89B9D703-4B3F-6C63-7612-69EFDD0A2925}"/>
              </a:ext>
            </a:extLst>
          </p:cNvPr>
          <p:cNvSpPr/>
          <p:nvPr/>
        </p:nvSpPr>
        <p:spPr>
          <a:xfrm>
            <a:off x="9733618" y="4588407"/>
            <a:ext cx="149426" cy="165741"/>
          </a:xfrm>
          <a:prstGeom prst="teardrop">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6" name="TextBox 265">
            <a:extLst>
              <a:ext uri="{FF2B5EF4-FFF2-40B4-BE49-F238E27FC236}">
                <a16:creationId xmlns:a16="http://schemas.microsoft.com/office/drawing/2014/main" id="{C92C1F97-3231-E16F-54D0-380F594AC325}"/>
              </a:ext>
            </a:extLst>
          </p:cNvPr>
          <p:cNvSpPr txBox="1"/>
          <p:nvPr/>
        </p:nvSpPr>
        <p:spPr>
          <a:xfrm>
            <a:off x="9170848" y="4964463"/>
            <a:ext cx="570990" cy="261610"/>
          </a:xfrm>
          <a:prstGeom prst="rect">
            <a:avLst/>
          </a:prstGeom>
          <a:noFill/>
        </p:spPr>
        <p:txBody>
          <a:bodyPr wrap="none" rtlCol="0">
            <a:spAutoFit/>
          </a:bodyPr>
          <a:lstStyle/>
          <a:p>
            <a:r>
              <a:rPr lang="en-US" sz="1100" dirty="0">
                <a:solidFill>
                  <a:schemeClr val="bg1">
                    <a:lumMod val="95000"/>
                  </a:schemeClr>
                </a:solidFill>
              </a:rPr>
              <a:t>Pumps</a:t>
            </a:r>
          </a:p>
        </p:txBody>
      </p:sp>
      <p:sp>
        <p:nvSpPr>
          <p:cNvPr id="267" name="TextBox 266">
            <a:extLst>
              <a:ext uri="{FF2B5EF4-FFF2-40B4-BE49-F238E27FC236}">
                <a16:creationId xmlns:a16="http://schemas.microsoft.com/office/drawing/2014/main" id="{C8E043B3-9FB6-B552-146E-19286D2700B6}"/>
              </a:ext>
            </a:extLst>
          </p:cNvPr>
          <p:cNvSpPr txBox="1"/>
          <p:nvPr/>
        </p:nvSpPr>
        <p:spPr>
          <a:xfrm>
            <a:off x="8627473" y="1439339"/>
            <a:ext cx="2675732" cy="769441"/>
          </a:xfrm>
          <a:prstGeom prst="rect">
            <a:avLst/>
          </a:prstGeom>
          <a:noFill/>
        </p:spPr>
        <p:txBody>
          <a:bodyPr wrap="none" rtlCol="0">
            <a:spAutoFit/>
          </a:bodyPr>
          <a:lstStyle/>
          <a:p>
            <a:pPr algn="ctr"/>
            <a:r>
              <a:rPr lang="en-US" sz="1100" dirty="0"/>
              <a:t>Fan-forced, heated crucibles generate </a:t>
            </a:r>
          </a:p>
          <a:p>
            <a:pPr algn="ctr"/>
            <a:r>
              <a:rPr lang="en-US" sz="1100" dirty="0"/>
              <a:t>20-50nm ISA from pneumatically-delivered </a:t>
            </a:r>
          </a:p>
          <a:p>
            <a:pPr algn="ctr"/>
            <a:r>
              <a:rPr lang="en-US" sz="1100" dirty="0"/>
              <a:t>FeCl</a:t>
            </a:r>
            <a:r>
              <a:rPr lang="en-US" sz="1100" baseline="-25000" dirty="0"/>
              <a:t>3</a:t>
            </a:r>
            <a:r>
              <a:rPr lang="en-US" sz="1100" dirty="0"/>
              <a:t> pellets @ ~200m altitude. Later on</a:t>
            </a:r>
          </a:p>
          <a:p>
            <a:pPr algn="ctr"/>
            <a:r>
              <a:rPr lang="en-US" sz="1100" dirty="0"/>
              <a:t>these ISA will nucleate more cloud &amp; rain</a:t>
            </a:r>
          </a:p>
        </p:txBody>
      </p:sp>
      <p:sp>
        <p:nvSpPr>
          <p:cNvPr id="270" name="TextBox 269">
            <a:extLst>
              <a:ext uri="{FF2B5EF4-FFF2-40B4-BE49-F238E27FC236}">
                <a16:creationId xmlns:a16="http://schemas.microsoft.com/office/drawing/2014/main" id="{CC94FC69-A5FD-A1CB-3CAB-2D68F35EEB45}"/>
              </a:ext>
            </a:extLst>
          </p:cNvPr>
          <p:cNvSpPr txBox="1"/>
          <p:nvPr/>
        </p:nvSpPr>
        <p:spPr>
          <a:xfrm>
            <a:off x="10247109" y="2177919"/>
            <a:ext cx="1941065" cy="938719"/>
          </a:xfrm>
          <a:prstGeom prst="rect">
            <a:avLst/>
          </a:prstGeom>
          <a:noFill/>
        </p:spPr>
        <p:txBody>
          <a:bodyPr wrap="square">
            <a:spAutoFit/>
          </a:bodyPr>
          <a:lstStyle/>
          <a:p>
            <a:pPr algn="ctr"/>
            <a:r>
              <a:rPr lang="en-US" sz="1100" dirty="0"/>
              <a:t>Sprayed and winnowed </a:t>
            </a:r>
            <a:r>
              <a:rPr lang="en-US" sz="1100" b="1" dirty="0"/>
              <a:t>~2 µm </a:t>
            </a:r>
            <a:r>
              <a:rPr lang="en-US" sz="1100" dirty="0"/>
              <a:t>modal diameter droplets become cloud-condensing nuclei (CCN) &amp; reflective, 500nm sea salt aerosols (SSA).</a:t>
            </a:r>
          </a:p>
        </p:txBody>
      </p:sp>
      <p:sp>
        <p:nvSpPr>
          <p:cNvPr id="272" name="TextBox 271">
            <a:extLst>
              <a:ext uri="{FF2B5EF4-FFF2-40B4-BE49-F238E27FC236}">
                <a16:creationId xmlns:a16="http://schemas.microsoft.com/office/drawing/2014/main" id="{59062E87-FF45-73C8-9095-5E468FCCECFE}"/>
              </a:ext>
            </a:extLst>
          </p:cNvPr>
          <p:cNvSpPr txBox="1"/>
          <p:nvPr/>
        </p:nvSpPr>
        <p:spPr>
          <a:xfrm>
            <a:off x="10390949" y="3079002"/>
            <a:ext cx="1821577" cy="769441"/>
          </a:xfrm>
          <a:prstGeom prst="rect">
            <a:avLst/>
          </a:prstGeom>
          <a:noFill/>
        </p:spPr>
        <p:txBody>
          <a:bodyPr wrap="square">
            <a:spAutoFit/>
          </a:bodyPr>
          <a:lstStyle/>
          <a:p>
            <a:pPr algn="ctr"/>
            <a:r>
              <a:rPr lang="en-US" sz="1100" b="1" dirty="0"/>
              <a:t>~10 µm </a:t>
            </a:r>
            <a:r>
              <a:rPr lang="en-US" sz="1100" dirty="0"/>
              <a:t>droplets partly</a:t>
            </a:r>
          </a:p>
          <a:p>
            <a:pPr algn="ctr"/>
            <a:r>
              <a:rPr lang="en-US" sz="1100" dirty="0"/>
              <a:t>evaporate to humidify</a:t>
            </a:r>
          </a:p>
          <a:p>
            <a:pPr algn="ctr"/>
            <a:r>
              <a:rPr lang="en-US" sz="1100" dirty="0"/>
              <a:t>the air and fall as brine</a:t>
            </a:r>
          </a:p>
          <a:p>
            <a:pPr algn="ctr"/>
            <a:r>
              <a:rPr lang="en-US" sz="1100" dirty="0"/>
              <a:t>back into the sea.</a:t>
            </a:r>
          </a:p>
        </p:txBody>
      </p:sp>
      <p:sp>
        <p:nvSpPr>
          <p:cNvPr id="274" name="TextBox 273">
            <a:extLst>
              <a:ext uri="{FF2B5EF4-FFF2-40B4-BE49-F238E27FC236}">
                <a16:creationId xmlns:a16="http://schemas.microsoft.com/office/drawing/2014/main" id="{927A3D1A-1CC4-27F3-BC68-A22EFD1E03BC}"/>
              </a:ext>
            </a:extLst>
          </p:cNvPr>
          <p:cNvSpPr txBox="1"/>
          <p:nvPr/>
        </p:nvSpPr>
        <p:spPr>
          <a:xfrm>
            <a:off x="10560161" y="3810807"/>
            <a:ext cx="1404015" cy="769441"/>
          </a:xfrm>
          <a:prstGeom prst="rect">
            <a:avLst/>
          </a:prstGeom>
          <a:noFill/>
        </p:spPr>
        <p:txBody>
          <a:bodyPr wrap="square">
            <a:spAutoFit/>
          </a:bodyPr>
          <a:lstStyle/>
          <a:p>
            <a:pPr algn="ctr"/>
            <a:r>
              <a:rPr lang="en-US" sz="1100" b="1" dirty="0"/>
              <a:t>~12 µm </a:t>
            </a:r>
            <a:r>
              <a:rPr lang="en-US" sz="1100" dirty="0"/>
              <a:t>droplets are</a:t>
            </a:r>
          </a:p>
          <a:p>
            <a:pPr algn="ctr"/>
            <a:r>
              <a:rPr lang="en-US" sz="1100" dirty="0"/>
              <a:t>used in strong winds</a:t>
            </a:r>
          </a:p>
          <a:p>
            <a:pPr algn="ctr"/>
            <a:r>
              <a:rPr lang="en-US" sz="1100" dirty="0"/>
              <a:t>for the same purpose.</a:t>
            </a:r>
          </a:p>
        </p:txBody>
      </p:sp>
      <p:sp>
        <p:nvSpPr>
          <p:cNvPr id="282" name="TextBox 281">
            <a:extLst>
              <a:ext uri="{FF2B5EF4-FFF2-40B4-BE49-F238E27FC236}">
                <a16:creationId xmlns:a16="http://schemas.microsoft.com/office/drawing/2014/main" id="{5204F851-0974-DCD5-F33C-65297851D519}"/>
              </a:ext>
            </a:extLst>
          </p:cNvPr>
          <p:cNvSpPr txBox="1"/>
          <p:nvPr/>
        </p:nvSpPr>
        <p:spPr>
          <a:xfrm>
            <a:off x="6832684" y="3032923"/>
            <a:ext cx="1893467" cy="600164"/>
          </a:xfrm>
          <a:prstGeom prst="rect">
            <a:avLst/>
          </a:prstGeom>
          <a:noFill/>
        </p:spPr>
        <p:txBody>
          <a:bodyPr wrap="none" rtlCol="0">
            <a:spAutoFit/>
          </a:bodyPr>
          <a:lstStyle/>
          <a:p>
            <a:pPr algn="ctr"/>
            <a:r>
              <a:rPr lang="en-US" sz="1100" dirty="0">
                <a:solidFill>
                  <a:srgbClr val="7030A0"/>
                </a:solidFill>
              </a:rPr>
              <a:t>Cooled and oxygenated brine </a:t>
            </a:r>
          </a:p>
          <a:p>
            <a:pPr algn="ctr"/>
            <a:r>
              <a:rPr lang="en-US" sz="1100" dirty="0">
                <a:solidFill>
                  <a:srgbClr val="7030A0"/>
                </a:solidFill>
              </a:rPr>
              <a:t>droplets fall back into</a:t>
            </a:r>
          </a:p>
          <a:p>
            <a:pPr algn="ctr"/>
            <a:r>
              <a:rPr lang="en-US" sz="1100" dirty="0">
                <a:solidFill>
                  <a:srgbClr val="7030A0"/>
                </a:solidFill>
              </a:rPr>
              <a:t>the sea before reaching land</a:t>
            </a:r>
          </a:p>
        </p:txBody>
      </p:sp>
      <p:sp>
        <p:nvSpPr>
          <p:cNvPr id="283" name="TextBox 282">
            <a:extLst>
              <a:ext uri="{FF2B5EF4-FFF2-40B4-BE49-F238E27FC236}">
                <a16:creationId xmlns:a16="http://schemas.microsoft.com/office/drawing/2014/main" id="{85B0BBC2-AA41-C7A2-5DA6-D9467C0C6DB5}"/>
              </a:ext>
            </a:extLst>
          </p:cNvPr>
          <p:cNvSpPr txBox="1"/>
          <p:nvPr/>
        </p:nvSpPr>
        <p:spPr>
          <a:xfrm>
            <a:off x="5138797" y="948986"/>
            <a:ext cx="2799164" cy="430887"/>
          </a:xfrm>
          <a:prstGeom prst="rect">
            <a:avLst/>
          </a:prstGeom>
          <a:noFill/>
        </p:spPr>
        <p:txBody>
          <a:bodyPr wrap="none" rtlCol="0">
            <a:spAutoFit/>
          </a:bodyPr>
          <a:lstStyle/>
          <a:p>
            <a:pPr algn="ctr"/>
            <a:r>
              <a:rPr lang="en-US" sz="1100" dirty="0"/>
              <a:t>Saturated air and CCNs are taken by </a:t>
            </a:r>
          </a:p>
          <a:p>
            <a:pPr algn="ctr"/>
            <a:r>
              <a:rPr lang="en-US" sz="1100" dirty="0"/>
              <a:t>turbulence upwards to cloud-forming altitude</a:t>
            </a:r>
          </a:p>
        </p:txBody>
      </p:sp>
      <p:sp>
        <p:nvSpPr>
          <p:cNvPr id="284" name="Striped Right Arrow 283">
            <a:extLst>
              <a:ext uri="{FF2B5EF4-FFF2-40B4-BE49-F238E27FC236}">
                <a16:creationId xmlns:a16="http://schemas.microsoft.com/office/drawing/2014/main" id="{B18DCFC2-91F1-4FC0-44A7-5DE8C32D17F0}"/>
              </a:ext>
            </a:extLst>
          </p:cNvPr>
          <p:cNvSpPr/>
          <p:nvPr/>
        </p:nvSpPr>
        <p:spPr>
          <a:xfrm rot="14986218">
            <a:off x="9310425" y="865336"/>
            <a:ext cx="1149853" cy="139859"/>
          </a:xfrm>
          <a:prstGeom prst="strip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5" name="Striped Right Arrow 284">
            <a:extLst>
              <a:ext uri="{FF2B5EF4-FFF2-40B4-BE49-F238E27FC236}">
                <a16:creationId xmlns:a16="http://schemas.microsoft.com/office/drawing/2014/main" id="{B7E457E5-AAE1-24BD-E03D-4A1C79824DE8}"/>
              </a:ext>
            </a:extLst>
          </p:cNvPr>
          <p:cNvSpPr/>
          <p:nvPr/>
        </p:nvSpPr>
        <p:spPr>
          <a:xfrm rot="13964479">
            <a:off x="5963996" y="2128374"/>
            <a:ext cx="2130116" cy="209873"/>
          </a:xfrm>
          <a:prstGeom prst="strip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6" name="Striped Right Arrow 285">
            <a:extLst>
              <a:ext uri="{FF2B5EF4-FFF2-40B4-BE49-F238E27FC236}">
                <a16:creationId xmlns:a16="http://schemas.microsoft.com/office/drawing/2014/main" id="{E7704002-F79F-7B2D-71AE-FBCD8D0DE067}"/>
              </a:ext>
            </a:extLst>
          </p:cNvPr>
          <p:cNvSpPr/>
          <p:nvPr/>
        </p:nvSpPr>
        <p:spPr>
          <a:xfrm rot="12440686">
            <a:off x="6490331" y="1942722"/>
            <a:ext cx="2830075" cy="231813"/>
          </a:xfrm>
          <a:prstGeom prst="strip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7" name="Striped Right Arrow 286">
            <a:extLst>
              <a:ext uri="{FF2B5EF4-FFF2-40B4-BE49-F238E27FC236}">
                <a16:creationId xmlns:a16="http://schemas.microsoft.com/office/drawing/2014/main" id="{9D7535CA-0D4C-CB13-EAD8-73DA18159794}"/>
              </a:ext>
            </a:extLst>
          </p:cNvPr>
          <p:cNvSpPr/>
          <p:nvPr/>
        </p:nvSpPr>
        <p:spPr>
          <a:xfrm rot="12579835">
            <a:off x="8156002" y="3723391"/>
            <a:ext cx="841705" cy="180757"/>
          </a:xfrm>
          <a:prstGeom prst="strip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8" name="Striped Right Arrow 287">
            <a:extLst>
              <a:ext uri="{FF2B5EF4-FFF2-40B4-BE49-F238E27FC236}">
                <a16:creationId xmlns:a16="http://schemas.microsoft.com/office/drawing/2014/main" id="{49D9D362-0306-1F69-5D6A-83EADA8B1F28}"/>
              </a:ext>
            </a:extLst>
          </p:cNvPr>
          <p:cNvSpPr/>
          <p:nvPr/>
        </p:nvSpPr>
        <p:spPr>
          <a:xfrm rot="10800000">
            <a:off x="8646157" y="3265303"/>
            <a:ext cx="305481" cy="178345"/>
          </a:xfrm>
          <a:prstGeom prst="strip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9" name="Sun 288">
            <a:extLst>
              <a:ext uri="{FF2B5EF4-FFF2-40B4-BE49-F238E27FC236}">
                <a16:creationId xmlns:a16="http://schemas.microsoft.com/office/drawing/2014/main" id="{310FBA4D-E6A5-3EEA-29D2-58770A2EDBCF}"/>
              </a:ext>
            </a:extLst>
          </p:cNvPr>
          <p:cNvSpPr/>
          <p:nvPr/>
        </p:nvSpPr>
        <p:spPr>
          <a:xfrm>
            <a:off x="9468534" y="94512"/>
            <a:ext cx="288068" cy="330672"/>
          </a:xfrm>
          <a:prstGeom prst="sun">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0" name="Striped Right Arrow 289">
            <a:extLst>
              <a:ext uri="{FF2B5EF4-FFF2-40B4-BE49-F238E27FC236}">
                <a16:creationId xmlns:a16="http://schemas.microsoft.com/office/drawing/2014/main" id="{B06F0E50-7020-FA2A-0EAC-C65093F68B65}"/>
              </a:ext>
            </a:extLst>
          </p:cNvPr>
          <p:cNvSpPr/>
          <p:nvPr/>
        </p:nvSpPr>
        <p:spPr>
          <a:xfrm rot="11548151">
            <a:off x="4020486" y="621026"/>
            <a:ext cx="2233022" cy="228070"/>
          </a:xfrm>
          <a:prstGeom prst="strip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1" name="TextBox 290">
            <a:extLst>
              <a:ext uri="{FF2B5EF4-FFF2-40B4-BE49-F238E27FC236}">
                <a16:creationId xmlns:a16="http://schemas.microsoft.com/office/drawing/2014/main" id="{F1271AF3-C4B6-615F-C32A-8BBEF3F67C83}"/>
              </a:ext>
            </a:extLst>
          </p:cNvPr>
          <p:cNvSpPr txBox="1"/>
          <p:nvPr/>
        </p:nvSpPr>
        <p:spPr>
          <a:xfrm>
            <a:off x="9162367" y="2790604"/>
            <a:ext cx="1252266" cy="261610"/>
          </a:xfrm>
          <a:prstGeom prst="rect">
            <a:avLst/>
          </a:prstGeom>
          <a:noFill/>
        </p:spPr>
        <p:txBody>
          <a:bodyPr wrap="none" rtlCol="0">
            <a:spAutoFit/>
          </a:bodyPr>
          <a:lstStyle/>
          <a:p>
            <a:r>
              <a:rPr lang="en-US" sz="1100" dirty="0"/>
              <a:t>Winnowing baffles</a:t>
            </a:r>
          </a:p>
        </p:txBody>
      </p:sp>
      <p:sp>
        <p:nvSpPr>
          <p:cNvPr id="292" name="TextBox 291">
            <a:extLst>
              <a:ext uri="{FF2B5EF4-FFF2-40B4-BE49-F238E27FC236}">
                <a16:creationId xmlns:a16="http://schemas.microsoft.com/office/drawing/2014/main" id="{42010F58-73EF-B6F4-16B0-99B9FEED3F10}"/>
              </a:ext>
            </a:extLst>
          </p:cNvPr>
          <p:cNvSpPr txBox="1"/>
          <p:nvPr/>
        </p:nvSpPr>
        <p:spPr>
          <a:xfrm>
            <a:off x="10078640" y="-20902"/>
            <a:ext cx="1516762" cy="600164"/>
          </a:xfrm>
          <a:prstGeom prst="rect">
            <a:avLst/>
          </a:prstGeom>
          <a:noFill/>
        </p:spPr>
        <p:txBody>
          <a:bodyPr wrap="none" rtlCol="0">
            <a:spAutoFit/>
          </a:bodyPr>
          <a:lstStyle/>
          <a:p>
            <a:pPr algn="ctr"/>
            <a:r>
              <a:rPr lang="en-US" sz="1100" dirty="0"/>
              <a:t>Chlorine atoms destroy</a:t>
            </a:r>
          </a:p>
          <a:p>
            <a:pPr algn="ctr"/>
            <a:r>
              <a:rPr lang="en-US" sz="1100" dirty="0"/>
              <a:t>atmospheric methane</a:t>
            </a:r>
          </a:p>
          <a:p>
            <a:pPr algn="ctr"/>
            <a:r>
              <a:rPr lang="en-US" sz="1100" dirty="0" err="1"/>
              <a:t>photocatalytically</a:t>
            </a:r>
            <a:endParaRPr lang="en-US" sz="1100" dirty="0"/>
          </a:p>
        </p:txBody>
      </p:sp>
      <p:cxnSp>
        <p:nvCxnSpPr>
          <p:cNvPr id="296" name="Curved Connector 295">
            <a:extLst>
              <a:ext uri="{FF2B5EF4-FFF2-40B4-BE49-F238E27FC236}">
                <a16:creationId xmlns:a16="http://schemas.microsoft.com/office/drawing/2014/main" id="{319CB949-78DC-4116-4355-B623B069B4F2}"/>
              </a:ext>
            </a:extLst>
          </p:cNvPr>
          <p:cNvCxnSpPr>
            <a:cxnSpLocks/>
          </p:cNvCxnSpPr>
          <p:nvPr/>
        </p:nvCxnSpPr>
        <p:spPr>
          <a:xfrm rot="5400000" flipH="1" flipV="1">
            <a:off x="7187299" y="614011"/>
            <a:ext cx="1795296" cy="701201"/>
          </a:xfrm>
          <a:prstGeom prst="curvedConnector3">
            <a:avLst>
              <a:gd name="adj1" fmla="val 50000"/>
            </a:avLst>
          </a:prstGeom>
          <a:ln w="3810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305" name="Curved Connector 304">
            <a:extLst>
              <a:ext uri="{FF2B5EF4-FFF2-40B4-BE49-F238E27FC236}">
                <a16:creationId xmlns:a16="http://schemas.microsoft.com/office/drawing/2014/main" id="{56188642-EDF2-9BEB-3B1F-7163947FA8DC}"/>
              </a:ext>
            </a:extLst>
          </p:cNvPr>
          <p:cNvCxnSpPr>
            <a:cxnSpLocks/>
          </p:cNvCxnSpPr>
          <p:nvPr/>
        </p:nvCxnSpPr>
        <p:spPr>
          <a:xfrm rot="5400000" flipH="1" flipV="1">
            <a:off x="7339699" y="766411"/>
            <a:ext cx="1795296" cy="701201"/>
          </a:xfrm>
          <a:prstGeom prst="curvedConnector3">
            <a:avLst>
              <a:gd name="adj1" fmla="val 50000"/>
            </a:avLst>
          </a:prstGeom>
          <a:ln w="3810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306" name="Curved Connector 305">
            <a:extLst>
              <a:ext uri="{FF2B5EF4-FFF2-40B4-BE49-F238E27FC236}">
                <a16:creationId xmlns:a16="http://schemas.microsoft.com/office/drawing/2014/main" id="{DFBEDF02-EDD0-87DC-214B-65FEC1A27B35}"/>
              </a:ext>
            </a:extLst>
          </p:cNvPr>
          <p:cNvCxnSpPr>
            <a:cxnSpLocks/>
          </p:cNvCxnSpPr>
          <p:nvPr/>
        </p:nvCxnSpPr>
        <p:spPr>
          <a:xfrm rot="5400000" flipH="1" flipV="1">
            <a:off x="7492099" y="918811"/>
            <a:ext cx="1795296" cy="701201"/>
          </a:xfrm>
          <a:prstGeom prst="curvedConnector3">
            <a:avLst>
              <a:gd name="adj1" fmla="val 50000"/>
            </a:avLst>
          </a:prstGeom>
          <a:ln w="38100">
            <a:solidFill>
              <a:srgbClr val="FFC000"/>
            </a:solidFill>
            <a:tailEnd type="triangle"/>
          </a:ln>
        </p:spPr>
        <p:style>
          <a:lnRef idx="1">
            <a:schemeClr val="accent1"/>
          </a:lnRef>
          <a:fillRef idx="0">
            <a:schemeClr val="accent1"/>
          </a:fillRef>
          <a:effectRef idx="0">
            <a:schemeClr val="accent1"/>
          </a:effectRef>
          <a:fontRef idx="minor">
            <a:schemeClr val="tx1"/>
          </a:fontRef>
        </p:style>
      </p:cxnSp>
      <p:sp>
        <p:nvSpPr>
          <p:cNvPr id="307" name="TextBox 306">
            <a:extLst>
              <a:ext uri="{FF2B5EF4-FFF2-40B4-BE49-F238E27FC236}">
                <a16:creationId xmlns:a16="http://schemas.microsoft.com/office/drawing/2014/main" id="{25EA53AF-11EB-35AE-91C5-5A56B58CEC78}"/>
              </a:ext>
            </a:extLst>
          </p:cNvPr>
          <p:cNvSpPr txBox="1"/>
          <p:nvPr/>
        </p:nvSpPr>
        <p:spPr>
          <a:xfrm>
            <a:off x="6874109" y="-42000"/>
            <a:ext cx="1653017" cy="600164"/>
          </a:xfrm>
          <a:prstGeom prst="rect">
            <a:avLst/>
          </a:prstGeom>
          <a:noFill/>
        </p:spPr>
        <p:txBody>
          <a:bodyPr wrap="none" rtlCol="0">
            <a:spAutoFit/>
          </a:bodyPr>
          <a:lstStyle/>
          <a:p>
            <a:pPr algn="ctr"/>
            <a:r>
              <a:rPr lang="en-US" sz="1100" dirty="0"/>
              <a:t>Condensing water </a:t>
            </a:r>
            <a:r>
              <a:rPr lang="en-US" sz="1100" dirty="0" err="1"/>
              <a:t>vapour</a:t>
            </a:r>
            <a:endParaRPr lang="en-US" sz="1100" dirty="0"/>
          </a:p>
          <a:p>
            <a:pPr algn="ctr"/>
            <a:r>
              <a:rPr lang="en-US" sz="1100" dirty="0"/>
              <a:t>releases heat into space,</a:t>
            </a:r>
          </a:p>
          <a:p>
            <a:pPr algn="ctr"/>
            <a:r>
              <a:rPr lang="en-US" sz="1100" dirty="0"/>
              <a:t>cooling the planet</a:t>
            </a:r>
          </a:p>
        </p:txBody>
      </p:sp>
      <p:sp>
        <p:nvSpPr>
          <p:cNvPr id="308" name="Striped Right Arrow 307">
            <a:extLst>
              <a:ext uri="{FF2B5EF4-FFF2-40B4-BE49-F238E27FC236}">
                <a16:creationId xmlns:a16="http://schemas.microsoft.com/office/drawing/2014/main" id="{D6C491CA-26D0-D962-A472-7172EB2AF22E}"/>
              </a:ext>
            </a:extLst>
          </p:cNvPr>
          <p:cNvSpPr/>
          <p:nvPr/>
        </p:nvSpPr>
        <p:spPr>
          <a:xfrm rot="6757428">
            <a:off x="7131110" y="3828026"/>
            <a:ext cx="683716" cy="163626"/>
          </a:xfrm>
          <a:prstGeom prst="stripedRight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9" name="Oval 308">
            <a:extLst>
              <a:ext uri="{FF2B5EF4-FFF2-40B4-BE49-F238E27FC236}">
                <a16:creationId xmlns:a16="http://schemas.microsoft.com/office/drawing/2014/main" id="{D8ED970D-EBA0-263C-3346-7E7D717062D7}"/>
              </a:ext>
            </a:extLst>
          </p:cNvPr>
          <p:cNvSpPr/>
          <p:nvPr/>
        </p:nvSpPr>
        <p:spPr>
          <a:xfrm>
            <a:off x="947082" y="2484836"/>
            <a:ext cx="1762705" cy="273707"/>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0" name="Oval 309">
            <a:extLst>
              <a:ext uri="{FF2B5EF4-FFF2-40B4-BE49-F238E27FC236}">
                <a16:creationId xmlns:a16="http://schemas.microsoft.com/office/drawing/2014/main" id="{A86A989E-67E8-B4F1-56F8-47A59845A547}"/>
              </a:ext>
            </a:extLst>
          </p:cNvPr>
          <p:cNvSpPr/>
          <p:nvPr/>
        </p:nvSpPr>
        <p:spPr>
          <a:xfrm>
            <a:off x="6232954" y="2819721"/>
            <a:ext cx="1001097" cy="273707"/>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1" name="Oval 310">
            <a:extLst>
              <a:ext uri="{FF2B5EF4-FFF2-40B4-BE49-F238E27FC236}">
                <a16:creationId xmlns:a16="http://schemas.microsoft.com/office/drawing/2014/main" id="{BDDB83EB-9617-4E4B-6100-811A687D8894}"/>
              </a:ext>
            </a:extLst>
          </p:cNvPr>
          <p:cNvSpPr/>
          <p:nvPr/>
        </p:nvSpPr>
        <p:spPr>
          <a:xfrm>
            <a:off x="2817173" y="2449381"/>
            <a:ext cx="1762705" cy="273707"/>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2" name="Oval 311">
            <a:extLst>
              <a:ext uri="{FF2B5EF4-FFF2-40B4-BE49-F238E27FC236}">
                <a16:creationId xmlns:a16="http://schemas.microsoft.com/office/drawing/2014/main" id="{4B70A74B-E263-AB93-F845-F7A2D82085A1}"/>
              </a:ext>
            </a:extLst>
          </p:cNvPr>
          <p:cNvSpPr/>
          <p:nvPr/>
        </p:nvSpPr>
        <p:spPr>
          <a:xfrm>
            <a:off x="1748148" y="2854473"/>
            <a:ext cx="3416022" cy="273707"/>
          </a:xfrm>
          <a:prstGeom prst="ellipse">
            <a:avLst/>
          </a:prstGeom>
          <a:solidFill>
            <a:srgbClr val="DC788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4" name="TextBox 313">
            <a:extLst>
              <a:ext uri="{FF2B5EF4-FFF2-40B4-BE49-F238E27FC236}">
                <a16:creationId xmlns:a16="http://schemas.microsoft.com/office/drawing/2014/main" id="{E6B6D4B1-83A5-0660-FC8F-DF34A03D39A5}"/>
              </a:ext>
            </a:extLst>
          </p:cNvPr>
          <p:cNvSpPr txBox="1"/>
          <p:nvPr/>
        </p:nvSpPr>
        <p:spPr>
          <a:xfrm>
            <a:off x="1206237" y="2472343"/>
            <a:ext cx="1217000" cy="261610"/>
          </a:xfrm>
          <a:prstGeom prst="rect">
            <a:avLst/>
          </a:prstGeom>
          <a:noFill/>
        </p:spPr>
        <p:txBody>
          <a:bodyPr wrap="none" rtlCol="0">
            <a:spAutoFit/>
          </a:bodyPr>
          <a:lstStyle/>
          <a:p>
            <a:r>
              <a:rPr lang="en-US" sz="1100" dirty="0"/>
              <a:t>Seagrass Meadow</a:t>
            </a:r>
          </a:p>
        </p:txBody>
      </p:sp>
      <p:sp>
        <p:nvSpPr>
          <p:cNvPr id="315" name="TextBox 314">
            <a:extLst>
              <a:ext uri="{FF2B5EF4-FFF2-40B4-BE49-F238E27FC236}">
                <a16:creationId xmlns:a16="http://schemas.microsoft.com/office/drawing/2014/main" id="{C54EA4FB-2150-62DE-1ECD-A60F7037944C}"/>
              </a:ext>
            </a:extLst>
          </p:cNvPr>
          <p:cNvSpPr txBox="1"/>
          <p:nvPr/>
        </p:nvSpPr>
        <p:spPr>
          <a:xfrm>
            <a:off x="3218832" y="2429717"/>
            <a:ext cx="824265" cy="261610"/>
          </a:xfrm>
          <a:prstGeom prst="rect">
            <a:avLst/>
          </a:prstGeom>
          <a:noFill/>
        </p:spPr>
        <p:txBody>
          <a:bodyPr wrap="none" rtlCol="0">
            <a:spAutoFit/>
          </a:bodyPr>
          <a:lstStyle/>
          <a:p>
            <a:r>
              <a:rPr lang="en-US" sz="1100" dirty="0"/>
              <a:t>Mangroves</a:t>
            </a:r>
          </a:p>
        </p:txBody>
      </p:sp>
      <p:sp>
        <p:nvSpPr>
          <p:cNvPr id="316" name="TextBox 315">
            <a:extLst>
              <a:ext uri="{FF2B5EF4-FFF2-40B4-BE49-F238E27FC236}">
                <a16:creationId xmlns:a16="http://schemas.microsoft.com/office/drawing/2014/main" id="{F311062F-4583-29C7-2C92-FDFF9BE5458F}"/>
              </a:ext>
            </a:extLst>
          </p:cNvPr>
          <p:cNvSpPr txBox="1"/>
          <p:nvPr/>
        </p:nvSpPr>
        <p:spPr>
          <a:xfrm>
            <a:off x="3051574" y="2849303"/>
            <a:ext cx="803425" cy="261610"/>
          </a:xfrm>
          <a:prstGeom prst="rect">
            <a:avLst/>
          </a:prstGeom>
          <a:noFill/>
        </p:spPr>
        <p:txBody>
          <a:bodyPr wrap="none" rtlCol="0">
            <a:spAutoFit/>
          </a:bodyPr>
          <a:lstStyle/>
          <a:p>
            <a:r>
              <a:rPr lang="en-US" sz="1100" dirty="0"/>
              <a:t>Coral reefs</a:t>
            </a:r>
          </a:p>
        </p:txBody>
      </p:sp>
      <p:sp>
        <p:nvSpPr>
          <p:cNvPr id="317" name="TextBox 316">
            <a:extLst>
              <a:ext uri="{FF2B5EF4-FFF2-40B4-BE49-F238E27FC236}">
                <a16:creationId xmlns:a16="http://schemas.microsoft.com/office/drawing/2014/main" id="{C8F50B96-0A25-FCA1-D019-AD817EBAB8A9}"/>
              </a:ext>
            </a:extLst>
          </p:cNvPr>
          <p:cNvSpPr txBox="1"/>
          <p:nvPr/>
        </p:nvSpPr>
        <p:spPr>
          <a:xfrm>
            <a:off x="6301014" y="2831818"/>
            <a:ext cx="965329" cy="261610"/>
          </a:xfrm>
          <a:prstGeom prst="rect">
            <a:avLst/>
          </a:prstGeom>
          <a:noFill/>
        </p:spPr>
        <p:txBody>
          <a:bodyPr wrap="none" rtlCol="0">
            <a:spAutoFit/>
          </a:bodyPr>
          <a:lstStyle/>
          <a:p>
            <a:r>
              <a:rPr lang="en-US" sz="1100" dirty="0"/>
              <a:t>Shellfish beds</a:t>
            </a:r>
          </a:p>
        </p:txBody>
      </p:sp>
      <p:sp>
        <p:nvSpPr>
          <p:cNvPr id="318" name="TextBox 317">
            <a:extLst>
              <a:ext uri="{FF2B5EF4-FFF2-40B4-BE49-F238E27FC236}">
                <a16:creationId xmlns:a16="http://schemas.microsoft.com/office/drawing/2014/main" id="{DFEA8F18-1D2D-60A8-862A-9437E4EC444F}"/>
              </a:ext>
            </a:extLst>
          </p:cNvPr>
          <p:cNvSpPr txBox="1"/>
          <p:nvPr/>
        </p:nvSpPr>
        <p:spPr>
          <a:xfrm>
            <a:off x="4012594" y="3195164"/>
            <a:ext cx="1598515" cy="523220"/>
          </a:xfrm>
          <a:prstGeom prst="rect">
            <a:avLst/>
          </a:prstGeom>
          <a:noFill/>
        </p:spPr>
        <p:txBody>
          <a:bodyPr wrap="none" rtlCol="0">
            <a:spAutoFit/>
          </a:bodyPr>
          <a:lstStyle/>
          <a:p>
            <a:r>
              <a:rPr lang="en-US" sz="1400" b="1" dirty="0">
                <a:solidFill>
                  <a:schemeClr val="accent1">
                    <a:lumMod val="20000"/>
                    <a:lumOff val="80000"/>
                  </a:schemeClr>
                </a:solidFill>
              </a:rPr>
              <a:t>Surface waters are </a:t>
            </a:r>
          </a:p>
          <a:p>
            <a:r>
              <a:rPr lang="en-US" sz="1400" b="1" dirty="0">
                <a:solidFill>
                  <a:schemeClr val="accent1">
                    <a:lumMod val="20000"/>
                    <a:lumOff val="80000"/>
                  </a:schemeClr>
                </a:solidFill>
              </a:rPr>
              <a:t>cooled by shading</a:t>
            </a:r>
          </a:p>
        </p:txBody>
      </p:sp>
      <p:sp>
        <p:nvSpPr>
          <p:cNvPr id="319" name="Cloud 318">
            <a:extLst>
              <a:ext uri="{FF2B5EF4-FFF2-40B4-BE49-F238E27FC236}">
                <a16:creationId xmlns:a16="http://schemas.microsoft.com/office/drawing/2014/main" id="{C289B6AD-8E12-6D19-7D50-9B78554D439D}"/>
              </a:ext>
            </a:extLst>
          </p:cNvPr>
          <p:cNvSpPr/>
          <p:nvPr/>
        </p:nvSpPr>
        <p:spPr>
          <a:xfrm rot="12700785">
            <a:off x="1822917" y="3404879"/>
            <a:ext cx="3241683" cy="315873"/>
          </a:xfrm>
          <a:prstGeom prst="cloud">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0" name="TextBox 319">
            <a:extLst>
              <a:ext uri="{FF2B5EF4-FFF2-40B4-BE49-F238E27FC236}">
                <a16:creationId xmlns:a16="http://schemas.microsoft.com/office/drawing/2014/main" id="{67E44AE5-6B76-E7C8-F7ED-8F2C9CC5390D}"/>
              </a:ext>
            </a:extLst>
          </p:cNvPr>
          <p:cNvSpPr txBox="1"/>
          <p:nvPr/>
        </p:nvSpPr>
        <p:spPr>
          <a:xfrm rot="1737794">
            <a:off x="2813640" y="3323115"/>
            <a:ext cx="1236236" cy="430887"/>
          </a:xfrm>
          <a:prstGeom prst="rect">
            <a:avLst/>
          </a:prstGeom>
          <a:noFill/>
        </p:spPr>
        <p:txBody>
          <a:bodyPr wrap="none" rtlCol="0">
            <a:spAutoFit/>
          </a:bodyPr>
          <a:lstStyle/>
          <a:p>
            <a:r>
              <a:rPr lang="en-US" sz="1100" dirty="0"/>
              <a:t>Generated sea fog</a:t>
            </a:r>
          </a:p>
          <a:p>
            <a:r>
              <a:rPr lang="en-US" sz="1100" dirty="0"/>
              <a:t>and saturated air</a:t>
            </a:r>
          </a:p>
        </p:txBody>
      </p:sp>
      <p:sp>
        <p:nvSpPr>
          <p:cNvPr id="324" name="Hexagon 323">
            <a:extLst>
              <a:ext uri="{FF2B5EF4-FFF2-40B4-BE49-F238E27FC236}">
                <a16:creationId xmlns:a16="http://schemas.microsoft.com/office/drawing/2014/main" id="{71D94D0C-4A0B-71F8-FF4D-E8EE92992397}"/>
              </a:ext>
            </a:extLst>
          </p:cNvPr>
          <p:cNvSpPr/>
          <p:nvPr/>
        </p:nvSpPr>
        <p:spPr>
          <a:xfrm>
            <a:off x="9713002" y="5322071"/>
            <a:ext cx="175786" cy="214908"/>
          </a:xfrm>
          <a:prstGeom prst="hexagon">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5" name="TextBox 324">
            <a:extLst>
              <a:ext uri="{FF2B5EF4-FFF2-40B4-BE49-F238E27FC236}">
                <a16:creationId xmlns:a16="http://schemas.microsoft.com/office/drawing/2014/main" id="{5A9648D3-69DC-2FCA-3592-3946A0446289}"/>
              </a:ext>
            </a:extLst>
          </p:cNvPr>
          <p:cNvSpPr txBox="1"/>
          <p:nvPr/>
        </p:nvSpPr>
        <p:spPr>
          <a:xfrm>
            <a:off x="10713559" y="4745752"/>
            <a:ext cx="1007007" cy="430887"/>
          </a:xfrm>
          <a:prstGeom prst="rect">
            <a:avLst/>
          </a:prstGeom>
          <a:noFill/>
        </p:spPr>
        <p:txBody>
          <a:bodyPr wrap="none" rtlCol="0">
            <a:spAutoFit/>
          </a:bodyPr>
          <a:lstStyle/>
          <a:p>
            <a:r>
              <a:rPr lang="en-US" sz="1100" dirty="0"/>
              <a:t>Ferric chloride</a:t>
            </a:r>
          </a:p>
          <a:p>
            <a:r>
              <a:rPr lang="en-US" sz="1100" dirty="0"/>
              <a:t>pellet storage</a:t>
            </a:r>
          </a:p>
        </p:txBody>
      </p:sp>
      <p:cxnSp>
        <p:nvCxnSpPr>
          <p:cNvPr id="327" name="Straight Connector 326">
            <a:extLst>
              <a:ext uri="{FF2B5EF4-FFF2-40B4-BE49-F238E27FC236}">
                <a16:creationId xmlns:a16="http://schemas.microsoft.com/office/drawing/2014/main" id="{6C2905A8-1ABC-ABA8-B7F3-3C4511E7F8DE}"/>
              </a:ext>
            </a:extLst>
          </p:cNvPr>
          <p:cNvCxnSpPr>
            <a:cxnSpLocks/>
            <a:stCxn id="324" idx="0"/>
            <a:endCxn id="325" idx="1"/>
          </p:cNvCxnSpPr>
          <p:nvPr/>
        </p:nvCxnSpPr>
        <p:spPr>
          <a:xfrm flipV="1">
            <a:off x="9888788" y="4961196"/>
            <a:ext cx="824771" cy="468329"/>
          </a:xfrm>
          <a:prstGeom prst="line">
            <a:avLst/>
          </a:prstGeom>
          <a:ln w="19050">
            <a:solidFill>
              <a:srgbClr val="C00000"/>
            </a:solidFill>
            <a:prstDash val="sysDash"/>
          </a:ln>
        </p:spPr>
        <p:style>
          <a:lnRef idx="1">
            <a:schemeClr val="accent1"/>
          </a:lnRef>
          <a:fillRef idx="0">
            <a:schemeClr val="accent1"/>
          </a:fillRef>
          <a:effectRef idx="0">
            <a:schemeClr val="accent1"/>
          </a:effectRef>
          <a:fontRef idx="minor">
            <a:schemeClr val="tx1"/>
          </a:fontRef>
        </p:style>
      </p:cxnSp>
      <p:cxnSp>
        <p:nvCxnSpPr>
          <p:cNvPr id="330" name="Straight Connector 329">
            <a:extLst>
              <a:ext uri="{FF2B5EF4-FFF2-40B4-BE49-F238E27FC236}">
                <a16:creationId xmlns:a16="http://schemas.microsoft.com/office/drawing/2014/main" id="{13F4729F-5CB2-73BF-01F7-702E79D616C3}"/>
              </a:ext>
            </a:extLst>
          </p:cNvPr>
          <p:cNvCxnSpPr>
            <a:cxnSpLocks/>
            <a:stCxn id="266" idx="0"/>
            <a:endCxn id="265" idx="2"/>
          </p:cNvCxnSpPr>
          <p:nvPr/>
        </p:nvCxnSpPr>
        <p:spPr>
          <a:xfrm flipV="1">
            <a:off x="9456343" y="4754148"/>
            <a:ext cx="351988" cy="210315"/>
          </a:xfrm>
          <a:prstGeom prst="line">
            <a:avLst/>
          </a:prstGeom>
          <a:ln w="19050">
            <a:solidFill>
              <a:schemeClr val="bg2"/>
            </a:solidFill>
            <a:prstDash val="sysDash"/>
          </a:ln>
        </p:spPr>
        <p:style>
          <a:lnRef idx="1">
            <a:schemeClr val="accent1"/>
          </a:lnRef>
          <a:fillRef idx="0">
            <a:schemeClr val="accent1"/>
          </a:fillRef>
          <a:effectRef idx="0">
            <a:schemeClr val="accent1"/>
          </a:effectRef>
          <a:fontRef idx="minor">
            <a:schemeClr val="tx1"/>
          </a:fontRef>
        </p:style>
      </p:cxnSp>
      <p:cxnSp>
        <p:nvCxnSpPr>
          <p:cNvPr id="333" name="Straight Connector 332">
            <a:extLst>
              <a:ext uri="{FF2B5EF4-FFF2-40B4-BE49-F238E27FC236}">
                <a16:creationId xmlns:a16="http://schemas.microsoft.com/office/drawing/2014/main" id="{9357FDC7-14D0-F6DE-9F92-9BF8A0F566A1}"/>
              </a:ext>
            </a:extLst>
          </p:cNvPr>
          <p:cNvCxnSpPr>
            <a:cxnSpLocks/>
            <a:endCxn id="264" idx="5"/>
          </p:cNvCxnSpPr>
          <p:nvPr/>
        </p:nvCxnSpPr>
        <p:spPr>
          <a:xfrm>
            <a:off x="9489169" y="5317890"/>
            <a:ext cx="262422" cy="447067"/>
          </a:xfrm>
          <a:prstGeom prst="line">
            <a:avLst/>
          </a:prstGeom>
          <a:ln w="19050">
            <a:solidFill>
              <a:schemeClr val="bg2"/>
            </a:solidFill>
            <a:prstDash val="sysDash"/>
          </a:ln>
        </p:spPr>
        <p:style>
          <a:lnRef idx="1">
            <a:schemeClr val="accent1"/>
          </a:lnRef>
          <a:fillRef idx="0">
            <a:schemeClr val="accent1"/>
          </a:fillRef>
          <a:effectRef idx="0">
            <a:schemeClr val="accent1"/>
          </a:effectRef>
          <a:fontRef idx="minor">
            <a:schemeClr val="tx1"/>
          </a:fontRef>
        </p:style>
      </p:cxnSp>
      <p:sp>
        <p:nvSpPr>
          <p:cNvPr id="323" name="TextBox 322">
            <a:extLst>
              <a:ext uri="{FF2B5EF4-FFF2-40B4-BE49-F238E27FC236}">
                <a16:creationId xmlns:a16="http://schemas.microsoft.com/office/drawing/2014/main" id="{B7F265A8-7653-BEB8-3093-AA0876D06D58}"/>
              </a:ext>
            </a:extLst>
          </p:cNvPr>
          <p:cNvSpPr txBox="1"/>
          <p:nvPr/>
        </p:nvSpPr>
        <p:spPr>
          <a:xfrm>
            <a:off x="2148943" y="639998"/>
            <a:ext cx="2913654" cy="430887"/>
          </a:xfrm>
          <a:prstGeom prst="rect">
            <a:avLst/>
          </a:prstGeom>
          <a:noFill/>
        </p:spPr>
        <p:txBody>
          <a:bodyPr wrap="square">
            <a:spAutoFit/>
          </a:bodyPr>
          <a:lstStyle/>
          <a:p>
            <a:pPr algn="ctr"/>
            <a:r>
              <a:rPr lang="en-US" sz="1100" dirty="0"/>
              <a:t>Additional, gentle precipitation recharges aquifers, snowpack, rivers and water stores</a:t>
            </a:r>
          </a:p>
        </p:txBody>
      </p:sp>
      <p:sp>
        <p:nvSpPr>
          <p:cNvPr id="321" name="TextBox 320">
            <a:extLst>
              <a:ext uri="{FF2B5EF4-FFF2-40B4-BE49-F238E27FC236}">
                <a16:creationId xmlns:a16="http://schemas.microsoft.com/office/drawing/2014/main" id="{2285A8C5-185E-C6DF-1CFC-23B628C8F64C}"/>
              </a:ext>
            </a:extLst>
          </p:cNvPr>
          <p:cNvSpPr txBox="1"/>
          <p:nvPr/>
        </p:nvSpPr>
        <p:spPr>
          <a:xfrm>
            <a:off x="206465" y="1637769"/>
            <a:ext cx="2529860" cy="600164"/>
          </a:xfrm>
          <a:prstGeom prst="rect">
            <a:avLst/>
          </a:prstGeom>
          <a:noFill/>
        </p:spPr>
        <p:txBody>
          <a:bodyPr wrap="none" rtlCol="0">
            <a:spAutoFit/>
          </a:bodyPr>
          <a:lstStyle/>
          <a:p>
            <a:pPr algn="ctr"/>
            <a:r>
              <a:rPr lang="en-US" sz="1100" dirty="0"/>
              <a:t>Parched land receives additional mist &amp; </a:t>
            </a:r>
          </a:p>
          <a:p>
            <a:pPr algn="ctr"/>
            <a:r>
              <a:rPr lang="en-US" sz="1100" dirty="0"/>
              <a:t>rainfall that regreens it whilst mitigating </a:t>
            </a:r>
          </a:p>
          <a:p>
            <a:pPr algn="ctr"/>
            <a:r>
              <a:rPr lang="en-US" sz="1100" dirty="0"/>
              <a:t>wildfire, heat stress and drought</a:t>
            </a:r>
          </a:p>
        </p:txBody>
      </p:sp>
      <p:sp>
        <p:nvSpPr>
          <p:cNvPr id="338" name="TextBox 337">
            <a:extLst>
              <a:ext uri="{FF2B5EF4-FFF2-40B4-BE49-F238E27FC236}">
                <a16:creationId xmlns:a16="http://schemas.microsoft.com/office/drawing/2014/main" id="{BB2765DE-9F16-16CD-76F5-12679D48B795}"/>
              </a:ext>
            </a:extLst>
          </p:cNvPr>
          <p:cNvSpPr txBox="1"/>
          <p:nvPr/>
        </p:nvSpPr>
        <p:spPr>
          <a:xfrm>
            <a:off x="6096000" y="5251092"/>
            <a:ext cx="3423609" cy="600164"/>
          </a:xfrm>
          <a:prstGeom prst="rect">
            <a:avLst/>
          </a:prstGeom>
          <a:noFill/>
        </p:spPr>
        <p:txBody>
          <a:bodyPr wrap="square" rtlCol="0">
            <a:spAutoFit/>
          </a:bodyPr>
          <a:lstStyle/>
          <a:p>
            <a:pPr algn="ctr"/>
            <a:r>
              <a:rPr lang="en-US" sz="1100" dirty="0">
                <a:solidFill>
                  <a:schemeClr val="bg1">
                    <a:lumMod val="95000"/>
                  </a:schemeClr>
                </a:solidFill>
              </a:rPr>
              <a:t>Increasing the pumping pressures to the triphasic spray</a:t>
            </a:r>
          </a:p>
          <a:p>
            <a:pPr algn="ctr"/>
            <a:r>
              <a:rPr lang="en-US" sz="1100" dirty="0">
                <a:solidFill>
                  <a:schemeClr val="bg1">
                    <a:lumMod val="95000"/>
                  </a:schemeClr>
                </a:solidFill>
              </a:rPr>
              <a:t>nozzles reduces the droplet size, thereby increasing</a:t>
            </a:r>
          </a:p>
          <a:p>
            <a:pPr algn="ctr"/>
            <a:r>
              <a:rPr lang="en-US" sz="1100" dirty="0">
                <a:solidFill>
                  <a:schemeClr val="bg1">
                    <a:lumMod val="95000"/>
                  </a:schemeClr>
                </a:solidFill>
              </a:rPr>
              <a:t>the droplets atmospheric residence time</a:t>
            </a:r>
          </a:p>
        </p:txBody>
      </p:sp>
      <p:sp>
        <p:nvSpPr>
          <p:cNvPr id="339" name="TextBox 338">
            <a:extLst>
              <a:ext uri="{FF2B5EF4-FFF2-40B4-BE49-F238E27FC236}">
                <a16:creationId xmlns:a16="http://schemas.microsoft.com/office/drawing/2014/main" id="{01B33983-B317-C415-698F-A21A71A2EA0F}"/>
              </a:ext>
            </a:extLst>
          </p:cNvPr>
          <p:cNvSpPr txBox="1"/>
          <p:nvPr/>
        </p:nvSpPr>
        <p:spPr>
          <a:xfrm>
            <a:off x="3719679" y="5078012"/>
            <a:ext cx="1231427" cy="430887"/>
          </a:xfrm>
          <a:prstGeom prst="rect">
            <a:avLst/>
          </a:prstGeom>
          <a:noFill/>
        </p:spPr>
        <p:txBody>
          <a:bodyPr wrap="none" rtlCol="0">
            <a:spAutoFit/>
          </a:bodyPr>
          <a:lstStyle/>
          <a:p>
            <a:pPr algn="ctr"/>
            <a:r>
              <a:rPr lang="en-US" sz="1100" dirty="0">
                <a:solidFill>
                  <a:schemeClr val="bg1">
                    <a:lumMod val="95000"/>
                  </a:schemeClr>
                </a:solidFill>
              </a:rPr>
              <a:t>Unsaturated air </a:t>
            </a:r>
          </a:p>
          <a:p>
            <a:pPr algn="ctr"/>
            <a:r>
              <a:rPr lang="en-US" sz="1100" dirty="0">
                <a:solidFill>
                  <a:schemeClr val="bg1">
                    <a:lumMod val="95000"/>
                  </a:schemeClr>
                </a:solidFill>
              </a:rPr>
              <a:t>moving landwards</a:t>
            </a:r>
          </a:p>
        </p:txBody>
      </p:sp>
      <p:sp>
        <p:nvSpPr>
          <p:cNvPr id="340" name="Striped Right Arrow 339">
            <a:extLst>
              <a:ext uri="{FF2B5EF4-FFF2-40B4-BE49-F238E27FC236}">
                <a16:creationId xmlns:a16="http://schemas.microsoft.com/office/drawing/2014/main" id="{81A6866F-3852-CD2C-AB12-EA26F0B56918}"/>
              </a:ext>
            </a:extLst>
          </p:cNvPr>
          <p:cNvSpPr/>
          <p:nvPr/>
        </p:nvSpPr>
        <p:spPr>
          <a:xfrm rot="12756622">
            <a:off x="3671605" y="4774202"/>
            <a:ext cx="758415" cy="231448"/>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1" name="Striped Right Arrow 340">
            <a:extLst>
              <a:ext uri="{FF2B5EF4-FFF2-40B4-BE49-F238E27FC236}">
                <a16:creationId xmlns:a16="http://schemas.microsoft.com/office/drawing/2014/main" id="{E32A22F9-8A46-1742-2E4D-32DA8FA715C4}"/>
              </a:ext>
            </a:extLst>
          </p:cNvPr>
          <p:cNvSpPr/>
          <p:nvPr/>
        </p:nvSpPr>
        <p:spPr>
          <a:xfrm rot="8241989">
            <a:off x="9675275" y="-11728"/>
            <a:ext cx="280160" cy="169409"/>
          </a:xfrm>
          <a:prstGeom prst="striped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3" name="TextBox 342">
            <a:extLst>
              <a:ext uri="{FF2B5EF4-FFF2-40B4-BE49-F238E27FC236}">
                <a16:creationId xmlns:a16="http://schemas.microsoft.com/office/drawing/2014/main" id="{C5BC52ED-1101-EFD3-F6F8-6D3EF90EB02D}"/>
              </a:ext>
            </a:extLst>
          </p:cNvPr>
          <p:cNvSpPr txBox="1"/>
          <p:nvPr/>
        </p:nvSpPr>
        <p:spPr>
          <a:xfrm>
            <a:off x="6370708" y="2269040"/>
            <a:ext cx="2939619" cy="430887"/>
          </a:xfrm>
          <a:prstGeom prst="rect">
            <a:avLst/>
          </a:prstGeom>
          <a:noFill/>
        </p:spPr>
        <p:txBody>
          <a:bodyPr wrap="square">
            <a:spAutoFit/>
          </a:bodyPr>
          <a:lstStyle/>
          <a:p>
            <a:pPr algn="ctr"/>
            <a:r>
              <a:rPr lang="en-US" sz="1100" dirty="0"/>
              <a:t>Microdroplets increase the water surface and </a:t>
            </a:r>
          </a:p>
          <a:p>
            <a:pPr algn="ctr"/>
            <a:r>
              <a:rPr lang="en-US" sz="1100" dirty="0"/>
              <a:t>evaporation rate by orders of magnitude</a:t>
            </a:r>
          </a:p>
        </p:txBody>
      </p:sp>
      <p:sp>
        <p:nvSpPr>
          <p:cNvPr id="7" name="Can 6">
            <a:extLst>
              <a:ext uri="{FF2B5EF4-FFF2-40B4-BE49-F238E27FC236}">
                <a16:creationId xmlns:a16="http://schemas.microsoft.com/office/drawing/2014/main" id="{274AB68A-897A-F5FC-A429-C7B83AB5CFDE}"/>
              </a:ext>
            </a:extLst>
          </p:cNvPr>
          <p:cNvSpPr/>
          <p:nvPr/>
        </p:nvSpPr>
        <p:spPr>
          <a:xfrm>
            <a:off x="9736783" y="4250238"/>
            <a:ext cx="126688" cy="221058"/>
          </a:xfrm>
          <a:prstGeom prst="can">
            <a:avLst/>
          </a:prstGeom>
          <a:solidFill>
            <a:srgbClr val="CDB77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A498CEF0-570A-ACD6-10AD-4524A1C1BBBC}"/>
              </a:ext>
            </a:extLst>
          </p:cNvPr>
          <p:cNvSpPr txBox="1"/>
          <p:nvPr/>
        </p:nvSpPr>
        <p:spPr>
          <a:xfrm>
            <a:off x="8872109" y="4097074"/>
            <a:ext cx="931666" cy="600164"/>
          </a:xfrm>
          <a:prstGeom prst="rect">
            <a:avLst/>
          </a:prstGeom>
          <a:noFill/>
        </p:spPr>
        <p:txBody>
          <a:bodyPr wrap="none" rtlCol="0">
            <a:spAutoFit/>
          </a:bodyPr>
          <a:lstStyle/>
          <a:p>
            <a:pPr algn="ctr"/>
            <a:r>
              <a:rPr lang="en-US" sz="1100" dirty="0">
                <a:solidFill>
                  <a:schemeClr val="bg1">
                    <a:lumMod val="95000"/>
                  </a:schemeClr>
                </a:solidFill>
              </a:rPr>
              <a:t>External</a:t>
            </a:r>
          </a:p>
          <a:p>
            <a:pPr algn="ctr"/>
            <a:r>
              <a:rPr lang="en-US" sz="1100" dirty="0">
                <a:solidFill>
                  <a:schemeClr val="bg1">
                    <a:lumMod val="95000"/>
                  </a:schemeClr>
                </a:solidFill>
              </a:rPr>
              <a:t>maintenance</a:t>
            </a:r>
          </a:p>
          <a:p>
            <a:pPr algn="ctr"/>
            <a:r>
              <a:rPr lang="en-US" sz="1100" dirty="0">
                <a:solidFill>
                  <a:schemeClr val="bg1">
                    <a:lumMod val="95000"/>
                  </a:schemeClr>
                </a:solidFill>
              </a:rPr>
              <a:t>pod</a:t>
            </a:r>
          </a:p>
        </p:txBody>
      </p:sp>
      <p:cxnSp>
        <p:nvCxnSpPr>
          <p:cNvPr id="224" name="Straight Connector 223">
            <a:extLst>
              <a:ext uri="{FF2B5EF4-FFF2-40B4-BE49-F238E27FC236}">
                <a16:creationId xmlns:a16="http://schemas.microsoft.com/office/drawing/2014/main" id="{721DF129-51F7-89FE-A90F-F8E7A08FD6C7}"/>
              </a:ext>
            </a:extLst>
          </p:cNvPr>
          <p:cNvCxnSpPr>
            <a:cxnSpLocks/>
          </p:cNvCxnSpPr>
          <p:nvPr/>
        </p:nvCxnSpPr>
        <p:spPr>
          <a:xfrm flipV="1">
            <a:off x="10016189" y="2482982"/>
            <a:ext cx="439172" cy="220644"/>
          </a:xfrm>
          <a:prstGeom prst="line">
            <a:avLst/>
          </a:prstGeom>
          <a:ln w="19050">
            <a:solidFill>
              <a:schemeClr val="bg2"/>
            </a:solidFill>
            <a:prstDash val="sysDash"/>
          </a:ln>
        </p:spPr>
        <p:style>
          <a:lnRef idx="1">
            <a:schemeClr val="accent1"/>
          </a:lnRef>
          <a:fillRef idx="0">
            <a:schemeClr val="accent1"/>
          </a:fillRef>
          <a:effectRef idx="0">
            <a:schemeClr val="accent1"/>
          </a:effectRef>
          <a:fontRef idx="minor">
            <a:schemeClr val="tx1"/>
          </a:fontRef>
        </p:style>
      </p:cxnSp>
      <p:cxnSp>
        <p:nvCxnSpPr>
          <p:cNvPr id="226" name="Straight Connector 225">
            <a:extLst>
              <a:ext uri="{FF2B5EF4-FFF2-40B4-BE49-F238E27FC236}">
                <a16:creationId xmlns:a16="http://schemas.microsoft.com/office/drawing/2014/main" id="{E33025C6-6166-4A84-3AF4-D2AC2DBB4BD8}"/>
              </a:ext>
            </a:extLst>
          </p:cNvPr>
          <p:cNvCxnSpPr>
            <a:cxnSpLocks/>
          </p:cNvCxnSpPr>
          <p:nvPr/>
        </p:nvCxnSpPr>
        <p:spPr>
          <a:xfrm flipV="1">
            <a:off x="10091795" y="3222204"/>
            <a:ext cx="485665" cy="103179"/>
          </a:xfrm>
          <a:prstGeom prst="line">
            <a:avLst/>
          </a:prstGeom>
          <a:ln w="19050">
            <a:solidFill>
              <a:schemeClr val="bg2"/>
            </a:solidFill>
            <a:prstDash val="sysDash"/>
          </a:ln>
        </p:spPr>
        <p:style>
          <a:lnRef idx="1">
            <a:schemeClr val="accent1"/>
          </a:lnRef>
          <a:fillRef idx="0">
            <a:schemeClr val="accent1"/>
          </a:fillRef>
          <a:effectRef idx="0">
            <a:schemeClr val="accent1"/>
          </a:effectRef>
          <a:fontRef idx="minor">
            <a:schemeClr val="tx1"/>
          </a:fontRef>
        </p:style>
      </p:cxnSp>
      <p:cxnSp>
        <p:nvCxnSpPr>
          <p:cNvPr id="227" name="Straight Connector 226">
            <a:extLst>
              <a:ext uri="{FF2B5EF4-FFF2-40B4-BE49-F238E27FC236}">
                <a16:creationId xmlns:a16="http://schemas.microsoft.com/office/drawing/2014/main" id="{438E5CC0-60BC-9231-32D1-620D5EEEB186}"/>
              </a:ext>
            </a:extLst>
          </p:cNvPr>
          <p:cNvCxnSpPr>
            <a:cxnSpLocks/>
          </p:cNvCxnSpPr>
          <p:nvPr/>
        </p:nvCxnSpPr>
        <p:spPr>
          <a:xfrm>
            <a:off x="10142733" y="3938709"/>
            <a:ext cx="529534" cy="15300"/>
          </a:xfrm>
          <a:prstGeom prst="line">
            <a:avLst/>
          </a:prstGeom>
          <a:ln w="19050">
            <a:solidFill>
              <a:schemeClr val="bg2"/>
            </a:solidFill>
            <a:prstDash val="sysDash"/>
          </a:ln>
        </p:spPr>
        <p:style>
          <a:lnRef idx="1">
            <a:schemeClr val="accent1"/>
          </a:lnRef>
          <a:fillRef idx="0">
            <a:schemeClr val="accent1"/>
          </a:fillRef>
          <a:effectRef idx="0">
            <a:schemeClr val="accent1"/>
          </a:effectRef>
          <a:fontRef idx="minor">
            <a:schemeClr val="tx1"/>
          </a:fontRef>
        </p:style>
      </p:cxnSp>
      <p:cxnSp>
        <p:nvCxnSpPr>
          <p:cNvPr id="230" name="Straight Connector 229">
            <a:extLst>
              <a:ext uri="{FF2B5EF4-FFF2-40B4-BE49-F238E27FC236}">
                <a16:creationId xmlns:a16="http://schemas.microsoft.com/office/drawing/2014/main" id="{EA223BC6-DFAC-FF03-CF68-B4BD28E238D2}"/>
              </a:ext>
            </a:extLst>
          </p:cNvPr>
          <p:cNvCxnSpPr>
            <a:cxnSpLocks/>
            <a:endCxn id="267" idx="2"/>
          </p:cNvCxnSpPr>
          <p:nvPr/>
        </p:nvCxnSpPr>
        <p:spPr>
          <a:xfrm flipV="1">
            <a:off x="9814843" y="2208780"/>
            <a:ext cx="150496" cy="178387"/>
          </a:xfrm>
          <a:prstGeom prst="line">
            <a:avLst/>
          </a:prstGeom>
          <a:ln w="19050">
            <a:solidFill>
              <a:schemeClr val="bg2"/>
            </a:solidFill>
            <a:prstDash val="sysDash"/>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0BB3A1BB-0991-067B-493E-92A0CF7642EB}"/>
              </a:ext>
            </a:extLst>
          </p:cNvPr>
          <p:cNvCxnSpPr>
            <a:cxnSpLocks/>
          </p:cNvCxnSpPr>
          <p:nvPr/>
        </p:nvCxnSpPr>
        <p:spPr>
          <a:xfrm>
            <a:off x="5536638" y="2441320"/>
            <a:ext cx="2270870" cy="2332611"/>
          </a:xfrm>
          <a:prstGeom prst="straightConnector1">
            <a:avLst/>
          </a:prstGeom>
          <a:ln w="28575">
            <a:headEnd type="triangle"/>
            <a:tailEnd type="triangle"/>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D925F25A-3B23-0ABE-411A-319EFC05463F}"/>
              </a:ext>
            </a:extLst>
          </p:cNvPr>
          <p:cNvSpPr txBox="1"/>
          <p:nvPr/>
        </p:nvSpPr>
        <p:spPr>
          <a:xfrm rot="2648291">
            <a:off x="6374049" y="3452065"/>
            <a:ext cx="764953" cy="261610"/>
          </a:xfrm>
          <a:prstGeom prst="rect">
            <a:avLst/>
          </a:prstGeom>
          <a:noFill/>
        </p:spPr>
        <p:txBody>
          <a:bodyPr wrap="none" rtlCol="0">
            <a:spAutoFit/>
          </a:bodyPr>
          <a:lstStyle/>
          <a:p>
            <a:r>
              <a:rPr lang="en-US" sz="1100" dirty="0"/>
              <a:t>35-100km</a:t>
            </a:r>
          </a:p>
        </p:txBody>
      </p:sp>
      <p:sp>
        <p:nvSpPr>
          <p:cNvPr id="17" name="Curved Right Arrow 16">
            <a:extLst>
              <a:ext uri="{FF2B5EF4-FFF2-40B4-BE49-F238E27FC236}">
                <a16:creationId xmlns:a16="http://schemas.microsoft.com/office/drawing/2014/main" id="{619D7D3A-2A9B-F79D-267C-626A6F8E9CE9}"/>
              </a:ext>
            </a:extLst>
          </p:cNvPr>
          <p:cNvSpPr/>
          <p:nvPr/>
        </p:nvSpPr>
        <p:spPr>
          <a:xfrm rot="12360663">
            <a:off x="6089438" y="1786493"/>
            <a:ext cx="304221" cy="687603"/>
          </a:xfrm>
          <a:prstGeom prst="curved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Curved Down Arrow 22">
            <a:extLst>
              <a:ext uri="{FF2B5EF4-FFF2-40B4-BE49-F238E27FC236}">
                <a16:creationId xmlns:a16="http://schemas.microsoft.com/office/drawing/2014/main" id="{5AEA4EE5-4BDE-4431-C568-8EA2843F405A}"/>
              </a:ext>
            </a:extLst>
          </p:cNvPr>
          <p:cNvSpPr/>
          <p:nvPr/>
        </p:nvSpPr>
        <p:spPr>
          <a:xfrm rot="16200000">
            <a:off x="5668559" y="1558203"/>
            <a:ext cx="760881" cy="350073"/>
          </a:xfrm>
          <a:prstGeom prst="curvedDown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4" name="Oval 23">
            <a:extLst>
              <a:ext uri="{FF2B5EF4-FFF2-40B4-BE49-F238E27FC236}">
                <a16:creationId xmlns:a16="http://schemas.microsoft.com/office/drawing/2014/main" id="{6C1104E8-A640-9534-65A5-1BCE34E374D3}"/>
              </a:ext>
            </a:extLst>
          </p:cNvPr>
          <p:cNvSpPr/>
          <p:nvPr/>
        </p:nvSpPr>
        <p:spPr>
          <a:xfrm>
            <a:off x="-220950" y="2940233"/>
            <a:ext cx="914400" cy="285161"/>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3DAD4495-F632-9DDE-D171-19A096B4E6B8}"/>
              </a:ext>
            </a:extLst>
          </p:cNvPr>
          <p:cNvSpPr txBox="1"/>
          <p:nvPr/>
        </p:nvSpPr>
        <p:spPr>
          <a:xfrm>
            <a:off x="24586" y="2950386"/>
            <a:ext cx="434734" cy="261610"/>
          </a:xfrm>
          <a:prstGeom prst="rect">
            <a:avLst/>
          </a:prstGeom>
          <a:noFill/>
        </p:spPr>
        <p:txBody>
          <a:bodyPr wrap="none" rtlCol="0">
            <a:spAutoFit/>
          </a:bodyPr>
          <a:lstStyle/>
          <a:p>
            <a:r>
              <a:rPr lang="en-US" sz="1100" dirty="0"/>
              <a:t>Kelp</a:t>
            </a:r>
          </a:p>
        </p:txBody>
      </p:sp>
      <p:sp>
        <p:nvSpPr>
          <p:cNvPr id="26" name="TextBox 25">
            <a:extLst>
              <a:ext uri="{FF2B5EF4-FFF2-40B4-BE49-F238E27FC236}">
                <a16:creationId xmlns:a16="http://schemas.microsoft.com/office/drawing/2014/main" id="{4610F73F-F57D-1002-2405-80071853C50A}"/>
              </a:ext>
            </a:extLst>
          </p:cNvPr>
          <p:cNvSpPr txBox="1"/>
          <p:nvPr/>
        </p:nvSpPr>
        <p:spPr>
          <a:xfrm>
            <a:off x="4365239" y="1876363"/>
            <a:ext cx="1317733" cy="738664"/>
          </a:xfrm>
          <a:prstGeom prst="rect">
            <a:avLst/>
          </a:prstGeom>
          <a:noFill/>
        </p:spPr>
        <p:txBody>
          <a:bodyPr wrap="none" rtlCol="0">
            <a:spAutoFit/>
          </a:bodyPr>
          <a:lstStyle/>
          <a:p>
            <a:pPr algn="ctr"/>
            <a:r>
              <a:rPr lang="en-US" sz="1400" b="1" dirty="0">
                <a:solidFill>
                  <a:schemeClr val="accent1">
                    <a:lumMod val="20000"/>
                    <a:lumOff val="80000"/>
                  </a:schemeClr>
                </a:solidFill>
              </a:rPr>
              <a:t>Air is cooled by</a:t>
            </a:r>
          </a:p>
          <a:p>
            <a:pPr algn="ctr"/>
            <a:r>
              <a:rPr lang="en-US" sz="1400" b="1" dirty="0">
                <a:solidFill>
                  <a:schemeClr val="accent1">
                    <a:lumMod val="20000"/>
                    <a:lumOff val="80000"/>
                  </a:schemeClr>
                </a:solidFill>
              </a:rPr>
              <a:t>substantial</a:t>
            </a:r>
          </a:p>
          <a:p>
            <a:pPr algn="ctr"/>
            <a:r>
              <a:rPr lang="en-US" sz="1400" b="1" dirty="0">
                <a:solidFill>
                  <a:schemeClr val="accent1">
                    <a:lumMod val="20000"/>
                    <a:lumOff val="80000"/>
                  </a:schemeClr>
                </a:solidFill>
              </a:rPr>
              <a:t>evaporation</a:t>
            </a:r>
          </a:p>
        </p:txBody>
      </p:sp>
      <p:sp>
        <p:nvSpPr>
          <p:cNvPr id="5" name="Parallelogram 4">
            <a:extLst>
              <a:ext uri="{FF2B5EF4-FFF2-40B4-BE49-F238E27FC236}">
                <a16:creationId xmlns:a16="http://schemas.microsoft.com/office/drawing/2014/main" id="{7BCE7CBD-239A-DEB8-DB85-67D3242EA524}"/>
              </a:ext>
            </a:extLst>
          </p:cNvPr>
          <p:cNvSpPr/>
          <p:nvPr/>
        </p:nvSpPr>
        <p:spPr>
          <a:xfrm rot="16375477">
            <a:off x="9374191" y="3551589"/>
            <a:ext cx="363742" cy="234960"/>
          </a:xfrm>
          <a:prstGeom prst="parallelogram">
            <a:avLst/>
          </a:prstGeom>
          <a:solidFill>
            <a:srgbClr val="CDB77D"/>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Connector 26">
            <a:extLst>
              <a:ext uri="{FF2B5EF4-FFF2-40B4-BE49-F238E27FC236}">
                <a16:creationId xmlns:a16="http://schemas.microsoft.com/office/drawing/2014/main" id="{EA924809-3623-9728-FF37-E3FA8B40CF74}"/>
              </a:ext>
            </a:extLst>
          </p:cNvPr>
          <p:cNvCxnSpPr>
            <a:cxnSpLocks/>
          </p:cNvCxnSpPr>
          <p:nvPr/>
        </p:nvCxnSpPr>
        <p:spPr>
          <a:xfrm>
            <a:off x="9426933" y="3805544"/>
            <a:ext cx="270901" cy="83206"/>
          </a:xfrm>
          <a:prstGeom prst="line">
            <a:avLst/>
          </a:prstGeom>
          <a:ln w="28575">
            <a:solidFill>
              <a:srgbClr val="B6A36F"/>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47939E8C-AB3F-CAF3-DA3D-571A2DDF60EB}"/>
              </a:ext>
            </a:extLst>
          </p:cNvPr>
          <p:cNvCxnSpPr>
            <a:cxnSpLocks/>
          </p:cNvCxnSpPr>
          <p:nvPr/>
        </p:nvCxnSpPr>
        <p:spPr>
          <a:xfrm>
            <a:off x="9453796" y="3507800"/>
            <a:ext cx="275912" cy="71479"/>
          </a:xfrm>
          <a:prstGeom prst="line">
            <a:avLst/>
          </a:prstGeom>
          <a:ln w="28575">
            <a:solidFill>
              <a:srgbClr val="B6A36F"/>
            </a:solidFill>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EEBB2126-EB5C-260C-7088-956F511EAE41}"/>
              </a:ext>
            </a:extLst>
          </p:cNvPr>
          <p:cNvSpPr txBox="1"/>
          <p:nvPr/>
        </p:nvSpPr>
        <p:spPr>
          <a:xfrm>
            <a:off x="9016132" y="3482141"/>
            <a:ext cx="688009" cy="430887"/>
          </a:xfrm>
          <a:prstGeom prst="rect">
            <a:avLst/>
          </a:prstGeom>
          <a:noFill/>
        </p:spPr>
        <p:txBody>
          <a:bodyPr wrap="none" rtlCol="0">
            <a:spAutoFit/>
          </a:bodyPr>
          <a:lstStyle/>
          <a:p>
            <a:pPr algn="ctr"/>
            <a:r>
              <a:rPr lang="en-US" sz="1100" dirty="0"/>
              <a:t>Weather</a:t>
            </a:r>
          </a:p>
          <a:p>
            <a:pPr algn="ctr"/>
            <a:r>
              <a:rPr lang="en-US" sz="1100" dirty="0"/>
              <a:t>vane</a:t>
            </a:r>
          </a:p>
        </p:txBody>
      </p:sp>
    </p:spTree>
    <p:extLst>
      <p:ext uri="{BB962C8B-B14F-4D97-AF65-F5344CB8AC3E}">
        <p14:creationId xmlns:p14="http://schemas.microsoft.com/office/powerpoint/2010/main" val="9539834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29D12-F104-6340-9404-CF475C154D5B}"/>
              </a:ext>
            </a:extLst>
          </p:cNvPr>
          <p:cNvSpPr>
            <a:spLocks noGrp="1"/>
          </p:cNvSpPr>
          <p:nvPr>
            <p:ph type="title"/>
          </p:nvPr>
        </p:nvSpPr>
        <p:spPr>
          <a:xfrm>
            <a:off x="838200" y="-102015"/>
            <a:ext cx="10515600" cy="1325563"/>
          </a:xfrm>
        </p:spPr>
        <p:txBody>
          <a:bodyPr/>
          <a:lstStyle/>
          <a:p>
            <a:r>
              <a:rPr lang="en-US" b="1" dirty="0" err="1"/>
              <a:t>Seatomisers</a:t>
            </a:r>
            <a:r>
              <a:rPr lang="en-US" b="1" dirty="0"/>
              <a:t> to remove greenhouse gases</a:t>
            </a:r>
          </a:p>
        </p:txBody>
      </p:sp>
      <p:sp>
        <p:nvSpPr>
          <p:cNvPr id="3" name="Content Placeholder 2">
            <a:extLst>
              <a:ext uri="{FF2B5EF4-FFF2-40B4-BE49-F238E27FC236}">
                <a16:creationId xmlns:a16="http://schemas.microsoft.com/office/drawing/2014/main" id="{8D3EFD18-3339-F64A-9CCC-E33A2ED5C8CE}"/>
              </a:ext>
            </a:extLst>
          </p:cNvPr>
          <p:cNvSpPr>
            <a:spLocks noGrp="1"/>
          </p:cNvSpPr>
          <p:nvPr>
            <p:ph idx="1"/>
          </p:nvPr>
        </p:nvSpPr>
        <p:spPr>
          <a:xfrm>
            <a:off x="838200" y="964096"/>
            <a:ext cx="10515600" cy="5893903"/>
          </a:xfrm>
        </p:spPr>
        <p:txBody>
          <a:bodyPr>
            <a:normAutofit/>
          </a:bodyPr>
          <a:lstStyle/>
          <a:p>
            <a:r>
              <a:rPr lang="en-US" dirty="0"/>
              <a:t>Adding tungsten and copper salts to the sprayed mix would tend to favor methanotrophs (methane eaters) growing in the water column, rice paddy mud, seabed ooze, melting permafrost or soil. </a:t>
            </a:r>
          </a:p>
          <a:p>
            <a:r>
              <a:rPr lang="en-US" dirty="0"/>
              <a:t>The ferric chloride aerosol spray might occur best during morning hours to minimize wastage, to take advantage of diurnal turbulence in the Atmospheric Boundary Layer, and of the catalytic effect of sunlight. </a:t>
            </a:r>
          </a:p>
          <a:p>
            <a:r>
              <a:rPr lang="en-US" dirty="0"/>
              <a:t>To enhance </a:t>
            </a:r>
            <a:r>
              <a:rPr lang="en-US" dirty="0" err="1"/>
              <a:t>Seatomiser</a:t>
            </a:r>
            <a:r>
              <a:rPr lang="en-US" dirty="0"/>
              <a:t> economics and reach, it might also be possible to retrofit </a:t>
            </a:r>
            <a:r>
              <a:rPr lang="en-US" dirty="0" err="1"/>
              <a:t>Seatomiser</a:t>
            </a:r>
            <a:r>
              <a:rPr lang="en-US" dirty="0"/>
              <a:t> equipment onto turbines in existing onshore and offshore wind farms, both fixed and floating types, or onto offshore drilling platforms.  </a:t>
            </a:r>
          </a:p>
        </p:txBody>
      </p:sp>
    </p:spTree>
    <p:extLst>
      <p:ext uri="{BB962C8B-B14F-4D97-AF65-F5344CB8AC3E}">
        <p14:creationId xmlns:p14="http://schemas.microsoft.com/office/powerpoint/2010/main" val="27485249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7E1CE-E51B-3848-99C4-CBB6E17266EE}"/>
              </a:ext>
            </a:extLst>
          </p:cNvPr>
          <p:cNvSpPr>
            <a:spLocks noGrp="1"/>
          </p:cNvSpPr>
          <p:nvPr>
            <p:ph type="title"/>
          </p:nvPr>
        </p:nvSpPr>
        <p:spPr>
          <a:xfrm>
            <a:off x="838200" y="365125"/>
            <a:ext cx="10515600" cy="729897"/>
          </a:xfrm>
        </p:spPr>
        <p:txBody>
          <a:bodyPr>
            <a:normAutofit/>
          </a:bodyPr>
          <a:lstStyle/>
          <a:p>
            <a:r>
              <a:rPr lang="en-US" sz="4000" b="1" dirty="0"/>
              <a:t>Wave Action, Spray Generation and Location</a:t>
            </a:r>
          </a:p>
        </p:txBody>
      </p:sp>
      <p:sp>
        <p:nvSpPr>
          <p:cNvPr id="3" name="Content Placeholder 2">
            <a:extLst>
              <a:ext uri="{FF2B5EF4-FFF2-40B4-BE49-F238E27FC236}">
                <a16:creationId xmlns:a16="http://schemas.microsoft.com/office/drawing/2014/main" id="{44FE89A5-2D19-EE40-8E5B-16FF4DB04D9C}"/>
              </a:ext>
            </a:extLst>
          </p:cNvPr>
          <p:cNvSpPr>
            <a:spLocks noGrp="1"/>
          </p:cNvSpPr>
          <p:nvPr>
            <p:ph idx="1"/>
          </p:nvPr>
        </p:nvSpPr>
        <p:spPr>
          <a:xfrm>
            <a:off x="838200" y="1095022"/>
            <a:ext cx="10515600" cy="5506075"/>
          </a:xfrm>
        </p:spPr>
        <p:txBody>
          <a:bodyPr>
            <a:normAutofit fontScale="47500" lnSpcReduction="20000"/>
          </a:bodyPr>
          <a:lstStyle/>
          <a:p>
            <a:r>
              <a:rPr lang="en-US" dirty="0"/>
              <a:t>When waves break they create bubbles, the familiar whitecaps and spume, which burst to form fine droplets of seawater. Turbulence in the Atmospheric Boundary Layer (ABL) tends to loft some of these droplets, or their </a:t>
            </a:r>
            <a:r>
              <a:rPr lang="en-US" dirty="0" err="1"/>
              <a:t>dessicated</a:t>
            </a:r>
            <a:r>
              <a:rPr lang="en-US" dirty="0"/>
              <a:t> residues, high in the troposphere. On reaching supersaturated air, these cloud condensation nuclei (CCN) form or thicken reflecting marine clouds and may produce downwind precipitation.</a:t>
            </a:r>
          </a:p>
          <a:p>
            <a:r>
              <a:rPr lang="en-US" dirty="0"/>
              <a:t>Sea salt aerosols (SSA) of submicron and low-micron diameter are also generated by the impact of rain and other droplets on water surfaces, see David Cole’s PhD thesis (2007) </a:t>
            </a:r>
            <a:r>
              <a:rPr lang="en-US" dirty="0">
                <a:hlinkClick r:id="rId2"/>
              </a:rPr>
              <a:t>https://researchonline.jcu.edu.au/2065/3/03Chapter3Part1.pdf</a:t>
            </a:r>
            <a:r>
              <a:rPr lang="en-US" dirty="0"/>
              <a:t>. These form via a variety of processes, some of which form droplets of brackish salinity resulting from mixtures of fresh and seawater. On evaporation, these lead to smaller and typically longer-lived SSAs. </a:t>
            </a:r>
          </a:p>
          <a:p>
            <a:r>
              <a:rPr lang="en-US" dirty="0"/>
              <a:t>Some droplets, or the even smaller salt crystals which they form on evaporation, can be lofted into the atmosphere for days where they reflect sunlight (as either sea fog, salt aerosol or marine cloud), thereby cooling the water below. Furthermore, the evaporation of airborne droplets, the release of their energy of vaporization on subsequent condensation at altitude, and its longwave radiation into space may be used to increase the rate of ocean and global cooling substantially. Most of the condensation and longwave heat radiation would tend to occur at night. </a:t>
            </a:r>
          </a:p>
          <a:p>
            <a:r>
              <a:rPr lang="en-US" dirty="0"/>
              <a:t>Whilst whitecaps are typically formed by storms, most of the time it is too calm for serious whitecap formation. However, we could use wind power and fog nozzles to spray droplets of selectable size to cool targeted, downwind regions such as coral reefs.</a:t>
            </a:r>
          </a:p>
          <a:p>
            <a:r>
              <a:rPr lang="en-US" dirty="0"/>
              <a:t>Pumps and spray dispersal nozzles on floating wind turbines could generate wind-blown plumes of reflective droplets and salt particles. These would last until precipitated out. When it was rain that did the precipitating, each raindrop-nucleating salt particle would be so diluted by water condensing on it that the water would typically be less salty than fresh river water. Pumped and sprayed droplets bypass the evaporation-reducing barrier of the thin layer of fully-saturated, humid air that coats the ocean surface, making use of the deep layer of unsaturated air that lies above it. Moreover, the surface area of fine droplets may be several orders of magnitude greater than that of the sea surface below them, thereby hastening evaporation and evaporative cooling still further.</a:t>
            </a:r>
          </a:p>
          <a:p>
            <a:r>
              <a:rPr lang="en-US" dirty="0"/>
              <a:t>Anchored, upwind </a:t>
            </a:r>
            <a:r>
              <a:rPr lang="en-US" dirty="0" err="1"/>
              <a:t>Seatomiser</a:t>
            </a:r>
            <a:r>
              <a:rPr lang="en-US" dirty="0"/>
              <a:t> units might be used to reduce the radiation that was overheating the waters around coral reefs, thereby preventing them from bleaching. Seagrass meadows, kelp forests, </a:t>
            </a:r>
            <a:r>
              <a:rPr lang="en-US" i="1" dirty="0"/>
              <a:t>Sargassum</a:t>
            </a:r>
            <a:r>
              <a:rPr lang="en-US" dirty="0"/>
              <a:t>, mangroves and mariculture operations might similarly be protected. Ocean stratification would also be reduced. As the reduction of only a few percent of solar radiation is enough to save coral reefs, yet is not large enough to have any significantly adverse effects on other life forms, the method is likely to be a safe one, replicating as it does natural processes. </a:t>
            </a:r>
          </a:p>
          <a:p>
            <a:r>
              <a:rPr lang="en-US" dirty="0"/>
              <a:t>The additional atmospheric moisture resulting from droplet evaporation would tend to increase precipitation, possibly far downwind. The location, regularity, evenness and extent of such precipitation might beneficially be influenced by the concentration and selectable size of seawater droplets produced by </a:t>
            </a:r>
            <a:r>
              <a:rPr lang="en-US" dirty="0" err="1"/>
              <a:t>Seatomisers</a:t>
            </a:r>
            <a:r>
              <a:rPr lang="en-US" dirty="0"/>
              <a:t>. </a:t>
            </a:r>
          </a:p>
          <a:p>
            <a:r>
              <a:rPr lang="en-US" dirty="0"/>
              <a:t>Given the increasing tensile strength of new polymeric and nanocarbon materials, and the ways of smoothing transient strains imposed on anchoring cables, it is surmised that anchoring could be effective in waters up to some </a:t>
            </a:r>
            <a:r>
              <a:rPr lang="en-US" dirty="0" err="1"/>
              <a:t>kilometres</a:t>
            </a:r>
            <a:r>
              <a:rPr lang="en-US" dirty="0"/>
              <a:t> deep, and possibly in most waters. </a:t>
            </a:r>
          </a:p>
          <a:p>
            <a:r>
              <a:rPr lang="en-US" dirty="0"/>
              <a:t>Free-floating </a:t>
            </a:r>
            <a:r>
              <a:rPr lang="en-US" dirty="0" err="1"/>
              <a:t>Seatomiser</a:t>
            </a:r>
            <a:r>
              <a:rPr lang="en-US" dirty="0"/>
              <a:t> units could be useful in deep ocean waters where circular gyres or currents, such as the Antarctic Circumpolar Current, tended to keep them from beaching or interfering with shipping lanes. Such units would need to be used where iceberg impact or moving sea ice could affect anchoring. Any units that broke out of such confining currents might be identified from their beacons and towed back into the fold.     </a:t>
            </a:r>
          </a:p>
        </p:txBody>
      </p:sp>
    </p:spTree>
    <p:extLst>
      <p:ext uri="{BB962C8B-B14F-4D97-AF65-F5344CB8AC3E}">
        <p14:creationId xmlns:p14="http://schemas.microsoft.com/office/powerpoint/2010/main" val="2153283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8B238-A705-CF49-BDF8-05E4B311B7E7}"/>
              </a:ext>
            </a:extLst>
          </p:cNvPr>
          <p:cNvSpPr>
            <a:spLocks noGrp="1"/>
          </p:cNvSpPr>
          <p:nvPr>
            <p:ph type="title"/>
          </p:nvPr>
        </p:nvSpPr>
        <p:spPr/>
        <p:txBody>
          <a:bodyPr/>
          <a:lstStyle/>
          <a:p>
            <a:r>
              <a:rPr lang="en-US" b="1" dirty="0" err="1"/>
              <a:t>Seatomisers</a:t>
            </a:r>
            <a:r>
              <a:rPr lang="en-US" b="1" dirty="0"/>
              <a:t> to water the land</a:t>
            </a:r>
          </a:p>
        </p:txBody>
      </p:sp>
      <p:sp>
        <p:nvSpPr>
          <p:cNvPr id="3" name="Content Placeholder 2">
            <a:extLst>
              <a:ext uri="{FF2B5EF4-FFF2-40B4-BE49-F238E27FC236}">
                <a16:creationId xmlns:a16="http://schemas.microsoft.com/office/drawing/2014/main" id="{CE1265BF-58D6-EF49-A5F2-3DDF16A41FE0}"/>
              </a:ext>
            </a:extLst>
          </p:cNvPr>
          <p:cNvSpPr>
            <a:spLocks noGrp="1"/>
          </p:cNvSpPr>
          <p:nvPr>
            <p:ph idx="1"/>
          </p:nvPr>
        </p:nvSpPr>
        <p:spPr>
          <a:xfrm>
            <a:off x="838200" y="1613647"/>
            <a:ext cx="10515600" cy="4879228"/>
          </a:xfrm>
        </p:spPr>
        <p:txBody>
          <a:bodyPr>
            <a:normAutofit fontScale="70000" lnSpcReduction="20000"/>
          </a:bodyPr>
          <a:lstStyle/>
          <a:p>
            <a:r>
              <a:rPr lang="en-US" dirty="0"/>
              <a:t>As well as cooling ocean surface waters, coral reefs, seagrass meadows, kelp forests, mangroves and mariculture operations, together with reducing the severity of storms, hurricanes and sea level rise, </a:t>
            </a:r>
            <a:r>
              <a:rPr lang="en-US" dirty="0" err="1"/>
              <a:t>Seatomisers</a:t>
            </a:r>
            <a:r>
              <a:rPr lang="en-US" dirty="0"/>
              <a:t> might also be used for the primary purpose of improving or smoothing terrestrial precipitation.</a:t>
            </a:r>
          </a:p>
          <a:p>
            <a:r>
              <a:rPr lang="en-US" dirty="0"/>
              <a:t>For this purpose, they would need to be located such that winds would carry the additional atmospheric moisture and cloud condensing sea salt aerosols over target lands. This condition might not be an arduous one, as both Drs. Stephen Salter and Ben Parkes have shown how precipitation can be influenced by aerosol introduction up to halfway around the globe.  </a:t>
            </a:r>
          </a:p>
          <a:p>
            <a:r>
              <a:rPr lang="en-US" dirty="0"/>
              <a:t>The size, nature, altitude, volume and size distribution of the added aerosols, their concentration, forecast atmospheric and ocean conditions, and topography would all play a part in determining the timing, location, duration and intensity of the resulting precipitation.</a:t>
            </a:r>
          </a:p>
          <a:p>
            <a:r>
              <a:rPr lang="en-US" dirty="0" err="1"/>
              <a:t>Seatomisers</a:t>
            </a:r>
            <a:r>
              <a:rPr lang="en-US" dirty="0"/>
              <a:t> used principally to water the land would have further benefits, the main one being that the brine droplets falling through the air into the sea would also be oxygenated beyond that of the seawater they came from. The heaviest brine falls might occur at roughly the same distance downwind of the line of </a:t>
            </a:r>
            <a:r>
              <a:rPr lang="en-US" dirty="0" err="1"/>
              <a:t>Seatomisers</a:t>
            </a:r>
            <a:r>
              <a:rPr lang="en-US" dirty="0"/>
              <a:t>. Even when mixed with some pre-existing surface water, its increased density from evaporative cooling and increased salinity would make it sink, thereby oxygenating the water column to the depth the cool, mixed brine flow made the water sufficiently denser than its environs. In addition, it might even make a useful contribution to increasing the flow of overturning currents.    </a:t>
            </a:r>
          </a:p>
        </p:txBody>
      </p:sp>
    </p:spTree>
    <p:extLst>
      <p:ext uri="{BB962C8B-B14F-4D97-AF65-F5344CB8AC3E}">
        <p14:creationId xmlns:p14="http://schemas.microsoft.com/office/powerpoint/2010/main" val="12697071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3B6D4-8344-524F-8895-61780EDAC52A}"/>
              </a:ext>
            </a:extLst>
          </p:cNvPr>
          <p:cNvSpPr>
            <a:spLocks noGrp="1"/>
          </p:cNvSpPr>
          <p:nvPr>
            <p:ph type="title"/>
          </p:nvPr>
        </p:nvSpPr>
        <p:spPr>
          <a:xfrm>
            <a:off x="838200" y="365126"/>
            <a:ext cx="10515600" cy="690676"/>
          </a:xfrm>
        </p:spPr>
        <p:txBody>
          <a:bodyPr>
            <a:normAutofit fontScale="90000"/>
          </a:bodyPr>
          <a:lstStyle/>
          <a:p>
            <a:r>
              <a:rPr lang="en-US" b="1" dirty="0"/>
              <a:t>Precautions</a:t>
            </a:r>
          </a:p>
        </p:txBody>
      </p:sp>
      <p:sp>
        <p:nvSpPr>
          <p:cNvPr id="3" name="Content Placeholder 2">
            <a:extLst>
              <a:ext uri="{FF2B5EF4-FFF2-40B4-BE49-F238E27FC236}">
                <a16:creationId xmlns:a16="http://schemas.microsoft.com/office/drawing/2014/main" id="{2FC17C57-A525-7D45-8AA8-EC6A189FAECB}"/>
              </a:ext>
            </a:extLst>
          </p:cNvPr>
          <p:cNvSpPr>
            <a:spLocks noGrp="1"/>
          </p:cNvSpPr>
          <p:nvPr>
            <p:ph idx="1"/>
          </p:nvPr>
        </p:nvSpPr>
        <p:spPr>
          <a:xfrm>
            <a:off x="838200" y="989815"/>
            <a:ext cx="10515600" cy="5769204"/>
          </a:xfrm>
        </p:spPr>
        <p:txBody>
          <a:bodyPr>
            <a:normAutofit fontScale="62500" lnSpcReduction="20000"/>
          </a:bodyPr>
          <a:lstStyle/>
          <a:p>
            <a:pPr marL="0" indent="0">
              <a:buNone/>
            </a:pPr>
            <a:r>
              <a:rPr lang="en-US" b="1" dirty="0"/>
              <a:t>ANTI-FOULING. </a:t>
            </a:r>
            <a:r>
              <a:rPr lang="en-US" dirty="0"/>
              <a:t>Where the sea and machinery are concerned, fouling is usually a key concern. </a:t>
            </a:r>
            <a:r>
              <a:rPr lang="en-US" dirty="0" err="1"/>
              <a:t>Seatomisers</a:t>
            </a:r>
            <a:r>
              <a:rPr lang="en-US" dirty="0"/>
              <a:t> are no exception. The filters, pipes and nozzles will need to be protected from marine growth, corrosion and obstruction. A combination of three measures is proposed. Filters and pipes in contact with seawater can be made of corrosion resistant material, such as titanium or carbon </a:t>
            </a:r>
            <a:r>
              <a:rPr lang="en-US" dirty="0" err="1"/>
              <a:t>fibre</a:t>
            </a:r>
            <a:r>
              <a:rPr lang="en-US" dirty="0"/>
              <a:t>. Every three days or so, these could be flushed with seawater, heated to near boiling temperature, to kill algae and encrusting marine organisms. Subsequently, the equipment might be infused then flushed with strongly-acidic, ferric chloride solution from a separate reservoir to dissolve carbonate-based materials and to kill such organisms as barnacles, starfish and shelled organisms. High-pressure back-flushing and scraping might be used to clear plastic pollution and solid material from the filters.</a:t>
            </a:r>
          </a:p>
          <a:p>
            <a:pPr marL="0" indent="0">
              <a:buNone/>
            </a:pPr>
            <a:r>
              <a:rPr lang="en-US" b="1" dirty="0"/>
              <a:t>SYSTEM SENSORS. </a:t>
            </a:r>
            <a:r>
              <a:rPr lang="en-US" dirty="0"/>
              <a:t>These would inform the AIS of other threats, problems or conditions requiring attention from maintenance staff or others.</a:t>
            </a:r>
            <a:r>
              <a:rPr lang="en-US" b="1" dirty="0"/>
              <a:t> </a:t>
            </a:r>
            <a:r>
              <a:rPr lang="en-US" dirty="0"/>
              <a:t>A diverse array of sensors, drones and comms, based on the </a:t>
            </a:r>
            <a:r>
              <a:rPr lang="en-US" dirty="0" err="1"/>
              <a:t>Seatomisers</a:t>
            </a:r>
            <a:r>
              <a:rPr lang="en-US" dirty="0"/>
              <a:t>, might provide valuable additional services to the maritime and marine science communities.</a:t>
            </a:r>
          </a:p>
          <a:p>
            <a:pPr marL="0" indent="0">
              <a:buNone/>
            </a:pPr>
            <a:r>
              <a:rPr lang="en-US" b="1" dirty="0"/>
              <a:t>BEACONS, LIGHTS &amp; ALERTS. </a:t>
            </a:r>
            <a:r>
              <a:rPr lang="en-US" dirty="0" err="1"/>
              <a:t>Seatomisers</a:t>
            </a:r>
            <a:r>
              <a:rPr lang="en-US" dirty="0"/>
              <a:t> should be equipped with equipment useful in vessels avoiding contact. In addition, turbine blades might be equipped with coloration, lights and sonics to warn off birds. </a:t>
            </a:r>
            <a:endParaRPr lang="en-US" b="1" dirty="0"/>
          </a:p>
          <a:p>
            <a:pPr marL="0" indent="0">
              <a:buNone/>
            </a:pPr>
            <a:r>
              <a:rPr lang="en-US" b="1" dirty="0"/>
              <a:t>LEAKING BUOY.  </a:t>
            </a:r>
            <a:r>
              <a:rPr lang="en-US" dirty="0"/>
              <a:t>Should the toroidal buoy spring a leak or be breached by collision, in order to avert the </a:t>
            </a:r>
            <a:r>
              <a:rPr lang="en-US" dirty="0" err="1"/>
              <a:t>Seatomiser</a:t>
            </a:r>
            <a:r>
              <a:rPr lang="en-US" dirty="0"/>
              <a:t> sinking, it may be useful to provide an inflatable alternative buoy to provide temporary support until the damage can be rectified.</a:t>
            </a:r>
            <a:r>
              <a:rPr lang="en-US" b="1" dirty="0"/>
              <a:t> </a:t>
            </a:r>
          </a:p>
          <a:p>
            <a:pPr marL="0" indent="0">
              <a:buNone/>
            </a:pPr>
            <a:r>
              <a:rPr lang="en-US" b="1" dirty="0"/>
              <a:t>ROGUE OR KILLER WAVES. </a:t>
            </a:r>
            <a:r>
              <a:rPr lang="en-US" dirty="0"/>
              <a:t>These are now known to result from certain rare conjunctions of intersecting sea states and winds. The main protection from such waves will be the height above water of the lowest (possibly tilted) portion of the dissemination assembly. Although rogue waves at sea are not known to exceed 32m in height from crest to trough, because sea state extremes are expected to increase with global warming, it might be wise to make the distance somewhat larger than the usual dimension of lowest blade tip (or dissemination assembly) being ~35m above the sea surface for a 2.5MW wind turbine. </a:t>
            </a:r>
            <a:r>
              <a:rPr lang="en-US" b="1" dirty="0"/>
              <a:t> </a:t>
            </a:r>
          </a:p>
          <a:p>
            <a:pPr marL="0" indent="0">
              <a:buNone/>
            </a:pPr>
            <a:r>
              <a:rPr lang="en-US" b="1" dirty="0"/>
              <a:t>ICEBERGS. </a:t>
            </a:r>
            <a:r>
              <a:rPr lang="en-US" dirty="0"/>
              <a:t>These might be more likely to push a </a:t>
            </a:r>
            <a:r>
              <a:rPr lang="en-US" dirty="0" err="1"/>
              <a:t>Seatomiser</a:t>
            </a:r>
            <a:r>
              <a:rPr lang="en-US" dirty="0"/>
              <a:t> away, to break its anchoring lines, to breach its supporting buoy or to interfere with its stability. The little </a:t>
            </a:r>
            <a:r>
              <a:rPr lang="en-US" dirty="0" err="1"/>
              <a:t>defence</a:t>
            </a:r>
            <a:r>
              <a:rPr lang="en-US" dirty="0"/>
              <a:t> feasible might consist of the AIS severing the anchor lines before impact, thereby possibly avoiding </a:t>
            </a:r>
            <a:r>
              <a:rPr lang="en-US" dirty="0" err="1"/>
              <a:t>Seatomiser</a:t>
            </a:r>
            <a:r>
              <a:rPr lang="en-US" dirty="0"/>
              <a:t> destruction. </a:t>
            </a:r>
            <a:endParaRPr lang="en-US" b="1" dirty="0"/>
          </a:p>
        </p:txBody>
      </p:sp>
    </p:spTree>
    <p:extLst>
      <p:ext uri="{BB962C8B-B14F-4D97-AF65-F5344CB8AC3E}">
        <p14:creationId xmlns:p14="http://schemas.microsoft.com/office/powerpoint/2010/main" val="38000221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9B57C-2810-E940-B5C9-DE6BF6820C50}"/>
              </a:ext>
            </a:extLst>
          </p:cNvPr>
          <p:cNvSpPr>
            <a:spLocks noGrp="1"/>
          </p:cNvSpPr>
          <p:nvPr>
            <p:ph type="title"/>
          </p:nvPr>
        </p:nvSpPr>
        <p:spPr/>
        <p:txBody>
          <a:bodyPr/>
          <a:lstStyle/>
          <a:p>
            <a:r>
              <a:rPr lang="en-US" b="1" dirty="0"/>
              <a:t>Contributions to Sea Salt Aerosol Formation</a:t>
            </a:r>
          </a:p>
        </p:txBody>
      </p:sp>
      <p:sp>
        <p:nvSpPr>
          <p:cNvPr id="3" name="Content Placeholder 2">
            <a:extLst>
              <a:ext uri="{FF2B5EF4-FFF2-40B4-BE49-F238E27FC236}">
                <a16:creationId xmlns:a16="http://schemas.microsoft.com/office/drawing/2014/main" id="{260CFB11-1725-F04C-BA77-97B034D9098F}"/>
              </a:ext>
            </a:extLst>
          </p:cNvPr>
          <p:cNvSpPr>
            <a:spLocks noGrp="1"/>
          </p:cNvSpPr>
          <p:nvPr>
            <p:ph idx="1"/>
          </p:nvPr>
        </p:nvSpPr>
        <p:spPr>
          <a:xfrm>
            <a:off x="838200" y="1497874"/>
            <a:ext cx="10515600" cy="5216435"/>
          </a:xfrm>
        </p:spPr>
        <p:txBody>
          <a:bodyPr>
            <a:normAutofit/>
          </a:bodyPr>
          <a:lstStyle/>
          <a:p>
            <a:r>
              <a:rPr lang="en-US" sz="1800" dirty="0"/>
              <a:t>No paper has yet been located that authoritatively allocates the contributions of the various natural means of generating SSAs. These means include those: from bursting bubbles of the film, jet and spume kinds; from liquid droplets to liquid surface impacts; from secondary effects of both of these mechanisms, such as the generation of small-sibling or daughter bubbles and droplets and their subsequent effects; and from other mechanisms.</a:t>
            </a:r>
          </a:p>
          <a:p>
            <a:r>
              <a:rPr lang="en-US" sz="1800" dirty="0"/>
              <a:t>Droplets of the desired size(s) might best be generated by means such as </a:t>
            </a:r>
            <a:r>
              <a:rPr lang="en-US" sz="1800" dirty="0" err="1"/>
              <a:t>BETE.com’s</a:t>
            </a:r>
            <a:r>
              <a:rPr lang="en-US" sz="1800" dirty="0"/>
              <a:t> bi-phasic, </a:t>
            </a:r>
            <a:r>
              <a:rPr lang="en-US" sz="1800" dirty="0" err="1"/>
              <a:t>SpiralAir</a:t>
            </a:r>
            <a:r>
              <a:rPr lang="en-US" sz="1800" dirty="0"/>
              <a:t> nozzles using increased liquid and gas pressures to reduce droplet diameter, or possibly including by making them tri-phasic so that effervescence can help reduce droplet size. Whilst BETE offers several options for the material forming the nozzles, because of the high corrosivity of seawater, the very high pressures likely to be used, and possibly to </a:t>
            </a:r>
            <a:r>
              <a:rPr lang="en-US" sz="1800" dirty="0" err="1"/>
              <a:t>minimise</a:t>
            </a:r>
            <a:r>
              <a:rPr lang="en-US" sz="1800" dirty="0"/>
              <a:t> </a:t>
            </a:r>
            <a:r>
              <a:rPr lang="en-US" sz="1800" dirty="0" err="1"/>
              <a:t>decavitational</a:t>
            </a:r>
            <a:r>
              <a:rPr lang="en-US" sz="1800" dirty="0"/>
              <a:t> abrasion, it may be useful to use their most durable nozzle material options, such as titanium or tungsten carbide, and to coat the internals of each nozzle with a diamond or a diamond-like coating (DLC). For this to occur on the inside of a nozzle, the spiral may need to be coated separately and the mixing chamber may needs be formed from two halves, divided lengthwise, coated, then joined. </a:t>
            </a:r>
          </a:p>
          <a:p>
            <a:endParaRPr lang="en-US" sz="1800" dirty="0"/>
          </a:p>
        </p:txBody>
      </p:sp>
    </p:spTree>
    <p:extLst>
      <p:ext uri="{BB962C8B-B14F-4D97-AF65-F5344CB8AC3E}">
        <p14:creationId xmlns:p14="http://schemas.microsoft.com/office/powerpoint/2010/main" val="1935812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5E064A-83BA-7140-BF6C-E50CBEE06A03}"/>
              </a:ext>
            </a:extLst>
          </p:cNvPr>
          <p:cNvSpPr>
            <a:spLocks noGrp="1"/>
          </p:cNvSpPr>
          <p:nvPr>
            <p:ph type="title"/>
          </p:nvPr>
        </p:nvSpPr>
        <p:spPr>
          <a:xfrm>
            <a:off x="838200" y="91441"/>
            <a:ext cx="10515600" cy="1005840"/>
          </a:xfrm>
        </p:spPr>
        <p:txBody>
          <a:bodyPr>
            <a:normAutofit fontScale="90000"/>
          </a:bodyPr>
          <a:lstStyle/>
          <a:p>
            <a:r>
              <a:rPr lang="en-US" b="1" dirty="0"/>
              <a:t>How Might Cooling Be Achieved with Sea Salt?</a:t>
            </a:r>
          </a:p>
        </p:txBody>
      </p:sp>
      <p:sp>
        <p:nvSpPr>
          <p:cNvPr id="3" name="Content Placeholder 2">
            <a:extLst>
              <a:ext uri="{FF2B5EF4-FFF2-40B4-BE49-F238E27FC236}">
                <a16:creationId xmlns:a16="http://schemas.microsoft.com/office/drawing/2014/main" id="{05F2A0F4-15B6-A943-B27C-DDB078509E06}"/>
              </a:ext>
            </a:extLst>
          </p:cNvPr>
          <p:cNvSpPr>
            <a:spLocks noGrp="1"/>
          </p:cNvSpPr>
          <p:nvPr>
            <p:ph idx="1"/>
          </p:nvPr>
        </p:nvSpPr>
        <p:spPr>
          <a:xfrm>
            <a:off x="578069" y="1097281"/>
            <a:ext cx="11035862" cy="6038193"/>
          </a:xfrm>
        </p:spPr>
        <p:txBody>
          <a:bodyPr>
            <a:noAutofit/>
          </a:bodyPr>
          <a:lstStyle/>
          <a:p>
            <a:r>
              <a:rPr lang="en-US" sz="1200" dirty="0"/>
              <a:t>The key to doing this may be in generating fine sprays to generate enhanced evaporation, useful shading and albedo effects, and controlled precipitation - and to do this in a safe and cost-effective manner. Amongst other methods, modified fogging nozzles may be best suited for the purpose. </a:t>
            </a:r>
          </a:p>
          <a:p>
            <a:r>
              <a:rPr lang="en-US" sz="1200" dirty="0"/>
              <a:t>Floating wind-powered turbines, pumps &amp; nozzles would deliver large plumes of fine seawater droplets at different heights above sea level. The ones released highest would be crafted principally for albedo-enhancing purposes, the lower ones for evaporative cooling. Stored energy could even out power delivery when the wind was insufficient.</a:t>
            </a:r>
          </a:p>
          <a:p>
            <a:r>
              <a:rPr lang="en-US" sz="1200" dirty="0"/>
              <a:t>There are five main cooling effects obtainable by seawater spraying: enhanced evaporative cooling with condensation at altitude; sea fog generation by way of the droplets, saturated air and condensation nuclei; solar reflection by sea salt aerosols; marine cloud brightening (MCB); and the reduction of insulating, winter Artic cloud by the introduction of Aitken-mode aerosols. Such cooling would be partly offset by increments in the atmospheric concentration of the greenhouse gas, water </a:t>
            </a:r>
            <a:r>
              <a:rPr lang="en-US" sz="1200" dirty="0" err="1"/>
              <a:t>vapour</a:t>
            </a:r>
            <a:r>
              <a:rPr lang="en-US" sz="1200" dirty="0"/>
              <a:t>, and in the downwards longwave reflection from any additional cloud, fog and the sub-micron particulates.  </a:t>
            </a:r>
          </a:p>
          <a:p>
            <a:r>
              <a:rPr lang="en-US" sz="1200" dirty="0"/>
              <a:t>At an average global ocean wind speed at 100m height above sea level of ~9.0m/s, or 32km/h, a modestly-sized wind turbine of, say, 2.5MW rated power, with a rotor diameter of 100m, and mounted on a hollow, toroidal, steel or reinforced concrete  buoy, with supporting spar, struts and anchoring cable should be sufficient to generate plumes of low-micron droplets and sub-micron SSAs to form a reflective aerosol covering 32x24x6x0.1 = 460km</a:t>
            </a:r>
            <a:r>
              <a:rPr lang="en-US" sz="1200" baseline="30000" dirty="0"/>
              <a:t>2</a:t>
            </a:r>
            <a:r>
              <a:rPr lang="en-US" sz="1200" dirty="0"/>
              <a:t> that spreads out to, perhaps, as much as 3,000km</a:t>
            </a:r>
            <a:r>
              <a:rPr lang="en-US" sz="1200" baseline="30000" dirty="0"/>
              <a:t>2</a:t>
            </a:r>
            <a:r>
              <a:rPr lang="en-US" sz="1200" dirty="0"/>
              <a:t> via wind, diurnal turbulence of the Atmospheric Boundary Layer, and diffusion over its average 6 day life, but thinning out as it gets further from the point of dissemination. Its effect on increasing albedo would likely be considerably greater should the expanding aerosol plume encounter saturated air where it would form or brighten marine clouds. </a:t>
            </a:r>
          </a:p>
          <a:p>
            <a:r>
              <a:rPr lang="en-US" sz="1200" dirty="0"/>
              <a:t>Now, a 2.5MW </a:t>
            </a:r>
            <a:r>
              <a:rPr lang="en-US" sz="1200" dirty="0" err="1"/>
              <a:t>Seatomiser</a:t>
            </a:r>
            <a:r>
              <a:rPr lang="en-US" sz="1200" dirty="0"/>
              <a:t> unit with an average power output of 1MW should be able to pump seawater up to 100m height and to use 100atm of pressure to spray out droplets at an average rate of up to 90 </a:t>
            </a:r>
            <a:r>
              <a:rPr lang="en-US" sz="1200" dirty="0" err="1"/>
              <a:t>litres</a:t>
            </a:r>
            <a:r>
              <a:rPr lang="en-US" sz="1200" dirty="0"/>
              <a:t>/sec (say 30 </a:t>
            </a:r>
            <a:r>
              <a:rPr lang="en-US" sz="1200" dirty="0" err="1"/>
              <a:t>litres</a:t>
            </a:r>
            <a:r>
              <a:rPr lang="en-US" sz="1200" dirty="0"/>
              <a:t>/sec to allow for losses and the use of higher pressures to obtain smaller droplets). Over a year it would have pumped 30x3600x24x365 = 946m </a:t>
            </a:r>
            <a:r>
              <a:rPr lang="en-US" sz="1200" dirty="0" err="1"/>
              <a:t>litres</a:t>
            </a:r>
            <a:r>
              <a:rPr lang="en-US" sz="1200" dirty="0"/>
              <a:t> or ~950,000m</a:t>
            </a:r>
            <a:r>
              <a:rPr lang="en-US" sz="1200" baseline="30000" dirty="0"/>
              <a:t>3</a:t>
            </a:r>
            <a:r>
              <a:rPr lang="en-US" sz="1200" dirty="0"/>
              <a:t> of seawater, of which some 0.6Mm</a:t>
            </a:r>
            <a:r>
              <a:rPr lang="en-US" sz="1200" baseline="30000" dirty="0"/>
              <a:t>3</a:t>
            </a:r>
            <a:r>
              <a:rPr lang="en-US" sz="1200" dirty="0"/>
              <a:t> might become atmospheric water </a:t>
            </a:r>
            <a:r>
              <a:rPr lang="en-US" sz="1200" dirty="0" err="1"/>
              <a:t>vapour</a:t>
            </a:r>
            <a:r>
              <a:rPr lang="en-US" sz="1200" dirty="0"/>
              <a:t>, 0.3Mm</a:t>
            </a:r>
            <a:r>
              <a:rPr lang="en-US" sz="1200" baseline="30000" dirty="0"/>
              <a:t>3</a:t>
            </a:r>
            <a:r>
              <a:rPr lang="en-US" sz="1200" dirty="0"/>
              <a:t> brine fog that fell back into the sea within a few hours, and 0.05Mm</a:t>
            </a:r>
            <a:r>
              <a:rPr lang="en-US" sz="1200" baseline="30000" dirty="0"/>
              <a:t>3</a:t>
            </a:r>
            <a:r>
              <a:rPr lang="en-US" sz="1200" dirty="0"/>
              <a:t> that became aerosolized as long-lived (days) reflective sea salt aerosols (SSA), cloud condensation nuclei (CCN) droplets, or iron salt aerosols (ISA). </a:t>
            </a:r>
          </a:p>
          <a:p>
            <a:r>
              <a:rPr lang="en-US" sz="1200" dirty="0"/>
              <a:t>As ship track aerosols or ‘contrails’ have been shown photographically to disperse over an average area of the order of magnitude of 3,000km</a:t>
            </a:r>
            <a:r>
              <a:rPr lang="en-US" sz="1200" baseline="30000" dirty="0"/>
              <a:t>2</a:t>
            </a:r>
            <a:r>
              <a:rPr lang="en-US" sz="1200" dirty="0"/>
              <a:t>, it is surmised that </a:t>
            </a:r>
            <a:r>
              <a:rPr lang="en-US" sz="1200" dirty="0" err="1"/>
              <a:t>Seatomiser</a:t>
            </a:r>
            <a:r>
              <a:rPr lang="en-US" sz="1200" dirty="0"/>
              <a:t> SSA and sub-micron droplet plumes might do likewise. However, during this time, precipitation losses might amount to perhaps 30% of the volume pumped, to produce a gossamer thin, reflective aerosol layer. Reflecting probably less than an additional, average 2% of incident sunlight in the area covered, such a small percentage change would be unlikely to have significantly net adverse effects on photosynthetic, other organisms, or even on photovoltaics or sky </a:t>
            </a:r>
            <a:r>
              <a:rPr lang="en-US" sz="1200" dirty="0" err="1"/>
              <a:t>colour</a:t>
            </a:r>
            <a:r>
              <a:rPr lang="en-US" sz="1200" dirty="0"/>
              <a:t>. </a:t>
            </a:r>
          </a:p>
        </p:txBody>
      </p:sp>
    </p:spTree>
    <p:extLst>
      <p:ext uri="{BB962C8B-B14F-4D97-AF65-F5344CB8AC3E}">
        <p14:creationId xmlns:p14="http://schemas.microsoft.com/office/powerpoint/2010/main" val="1211009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7E227-DA29-A046-9B15-F43D316797AB}"/>
              </a:ext>
            </a:extLst>
          </p:cNvPr>
          <p:cNvSpPr>
            <a:spLocks noGrp="1"/>
          </p:cNvSpPr>
          <p:nvPr>
            <p:ph type="title"/>
          </p:nvPr>
        </p:nvSpPr>
        <p:spPr>
          <a:xfrm>
            <a:off x="838200" y="365126"/>
            <a:ext cx="10515600" cy="833054"/>
          </a:xfrm>
        </p:spPr>
        <p:txBody>
          <a:bodyPr/>
          <a:lstStyle/>
          <a:p>
            <a:r>
              <a:rPr lang="en-US" b="1" dirty="0"/>
              <a:t>Cooling (continued)</a:t>
            </a:r>
          </a:p>
        </p:txBody>
      </p:sp>
      <p:sp>
        <p:nvSpPr>
          <p:cNvPr id="3" name="Content Placeholder 2">
            <a:extLst>
              <a:ext uri="{FF2B5EF4-FFF2-40B4-BE49-F238E27FC236}">
                <a16:creationId xmlns:a16="http://schemas.microsoft.com/office/drawing/2014/main" id="{4FA4D927-31D3-A341-BB3F-ED952610B9BC}"/>
              </a:ext>
            </a:extLst>
          </p:cNvPr>
          <p:cNvSpPr>
            <a:spLocks noGrp="1"/>
          </p:cNvSpPr>
          <p:nvPr>
            <p:ph idx="1"/>
          </p:nvPr>
        </p:nvSpPr>
        <p:spPr>
          <a:xfrm>
            <a:off x="838200" y="1313793"/>
            <a:ext cx="10515600" cy="5360276"/>
          </a:xfrm>
        </p:spPr>
        <p:txBody>
          <a:bodyPr/>
          <a:lstStyle/>
          <a:p>
            <a:r>
              <a:rPr lang="en-US" sz="1400" dirty="0"/>
              <a:t>For the solar forcing effects of sea salt aerosols, see the paper by Srivastava and Satheesh (2016), which estimates for the Arabian Sea that, at the sea-surface, short wave cooling by sea-salt aerosols is 40 W/m</a:t>
            </a:r>
            <a:r>
              <a:rPr lang="en-US" sz="1400" baseline="30000" dirty="0"/>
              <a:t>2</a:t>
            </a:r>
            <a:r>
              <a:rPr lang="en-US" sz="1400" dirty="0"/>
              <a:t>, whereas long wave heating is only 9W/m</a:t>
            </a:r>
            <a:r>
              <a:rPr lang="en-US" sz="1400" baseline="30000" dirty="0"/>
              <a:t>2</a:t>
            </a:r>
            <a:r>
              <a:rPr lang="en-US" sz="1400" dirty="0"/>
              <a:t>, giving a </a:t>
            </a:r>
            <a:r>
              <a:rPr lang="en-US" sz="1400" b="1" dirty="0"/>
              <a:t>net cooling effect of 31W/m</a:t>
            </a:r>
            <a:r>
              <a:rPr lang="en-US" sz="1400" b="1" baseline="30000" dirty="0"/>
              <a:t>2</a:t>
            </a:r>
            <a:r>
              <a:rPr lang="en-US" sz="1400" dirty="0"/>
              <a:t>.  Because of the complex nature of estimation for different seasons, locations, elevations and particle sizes, none is made here of the prospective extent of the global net cooling effects of </a:t>
            </a:r>
            <a:r>
              <a:rPr lang="en-US" sz="1400" dirty="0" err="1"/>
              <a:t>Seatomiser</a:t>
            </a:r>
            <a:r>
              <a:rPr lang="en-US" sz="1400" dirty="0"/>
              <a:t>-generated seawater and sea salt aerosols. Modelling should provide some better answers. However, it may reasonably be surmised that the potential magnitude of the net beneficial effects is large.</a:t>
            </a:r>
          </a:p>
          <a:p>
            <a:r>
              <a:rPr lang="en-US" sz="1400" dirty="0"/>
              <a:t>As the marine cloud brightening (MCB) effect of any </a:t>
            </a:r>
            <a:r>
              <a:rPr lang="en-US" sz="1400" dirty="0" err="1"/>
              <a:t>Seatomiser</a:t>
            </a:r>
            <a:r>
              <a:rPr lang="en-US" sz="1400" dirty="0"/>
              <a:t> aerosols that managed to reach cloud-making altitude and supersaturated air is similarly complex, the net cooling effect of these is similarly not estimated here. However, because considerable additional cloud-making water vapor would be introduced into the lower atmosphere by distributed </a:t>
            </a:r>
            <a:r>
              <a:rPr lang="en-US" sz="1400" dirty="0" err="1"/>
              <a:t>Seatomiser</a:t>
            </a:r>
            <a:r>
              <a:rPr lang="en-US" sz="1400" dirty="0"/>
              <a:t> units, the albedo effects could also well be substantial. </a:t>
            </a:r>
          </a:p>
          <a:p>
            <a:r>
              <a:rPr lang="en-US" sz="1400" dirty="0"/>
              <a:t>The most substantial cooling effect per year per </a:t>
            </a:r>
            <a:r>
              <a:rPr lang="en-US" sz="1400" dirty="0" err="1"/>
              <a:t>Seatomiser</a:t>
            </a:r>
            <a:r>
              <a:rPr lang="en-US" sz="1400" dirty="0"/>
              <a:t> unit might, after losses, be half of the heat of vaporization of the 600,000m3 of water each disseminated, or 600,000x10</a:t>
            </a:r>
            <a:r>
              <a:rPr lang="en-US" sz="1400" baseline="30000" dirty="0"/>
              <a:t>6</a:t>
            </a:r>
            <a:r>
              <a:rPr lang="en-US" sz="1400" dirty="0"/>
              <a:t>x2,256/2kJ = </a:t>
            </a:r>
            <a:r>
              <a:rPr lang="en-US" sz="1400" b="1" dirty="0"/>
              <a:t>~0.68TJ</a:t>
            </a:r>
            <a:r>
              <a:rPr lang="en-US" sz="1400" dirty="0"/>
              <a:t>. Over the 25 year average lifetime of a wind turbine, this would amount to some </a:t>
            </a:r>
            <a:r>
              <a:rPr lang="en-US" sz="1400" b="1" dirty="0"/>
              <a:t>17TJ</a:t>
            </a:r>
            <a:r>
              <a:rPr lang="en-US" sz="1400" dirty="0"/>
              <a:t> by which the surface ocean water and atmosphere might be cooled by the evaporative cooling and subsequent heat radiation into space of a single </a:t>
            </a:r>
            <a:r>
              <a:rPr lang="en-US" sz="1400" dirty="0" err="1"/>
              <a:t>Seatomiser</a:t>
            </a:r>
            <a:r>
              <a:rPr lang="en-US" sz="1400" dirty="0"/>
              <a:t> installation. The other cooling effects might increase this to </a:t>
            </a:r>
            <a:r>
              <a:rPr lang="en-US" sz="1400" b="1" dirty="0"/>
              <a:t>34TJ</a:t>
            </a:r>
            <a:r>
              <a:rPr lang="en-US" sz="1400" dirty="0"/>
              <a:t>.</a:t>
            </a:r>
          </a:p>
          <a:p>
            <a:r>
              <a:rPr lang="en-US" sz="1400" dirty="0"/>
              <a:t>It is understood that cooling surface waters by only a few degrees should be sufficient, not only to avoid coral bleaching and heat stress, but also to reduce the number and intensity of extreme weather events, such as hurricanes, floods and storm surges. When felt on land, the additional cooling and smoothed precipitation should also reduce heat stress, flooding, wildfire, disease and drought, and be likely to improve freshwater resources, cropping and forest growth. </a:t>
            </a:r>
          </a:p>
          <a:p>
            <a:endParaRPr lang="en-US" dirty="0"/>
          </a:p>
        </p:txBody>
      </p:sp>
    </p:spTree>
    <p:extLst>
      <p:ext uri="{BB962C8B-B14F-4D97-AF65-F5344CB8AC3E}">
        <p14:creationId xmlns:p14="http://schemas.microsoft.com/office/powerpoint/2010/main" val="1322759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9BC35-2375-984A-A874-4A1A83C6E997}"/>
              </a:ext>
            </a:extLst>
          </p:cNvPr>
          <p:cNvSpPr>
            <a:spLocks noGrp="1"/>
          </p:cNvSpPr>
          <p:nvPr>
            <p:ph type="title"/>
          </p:nvPr>
        </p:nvSpPr>
        <p:spPr>
          <a:xfrm>
            <a:off x="940776" y="182246"/>
            <a:ext cx="10413023" cy="644232"/>
          </a:xfrm>
        </p:spPr>
        <p:txBody>
          <a:bodyPr>
            <a:normAutofit fontScale="90000"/>
          </a:bodyPr>
          <a:lstStyle/>
          <a:p>
            <a:r>
              <a:rPr lang="en-US" b="1" dirty="0"/>
              <a:t>A Seawater </a:t>
            </a:r>
            <a:r>
              <a:rPr lang="en-US" b="1" dirty="0" err="1"/>
              <a:t>Atomiser</a:t>
            </a:r>
            <a:r>
              <a:rPr lang="en-US" b="1" dirty="0"/>
              <a:t>, or “</a:t>
            </a:r>
            <a:r>
              <a:rPr lang="en-US" b="1" dirty="0" err="1"/>
              <a:t>Seatomiser</a:t>
            </a:r>
            <a:r>
              <a:rPr lang="en-US" b="1" dirty="0"/>
              <a:t>”</a:t>
            </a:r>
          </a:p>
        </p:txBody>
      </p:sp>
      <p:sp>
        <p:nvSpPr>
          <p:cNvPr id="3" name="Content Placeholder 2">
            <a:extLst>
              <a:ext uri="{FF2B5EF4-FFF2-40B4-BE49-F238E27FC236}">
                <a16:creationId xmlns:a16="http://schemas.microsoft.com/office/drawing/2014/main" id="{7AB40A23-660F-504C-A2AE-8FE639F7F1DC}"/>
              </a:ext>
            </a:extLst>
          </p:cNvPr>
          <p:cNvSpPr>
            <a:spLocks noGrp="1"/>
          </p:cNvSpPr>
          <p:nvPr>
            <p:ph idx="1"/>
          </p:nvPr>
        </p:nvSpPr>
        <p:spPr>
          <a:xfrm>
            <a:off x="838199" y="910676"/>
            <a:ext cx="10515600" cy="6119446"/>
          </a:xfrm>
        </p:spPr>
        <p:txBody>
          <a:bodyPr>
            <a:normAutofit fontScale="55000" lnSpcReduction="20000"/>
          </a:bodyPr>
          <a:lstStyle/>
          <a:p>
            <a:pPr marL="0" indent="0">
              <a:buNone/>
            </a:pPr>
            <a:r>
              <a:rPr lang="en-US" dirty="0"/>
              <a:t>Key requirements for a buoy-mounted, wind-powered </a:t>
            </a:r>
            <a:r>
              <a:rPr lang="en-US" dirty="0" err="1"/>
              <a:t>Seatomiser</a:t>
            </a:r>
            <a:r>
              <a:rPr lang="en-US" dirty="0"/>
              <a:t> are:</a:t>
            </a:r>
          </a:p>
          <a:p>
            <a:pPr>
              <a:buFont typeface="Wingdings" pitchFamily="2" charset="2"/>
              <a:buChar char="Ø"/>
            </a:pPr>
            <a:r>
              <a:rPr lang="en-US" dirty="0"/>
              <a:t> That over its expected lifetime the system generates sufficient cooling to justify its development, production and deployment; that its deployment provides net positive benefits to humanity and the biosphere; and that its structure and materials are designed with environmental performance, safety, sustainability and economy in mind.</a:t>
            </a:r>
          </a:p>
          <a:p>
            <a:pPr>
              <a:buFont typeface="Wingdings" pitchFamily="2" charset="2"/>
              <a:buChar char="Ø"/>
            </a:pPr>
            <a:r>
              <a:rPr lang="en-US" dirty="0"/>
              <a:t> That a </a:t>
            </a:r>
            <a:r>
              <a:rPr lang="en-US" dirty="0" err="1"/>
              <a:t>Seatomiser’s</a:t>
            </a:r>
            <a:r>
              <a:rPr lang="en-US" dirty="0"/>
              <a:t> current position and status, together with any local environmental information that its sensors collect, can be uploaded regularly, thereby minimizing risk and adding co-benefits.    </a:t>
            </a:r>
          </a:p>
          <a:p>
            <a:pPr>
              <a:buFont typeface="Wingdings" pitchFamily="2" charset="2"/>
              <a:buChar char="Ø"/>
            </a:pPr>
            <a:r>
              <a:rPr lang="en-US" dirty="0"/>
              <a:t>From the Wang et al. (2017) paper, </a:t>
            </a:r>
            <a:r>
              <a:rPr lang="en-US" dirty="0">
                <a:hlinkClick r:id="rId2"/>
              </a:rPr>
              <a:t>https://www.pnas.org/content/114/27/6978</a:t>
            </a:r>
            <a:r>
              <a:rPr lang="en-US" dirty="0"/>
              <a:t> , it appears that seawater droplets in the range 5-20µm diameter might best be produced using fogging nozzles. Tri-phasic fogging nozzles running at much higher pressures than is usual might generate &lt;2µm diameter droplets, and thence possibly smaller droplets by partial evaporation and sub-micron SSAs by full </a:t>
            </a:r>
            <a:r>
              <a:rPr lang="en-US" dirty="0" err="1"/>
              <a:t>dessication</a:t>
            </a:r>
            <a:r>
              <a:rPr lang="en-US" dirty="0"/>
              <a:t>. Experimentation and modelling should confirm the effectiveness and effects of such droplet production.</a:t>
            </a:r>
          </a:p>
          <a:p>
            <a:pPr>
              <a:buFont typeface="Wingdings" pitchFamily="2" charset="2"/>
              <a:buChar char="Ø"/>
            </a:pPr>
            <a:r>
              <a:rPr lang="en-US" dirty="0"/>
              <a:t>Should the spray be formed from a row of nozzles, each producing a horizontal, fan-shaped spray, then limited gravitational settling thereafter should enable partial separation of the cohorts of different-diameter particles, the smaller ones typically thereafter being lofted highest by turbulence and lasting longest. </a:t>
            </a:r>
          </a:p>
          <a:p>
            <a:pPr>
              <a:buFont typeface="Wingdings" pitchFamily="2" charset="2"/>
              <a:buChar char="Ø"/>
            </a:pPr>
            <a:r>
              <a:rPr lang="en-US" dirty="0"/>
              <a:t>Whilst useful sunlight reflection and shading by SSAs might last for several days in dry air, condensation nuclei useful for marine cloud brightening would typically last until they were rained out. MCB is said to be most effective using cloud condensation nuclei (CCN) in the diameter range from 0.06-0.5µm. However, droplets generated for temporary fog production and evaporative cooling would probably use slightly larger modal droplets, much higher liquid flow rates, and conical sprays disseminated well below the MCB ones, so that they did not interfere with MCB. </a:t>
            </a:r>
          </a:p>
          <a:p>
            <a:pPr>
              <a:buFont typeface="Wingdings" pitchFamily="2" charset="2"/>
              <a:buChar char="Ø"/>
            </a:pPr>
            <a:r>
              <a:rPr lang="en-US" dirty="0"/>
              <a:t>Iron salt aerosols (ISA) comprised of a possibly lightly </a:t>
            </a:r>
            <a:r>
              <a:rPr lang="en-US" dirty="0" err="1"/>
              <a:t>gelated</a:t>
            </a:r>
            <a:r>
              <a:rPr lang="en-US" dirty="0"/>
              <a:t> or thixotropic slurry of ferric oxide powder (Fe</a:t>
            </a:r>
            <a:r>
              <a:rPr lang="en-US" baseline="-25000" dirty="0"/>
              <a:t>2</a:t>
            </a:r>
            <a:r>
              <a:rPr lang="en-US" dirty="0"/>
              <a:t>O</a:t>
            </a:r>
            <a:r>
              <a:rPr lang="en-US" baseline="-25000" dirty="0"/>
              <a:t>3</a:t>
            </a:r>
            <a:r>
              <a:rPr lang="en-US" dirty="0"/>
              <a:t>) and ferric chloride (FeCl</a:t>
            </a:r>
            <a:r>
              <a:rPr lang="en-US" baseline="-25000" dirty="0"/>
              <a:t>3</a:t>
            </a:r>
            <a:r>
              <a:rPr lang="en-US" dirty="0"/>
              <a:t>) aqueous solution could be sprayed into the atmosphere to clean it of pollutants, such as methane, NO</a:t>
            </a:r>
            <a:r>
              <a:rPr lang="en-US" baseline="-25000" dirty="0"/>
              <a:t>x</a:t>
            </a:r>
            <a:r>
              <a:rPr lang="en-US" dirty="0"/>
              <a:t>, </a:t>
            </a:r>
            <a:r>
              <a:rPr lang="en-US" dirty="0">
                <a:latin typeface="Arial" panose="020B0604020202020204" pitchFamily="34" charset="0"/>
                <a:cs typeface="Arial" panose="020B0604020202020204" pitchFamily="34" charset="0"/>
              </a:rPr>
              <a:t>soot, </a:t>
            </a:r>
            <a:r>
              <a:rPr lang="en-US" dirty="0">
                <a:cs typeface="Arial" panose="020B0604020202020204" pitchFamily="34" charset="0"/>
              </a:rPr>
              <a:t>VOCs, PFAS and ozone. This concept is a variant of that proposed by Franz Dietrich Oeste et al. These aerosol particles could probably be generated from modified BETE nozzles in particle diameters of 1-5</a:t>
            </a:r>
            <a:r>
              <a:rPr lang="en-US" dirty="0"/>
              <a:t>µm, that might then evaporate down to 0.7-3µm in diameter, a size sufficient to keep most of them airborne for days.</a:t>
            </a:r>
            <a:r>
              <a:rPr lang="en-US" dirty="0">
                <a:cs typeface="Arial" panose="020B0604020202020204" pitchFamily="34" charset="0"/>
              </a:rPr>
              <a:t> </a:t>
            </a:r>
          </a:p>
          <a:p>
            <a:pPr>
              <a:buFont typeface="Wingdings" pitchFamily="2" charset="2"/>
              <a:buChar char="Ø"/>
            </a:pPr>
            <a:r>
              <a:rPr lang="en-US" dirty="0">
                <a:cs typeface="Arial" panose="020B0604020202020204" pitchFamily="34" charset="0"/>
              </a:rPr>
              <a:t>Preliminary and unchecked calculations indicate that generating a few </a:t>
            </a:r>
            <a:r>
              <a:rPr lang="en-US" dirty="0" err="1">
                <a:cs typeface="Arial" panose="020B0604020202020204" pitchFamily="34" charset="0"/>
              </a:rPr>
              <a:t>megatonnes</a:t>
            </a:r>
            <a:r>
              <a:rPr lang="en-US" dirty="0">
                <a:cs typeface="Arial" panose="020B0604020202020204" pitchFamily="34" charset="0"/>
              </a:rPr>
              <a:t>/</a:t>
            </a:r>
            <a:r>
              <a:rPr lang="en-US" dirty="0" err="1">
                <a:cs typeface="Arial" panose="020B0604020202020204" pitchFamily="34" charset="0"/>
              </a:rPr>
              <a:t>yr</a:t>
            </a:r>
            <a:r>
              <a:rPr lang="en-US" dirty="0">
                <a:cs typeface="Arial" panose="020B0604020202020204" pitchFamily="34" charset="0"/>
              </a:rPr>
              <a:t> of nebulized ISA would be sufficient to offset current global methane emissions. The iron required would be ~0.1% of steel production in 2019. </a:t>
            </a:r>
          </a:p>
          <a:p>
            <a:pPr>
              <a:buFont typeface="Wingdings" pitchFamily="2" charset="2"/>
              <a:buChar char="Ø"/>
            </a:pPr>
            <a:r>
              <a:rPr lang="en-US" dirty="0">
                <a:cs typeface="Arial" panose="020B0604020202020204" pitchFamily="34" charset="0"/>
              </a:rPr>
              <a:t>As an alternative material option for atmospheric methane and smog destruction, possibly more suitable for terrestrial application, aqueous nanoparticles of titanium dioxide (TiO</a:t>
            </a:r>
            <a:r>
              <a:rPr lang="en-US" baseline="-25000" dirty="0">
                <a:cs typeface="Arial" panose="020B0604020202020204" pitchFamily="34" charset="0"/>
              </a:rPr>
              <a:t>2</a:t>
            </a:r>
            <a:r>
              <a:rPr lang="en-US" dirty="0">
                <a:cs typeface="Arial" panose="020B0604020202020204" pitchFamily="34" charset="0"/>
              </a:rPr>
              <a:t>), might be useful in photo-catalyzing airborne methane and smog there. The feasibility and effects of disseminating this material by similar means should be investigated. Rained out on solid surfaces, it might continue its beneficial photocatalytic effect, plus adding to UV albedo – but it might have deleterious effects.  </a:t>
            </a:r>
            <a:endParaRPr lang="en-US" dirty="0"/>
          </a:p>
        </p:txBody>
      </p:sp>
    </p:spTree>
    <p:extLst>
      <p:ext uri="{BB962C8B-B14F-4D97-AF65-F5344CB8AC3E}">
        <p14:creationId xmlns:p14="http://schemas.microsoft.com/office/powerpoint/2010/main" val="17201162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F4349-8E94-2448-AC4E-E16FA8B7276E}"/>
              </a:ext>
            </a:extLst>
          </p:cNvPr>
          <p:cNvSpPr>
            <a:spLocks noGrp="1"/>
          </p:cNvSpPr>
          <p:nvPr>
            <p:ph type="title"/>
          </p:nvPr>
        </p:nvSpPr>
        <p:spPr>
          <a:xfrm>
            <a:off x="838200" y="365125"/>
            <a:ext cx="10515600" cy="791013"/>
          </a:xfrm>
        </p:spPr>
        <p:txBody>
          <a:bodyPr>
            <a:normAutofit/>
          </a:bodyPr>
          <a:lstStyle/>
          <a:p>
            <a:r>
              <a:rPr lang="en-US" sz="4000" b="1" dirty="0">
                <a:latin typeface="Arial" panose="020B0604020202020204" pitchFamily="34" charset="0"/>
                <a:cs typeface="Arial" panose="020B0604020202020204" pitchFamily="34" charset="0"/>
              </a:rPr>
              <a:t>Options for Airborne Methane Destruction</a:t>
            </a:r>
          </a:p>
        </p:txBody>
      </p:sp>
      <p:sp>
        <p:nvSpPr>
          <p:cNvPr id="3" name="Content Placeholder 2">
            <a:extLst>
              <a:ext uri="{FF2B5EF4-FFF2-40B4-BE49-F238E27FC236}">
                <a16:creationId xmlns:a16="http://schemas.microsoft.com/office/drawing/2014/main" id="{A8A9CBDB-3EA7-D14B-82A0-BBA2D271140E}"/>
              </a:ext>
            </a:extLst>
          </p:cNvPr>
          <p:cNvSpPr>
            <a:spLocks noGrp="1"/>
          </p:cNvSpPr>
          <p:nvPr>
            <p:ph idx="1"/>
          </p:nvPr>
        </p:nvSpPr>
        <p:spPr>
          <a:xfrm>
            <a:off x="525517" y="1156138"/>
            <a:ext cx="11161986" cy="5336737"/>
          </a:xfrm>
        </p:spPr>
        <p:txBody>
          <a:bodyPr>
            <a:normAutofit lnSpcReduction="10000"/>
          </a:bodyPr>
          <a:lstStyle/>
          <a:p>
            <a:pPr marL="0" indent="0">
              <a:buNone/>
            </a:pPr>
            <a:r>
              <a:rPr lang="en-US" sz="1800" dirty="0">
                <a:latin typeface="Arial" panose="020B0604020202020204" pitchFamily="34" charset="0"/>
                <a:cs typeface="Arial" panose="020B0604020202020204" pitchFamily="34" charset="0"/>
              </a:rPr>
              <a:t>There are at least three options for oxidizing airborne methane:</a:t>
            </a:r>
          </a:p>
          <a:p>
            <a:pPr marL="514350" indent="-514350">
              <a:buFont typeface="+mj-lt"/>
              <a:buAutoNum type="arabicPeriod"/>
            </a:pPr>
            <a:r>
              <a:rPr lang="en-US" sz="1800" dirty="0">
                <a:latin typeface="Arial" panose="020B0604020202020204" pitchFamily="34" charset="0"/>
                <a:cs typeface="Arial" panose="020B0604020202020204" pitchFamily="34" charset="0"/>
              </a:rPr>
              <a:t>The cheapest may be to separate particles of, say, &lt;3</a:t>
            </a:r>
            <a:r>
              <a:rPr lang="en-US" sz="1800" dirty="0"/>
              <a:t>µm</a:t>
            </a:r>
            <a:r>
              <a:rPr lang="en-US" sz="1800" dirty="0">
                <a:latin typeface="Arial" panose="020B0604020202020204" pitchFamily="34" charset="0"/>
                <a:cs typeface="Arial" panose="020B0604020202020204" pitchFamily="34" charset="0"/>
              </a:rPr>
              <a:t> diameter from red mud waste (comprising ~42% Fe</a:t>
            </a:r>
            <a:r>
              <a:rPr lang="en-US" sz="1800" baseline="-25000" dirty="0">
                <a:latin typeface="Arial" panose="020B0604020202020204" pitchFamily="34" charset="0"/>
                <a:cs typeface="Arial" panose="020B0604020202020204" pitchFamily="34" charset="0"/>
              </a:rPr>
              <a:t>2</a:t>
            </a:r>
            <a:r>
              <a:rPr lang="en-US" sz="1800" dirty="0">
                <a:latin typeface="Arial" panose="020B0604020202020204" pitchFamily="34" charset="0"/>
                <a:cs typeface="Arial" panose="020B0604020202020204" pitchFamily="34" charset="0"/>
              </a:rPr>
              <a:t>O</a:t>
            </a:r>
            <a:r>
              <a:rPr lang="en-US" sz="1800" baseline="-25000" dirty="0">
                <a:latin typeface="Arial" panose="020B0604020202020204" pitchFamily="34" charset="0"/>
                <a:cs typeface="Arial" panose="020B0604020202020204" pitchFamily="34" charset="0"/>
              </a:rPr>
              <a:t>3</a:t>
            </a:r>
            <a:r>
              <a:rPr lang="en-US" sz="1800" dirty="0">
                <a:latin typeface="Arial" panose="020B0604020202020204" pitchFamily="34" charset="0"/>
                <a:cs typeface="Arial" panose="020B0604020202020204" pitchFamily="34" charset="0"/>
              </a:rPr>
              <a:t> &amp; 4%TiO</a:t>
            </a:r>
            <a:r>
              <a:rPr lang="en-US" sz="1800" baseline="-25000" dirty="0">
                <a:latin typeface="Arial" panose="020B0604020202020204" pitchFamily="34" charset="0"/>
                <a:cs typeface="Arial" panose="020B0604020202020204" pitchFamily="34" charset="0"/>
              </a:rPr>
              <a:t>2</a:t>
            </a:r>
            <a:r>
              <a:rPr lang="en-US" sz="1800" dirty="0">
                <a:latin typeface="Arial" panose="020B0604020202020204" pitchFamily="34" charset="0"/>
                <a:cs typeface="Arial" panose="020B0604020202020204" pitchFamily="34" charset="0"/>
              </a:rPr>
              <a:t>) by </a:t>
            </a:r>
            <a:r>
              <a:rPr lang="en-US" sz="1800" dirty="0" err="1">
                <a:latin typeface="Arial" panose="020B0604020202020204" pitchFamily="34" charset="0"/>
                <a:cs typeface="Arial" panose="020B0604020202020204" pitchFamily="34" charset="0"/>
              </a:rPr>
              <a:t>hydrocloning</a:t>
            </a:r>
            <a:r>
              <a:rPr lang="en-US" sz="1800" dirty="0">
                <a:latin typeface="Arial" panose="020B0604020202020204" pitchFamily="34" charset="0"/>
                <a:cs typeface="Arial" panose="020B0604020202020204" pitchFamily="34" charset="0"/>
              </a:rPr>
              <a:t>, then to spray it into the air with aqueous ferric chloride (FeCl</a:t>
            </a:r>
            <a:r>
              <a:rPr lang="en-US" sz="1800" baseline="-25000" dirty="0">
                <a:latin typeface="Arial" panose="020B0604020202020204" pitchFamily="34" charset="0"/>
                <a:cs typeface="Arial" panose="020B0604020202020204" pitchFamily="34" charset="0"/>
              </a:rPr>
              <a:t>3</a:t>
            </a:r>
            <a:r>
              <a:rPr lang="en-US" sz="1800" dirty="0">
                <a:latin typeface="Arial" panose="020B0604020202020204" pitchFamily="34" charset="0"/>
                <a:cs typeface="Arial" panose="020B0604020202020204" pitchFamily="34" charset="0"/>
              </a:rPr>
              <a:t>) in low-micron droplets. Note, that TiO</a:t>
            </a:r>
            <a:r>
              <a:rPr lang="en-US" sz="1800" baseline="-25000" dirty="0">
                <a:latin typeface="Arial" panose="020B0604020202020204" pitchFamily="34" charset="0"/>
                <a:cs typeface="Arial" panose="020B0604020202020204" pitchFamily="34" charset="0"/>
              </a:rPr>
              <a:t>2</a:t>
            </a:r>
            <a:r>
              <a:rPr lang="en-US" sz="1800" dirty="0">
                <a:latin typeface="Arial" panose="020B0604020202020204" pitchFamily="34" charset="0"/>
                <a:cs typeface="Arial" panose="020B0604020202020204" pitchFamily="34" charset="0"/>
              </a:rPr>
              <a:t> particles can also act </a:t>
            </a:r>
            <a:r>
              <a:rPr lang="en-US" sz="1800" dirty="0" err="1">
                <a:latin typeface="Arial" panose="020B0604020202020204" pitchFamily="34" charset="0"/>
                <a:cs typeface="Arial" panose="020B0604020202020204" pitchFamily="34" charset="0"/>
              </a:rPr>
              <a:t>photocatalytically</a:t>
            </a:r>
            <a:r>
              <a:rPr lang="en-US" sz="1800" dirty="0">
                <a:latin typeface="Arial" panose="020B0604020202020204" pitchFamily="34" charset="0"/>
                <a:cs typeface="Arial" panose="020B0604020202020204" pitchFamily="34" charset="0"/>
              </a:rPr>
              <a:t> on methane (CH</a:t>
            </a:r>
            <a:r>
              <a:rPr lang="en-US" sz="1800" baseline="-25000" dirty="0">
                <a:latin typeface="Arial" panose="020B0604020202020204" pitchFamily="34" charset="0"/>
                <a:cs typeface="Arial" panose="020B0604020202020204" pitchFamily="34" charset="0"/>
              </a:rPr>
              <a:t>4</a:t>
            </a:r>
            <a:r>
              <a:rPr lang="en-US" sz="1800" dirty="0">
                <a:latin typeface="Arial" panose="020B0604020202020204" pitchFamily="34" charset="0"/>
                <a:cs typeface="Arial" panose="020B0604020202020204" pitchFamily="34" charset="0"/>
              </a:rPr>
              <a:t>)</a:t>
            </a:r>
            <a:r>
              <a:rPr lang="en-US" sz="1800" baseline="-25000" dirty="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The </a:t>
            </a:r>
            <a:r>
              <a:rPr lang="en-US" sz="1800" dirty="0" err="1">
                <a:latin typeface="Arial" panose="020B0604020202020204" pitchFamily="34" charset="0"/>
                <a:cs typeface="Arial" panose="020B0604020202020204" pitchFamily="34" charset="0"/>
              </a:rPr>
              <a:t>hydrocloning</a:t>
            </a:r>
            <a:r>
              <a:rPr lang="en-US" sz="1800" dirty="0">
                <a:latin typeface="Arial" panose="020B0604020202020204" pitchFamily="34" charset="0"/>
                <a:cs typeface="Arial" panose="020B0604020202020204" pitchFamily="34" charset="0"/>
              </a:rPr>
              <a:t> might best take place as the slurry emerges from the alumina plant. That way, costs could be minimized and the larger red mud particles (3-30µm) could be partly dewatered and diverted to become input to the Buoyant Flake process. It is TBD whether adding ferric chloride to the slurry containing the smaller particles would help them to be dewatered by flocculation and coagulation. If not, then dewatering to a paste might best take place using the two-fabric, conveyor belt pressing method.</a:t>
            </a:r>
          </a:p>
          <a:p>
            <a:pPr marL="514350" indent="-514350">
              <a:buFont typeface="+mj-lt"/>
              <a:buAutoNum type="arabicPeriod"/>
            </a:pPr>
            <a:r>
              <a:rPr lang="en-US" sz="1800" dirty="0">
                <a:latin typeface="Arial" panose="020B0604020202020204" pitchFamily="34" charset="0"/>
                <a:cs typeface="Arial" panose="020B0604020202020204" pitchFamily="34" charset="0"/>
              </a:rPr>
              <a:t>Alternatively, &gt;95% pure Fe</a:t>
            </a:r>
            <a:r>
              <a:rPr lang="en-US" sz="1800" baseline="-25000" dirty="0">
                <a:latin typeface="Arial" panose="020B0604020202020204" pitchFamily="34" charset="0"/>
                <a:cs typeface="Arial" panose="020B0604020202020204" pitchFamily="34" charset="0"/>
              </a:rPr>
              <a:t>2</a:t>
            </a:r>
            <a:r>
              <a:rPr lang="en-US" sz="1800" dirty="0">
                <a:latin typeface="Arial" panose="020B0604020202020204" pitchFamily="34" charset="0"/>
                <a:cs typeface="Arial" panose="020B0604020202020204" pitchFamily="34" charset="0"/>
              </a:rPr>
              <a:t>O</a:t>
            </a:r>
            <a:r>
              <a:rPr lang="en-US" sz="1800" baseline="-25000" dirty="0">
                <a:latin typeface="Arial" panose="020B0604020202020204" pitchFamily="34" charset="0"/>
                <a:cs typeface="Arial" panose="020B0604020202020204" pitchFamily="34" charset="0"/>
              </a:rPr>
              <a:t>3 </a:t>
            </a:r>
            <a:r>
              <a:rPr lang="en-US" sz="1800" dirty="0">
                <a:latin typeface="Arial" panose="020B0604020202020204" pitchFamily="34" charset="0"/>
                <a:cs typeface="Arial" panose="020B0604020202020204" pitchFamily="34" charset="0"/>
              </a:rPr>
              <a:t>particles with particle sizes &lt;44µm diameter might be sourced from cement </a:t>
            </a:r>
            <a:r>
              <a:rPr lang="en-US" sz="1800" dirty="0" err="1">
                <a:latin typeface="Arial" panose="020B0604020202020204" pitchFamily="34" charset="0"/>
                <a:cs typeface="Arial" panose="020B0604020202020204" pitchFamily="34" charset="0"/>
              </a:rPr>
              <a:t>colouring</a:t>
            </a:r>
            <a:r>
              <a:rPr lang="en-US" sz="1800" dirty="0">
                <a:latin typeface="Arial" panose="020B0604020202020204" pitchFamily="34" charset="0"/>
                <a:cs typeface="Arial" panose="020B0604020202020204" pitchFamily="34" charset="0"/>
              </a:rPr>
              <a:t> suppliers and used in experiments (possibly after further sieving or </a:t>
            </a:r>
            <a:r>
              <a:rPr lang="en-US" sz="1800" dirty="0" err="1">
                <a:latin typeface="Arial" panose="020B0604020202020204" pitchFamily="34" charset="0"/>
                <a:cs typeface="Arial" panose="020B0604020202020204" pitchFamily="34" charset="0"/>
              </a:rPr>
              <a:t>cycloning</a:t>
            </a:r>
            <a:r>
              <a:rPr lang="en-US" sz="1800" dirty="0">
                <a:latin typeface="Arial" panose="020B0604020202020204" pitchFamily="34" charset="0"/>
                <a:cs typeface="Arial" panose="020B0604020202020204" pitchFamily="34" charset="0"/>
              </a:rPr>
              <a:t>). However, this material might well be too expensive and too coarse for large-scale deployment.</a:t>
            </a:r>
            <a:r>
              <a:rPr lang="en-US" sz="1800" dirty="0"/>
              <a:t> </a:t>
            </a:r>
            <a:r>
              <a:rPr lang="en-US" sz="1800" dirty="0">
                <a:latin typeface="Arial" panose="020B0604020202020204" pitchFamily="34" charset="0"/>
                <a:cs typeface="Arial" panose="020B0604020202020204" pitchFamily="34" charset="0"/>
              </a:rPr>
              <a:t>Instead, raw 93% pure Fe</a:t>
            </a:r>
            <a:r>
              <a:rPr lang="en-US" sz="1800" baseline="-25000" dirty="0">
                <a:latin typeface="Arial" panose="020B0604020202020204" pitchFamily="34" charset="0"/>
                <a:cs typeface="Arial" panose="020B0604020202020204" pitchFamily="34" charset="0"/>
              </a:rPr>
              <a:t>2</a:t>
            </a:r>
            <a:r>
              <a:rPr lang="en-US" sz="1800" dirty="0">
                <a:latin typeface="Arial" panose="020B0604020202020204" pitchFamily="34" charset="0"/>
                <a:cs typeface="Arial" panose="020B0604020202020204" pitchFamily="34" charset="0"/>
              </a:rPr>
              <a:t>O</a:t>
            </a:r>
            <a:r>
              <a:rPr lang="en-US" sz="1800" baseline="-25000" dirty="0">
                <a:latin typeface="Arial" panose="020B0604020202020204" pitchFamily="34" charset="0"/>
                <a:cs typeface="Arial" panose="020B0604020202020204" pitchFamily="34" charset="0"/>
              </a:rPr>
              <a:t>3</a:t>
            </a:r>
            <a:r>
              <a:rPr lang="en-US" sz="1800" dirty="0">
                <a:latin typeface="Arial" panose="020B0604020202020204" pitchFamily="34" charset="0"/>
                <a:cs typeface="Arial" panose="020B0604020202020204" pitchFamily="34" charset="0"/>
              </a:rPr>
              <a:t> hematite fines of &lt;6.3mm diameter available from Port Hedland might be first hammer-milled, then bead milled in seawater down to low-micron or sub-micron size, using excess renewable energy, to bring the bulk, FOB cost down to as low as, perhaps, USD$300/</a:t>
            </a:r>
            <a:r>
              <a:rPr lang="en-US" sz="1800" dirty="0" err="1">
                <a:latin typeface="Arial" panose="020B0604020202020204" pitchFamily="34" charset="0"/>
                <a:cs typeface="Arial" panose="020B0604020202020204" pitchFamily="34" charset="0"/>
              </a:rPr>
              <a:t>tonne</a:t>
            </a:r>
            <a:r>
              <a:rPr lang="en-US" sz="1800" dirty="0">
                <a:latin typeface="Arial" panose="020B0604020202020204" pitchFamily="34" charset="0"/>
                <a:cs typeface="Arial" panose="020B0604020202020204" pitchFamily="34" charset="0"/>
              </a:rPr>
              <a:t>. </a:t>
            </a:r>
            <a:r>
              <a:rPr lang="en-US" sz="1800" i="1" dirty="0">
                <a:latin typeface="Arial" panose="020B0604020202020204" pitchFamily="34" charset="0"/>
                <a:cs typeface="Arial" panose="020B0604020202020204" pitchFamily="34" charset="0"/>
              </a:rPr>
              <a:t>Note, that Oeste et al. show how methane oxidation can occur rapidly using such ferric oxide nanoparticles as the substrate for aqueous ferric chloride, the combination of which in  in sunlight regenerates </a:t>
            </a:r>
            <a:r>
              <a:rPr lang="en-US" sz="1800" i="1" dirty="0" err="1">
                <a:latin typeface="Arial" panose="020B0604020202020204" pitchFamily="34" charset="0"/>
                <a:cs typeface="Arial" panose="020B0604020202020204" pitchFamily="34" charset="0"/>
              </a:rPr>
              <a:t>photocatalyzing</a:t>
            </a:r>
            <a:r>
              <a:rPr lang="en-US" sz="1800" i="1" dirty="0">
                <a:latin typeface="Arial" panose="020B0604020202020204" pitchFamily="34" charset="0"/>
                <a:cs typeface="Arial" panose="020B0604020202020204" pitchFamily="34" charset="0"/>
              </a:rPr>
              <a:t> chlorine atoms.</a:t>
            </a:r>
          </a:p>
          <a:p>
            <a:pPr marL="514350" indent="-514350">
              <a:buFont typeface="+mj-lt"/>
              <a:buAutoNum type="arabicPeriod"/>
            </a:pPr>
            <a:r>
              <a:rPr lang="en-US" sz="1800" dirty="0">
                <a:latin typeface="Arial" panose="020B0604020202020204" pitchFamily="34" charset="0"/>
                <a:cs typeface="Arial" panose="020B0604020202020204" pitchFamily="34" charset="0"/>
              </a:rPr>
              <a:t>Finally, airborne ferric chloride particles in the range 20-50nm diameter might be sublimated at ~315</a:t>
            </a:r>
            <a:r>
              <a:rPr lang="en-US" sz="1800" baseline="30000" dirty="0">
                <a:latin typeface="Arial" panose="020B0604020202020204" pitchFamily="34" charset="0"/>
                <a:cs typeface="Arial" panose="020B0604020202020204" pitchFamily="34" charset="0"/>
              </a:rPr>
              <a:t>0</a:t>
            </a:r>
            <a:r>
              <a:rPr lang="en-US" sz="1800" dirty="0">
                <a:latin typeface="Arial" panose="020B0604020202020204" pitchFamily="34" charset="0"/>
                <a:cs typeface="Arial" panose="020B0604020202020204" pitchFamily="34" charset="0"/>
              </a:rPr>
              <a:t>C in heated crucibles atop </a:t>
            </a:r>
            <a:r>
              <a:rPr lang="en-US" sz="1800" dirty="0" err="1">
                <a:latin typeface="Arial" panose="020B0604020202020204" pitchFamily="34" charset="0"/>
                <a:cs typeface="Arial" panose="020B0604020202020204" pitchFamily="34" charset="0"/>
              </a:rPr>
              <a:t>Seatomiser</a:t>
            </a:r>
            <a:r>
              <a:rPr lang="en-US" sz="1800" dirty="0">
                <a:latin typeface="Arial" panose="020B0604020202020204" pitchFamily="34" charset="0"/>
                <a:cs typeface="Arial" panose="020B0604020202020204" pitchFamily="34" charset="0"/>
              </a:rPr>
              <a:t> units from pellets of the anhydrous salt delivered there pneumatically. Anhydrous price is ~$600/</a:t>
            </a:r>
            <a:r>
              <a:rPr lang="en-US" sz="1800" dirty="0" err="1">
                <a:latin typeface="Arial" panose="020B0604020202020204" pitchFamily="34" charset="0"/>
                <a:cs typeface="Arial" panose="020B0604020202020204" pitchFamily="34" charset="0"/>
              </a:rPr>
              <a:t>tonne</a:t>
            </a:r>
            <a:r>
              <a:rPr lang="en-US" sz="1800" dirty="0">
                <a:latin typeface="Arial" panose="020B0604020202020204" pitchFamily="34" charset="0"/>
                <a:cs typeface="Arial" panose="020B0604020202020204" pitchFamily="34" charset="0"/>
              </a:rPr>
              <a:t>. This method has been proven to work by physicist, Peter </a:t>
            </a:r>
            <a:r>
              <a:rPr lang="en-US" sz="1800" dirty="0" err="1">
                <a:latin typeface="Arial" panose="020B0604020202020204" pitchFamily="34" charset="0"/>
                <a:cs typeface="Arial" panose="020B0604020202020204" pitchFamily="34" charset="0"/>
              </a:rPr>
              <a:t>Fiekowsky</a:t>
            </a:r>
            <a:r>
              <a:rPr lang="en-US" sz="1800" dirty="0">
                <a:latin typeface="Arial" panose="020B0604020202020204" pitchFamily="34" charset="0"/>
                <a:cs typeface="Arial" panose="020B0604020202020204" pitchFamily="34" charset="0"/>
              </a:rPr>
              <a:t> and others.</a:t>
            </a:r>
          </a:p>
        </p:txBody>
      </p:sp>
    </p:spTree>
    <p:extLst>
      <p:ext uri="{BB962C8B-B14F-4D97-AF65-F5344CB8AC3E}">
        <p14:creationId xmlns:p14="http://schemas.microsoft.com/office/powerpoint/2010/main" val="1493688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 name="Rectangle 229">
            <a:extLst>
              <a:ext uri="{FF2B5EF4-FFF2-40B4-BE49-F238E27FC236}">
                <a16:creationId xmlns:a16="http://schemas.microsoft.com/office/drawing/2014/main" id="{9648F806-012C-BD48-99EC-9C5C26830134}"/>
              </a:ext>
            </a:extLst>
          </p:cNvPr>
          <p:cNvSpPr/>
          <p:nvPr/>
        </p:nvSpPr>
        <p:spPr>
          <a:xfrm rot="5597297">
            <a:off x="1612478" y="5768974"/>
            <a:ext cx="1759304" cy="45719"/>
          </a:xfrm>
          <a:prstGeom prst="rect">
            <a:avLst/>
          </a:prstGeom>
          <a:solidFill>
            <a:schemeClr val="accent1">
              <a:lumMod val="60000"/>
              <a:lumOff val="40000"/>
            </a:schemeClr>
          </a:solidFill>
          <a:ln w="952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9" name="Rectangle 228">
            <a:extLst>
              <a:ext uri="{FF2B5EF4-FFF2-40B4-BE49-F238E27FC236}">
                <a16:creationId xmlns:a16="http://schemas.microsoft.com/office/drawing/2014/main" id="{11D23EE3-23E2-FA41-ACEE-DEB11189A521}"/>
              </a:ext>
            </a:extLst>
          </p:cNvPr>
          <p:cNvSpPr/>
          <p:nvPr/>
        </p:nvSpPr>
        <p:spPr>
          <a:xfrm rot="19790501">
            <a:off x="2442286" y="4233767"/>
            <a:ext cx="1642645" cy="61297"/>
          </a:xfrm>
          <a:prstGeom prst="rect">
            <a:avLst/>
          </a:prstGeom>
          <a:solidFill>
            <a:schemeClr val="accent1">
              <a:lumMod val="60000"/>
              <a:lumOff val="40000"/>
            </a:schemeClr>
          </a:solidFill>
          <a:ln w="952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8" name="Rectangle 227">
            <a:extLst>
              <a:ext uri="{FF2B5EF4-FFF2-40B4-BE49-F238E27FC236}">
                <a16:creationId xmlns:a16="http://schemas.microsoft.com/office/drawing/2014/main" id="{EDFBBEAA-8356-7448-AEB9-2EF66A785DA9}"/>
              </a:ext>
            </a:extLst>
          </p:cNvPr>
          <p:cNvSpPr/>
          <p:nvPr/>
        </p:nvSpPr>
        <p:spPr>
          <a:xfrm rot="1567195" flipV="1">
            <a:off x="812302" y="4291285"/>
            <a:ext cx="1657626" cy="45719"/>
          </a:xfrm>
          <a:prstGeom prst="rect">
            <a:avLst/>
          </a:prstGeom>
          <a:solidFill>
            <a:schemeClr val="accent1">
              <a:lumMod val="60000"/>
              <a:lumOff val="40000"/>
            </a:schemeClr>
          </a:solidFill>
          <a:ln w="952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A764AFA1-4A65-A848-A9C7-3958F39FFE5A}"/>
              </a:ext>
            </a:extLst>
          </p:cNvPr>
          <p:cNvSpPr/>
          <p:nvPr/>
        </p:nvSpPr>
        <p:spPr>
          <a:xfrm>
            <a:off x="1105989" y="3466752"/>
            <a:ext cx="2551186" cy="45719"/>
          </a:xfrm>
          <a:prstGeom prst="rect">
            <a:avLst/>
          </a:prstGeom>
          <a:solidFill>
            <a:schemeClr val="accent5"/>
          </a:solidFill>
          <a:ln w="952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3CDAA352-DC32-E447-BE08-AACF9A3C3E44}"/>
              </a:ext>
            </a:extLst>
          </p:cNvPr>
          <p:cNvSpPr txBox="1"/>
          <p:nvPr/>
        </p:nvSpPr>
        <p:spPr>
          <a:xfrm>
            <a:off x="114711" y="105202"/>
            <a:ext cx="4716997" cy="707886"/>
          </a:xfrm>
          <a:prstGeom prst="rect">
            <a:avLst/>
          </a:prstGeom>
          <a:noFill/>
        </p:spPr>
        <p:txBody>
          <a:bodyPr wrap="none" rtlCol="0">
            <a:spAutoFit/>
          </a:bodyPr>
          <a:lstStyle/>
          <a:p>
            <a:r>
              <a:rPr lang="en-US" sz="2000" b="1" dirty="0">
                <a:latin typeface="Arial" panose="020B0604020202020204" pitchFamily="34" charset="0"/>
                <a:cs typeface="Arial" panose="020B0604020202020204" pitchFamily="34" charset="0"/>
              </a:rPr>
              <a:t>DESIGN FOR A SEATOMISER USING </a:t>
            </a:r>
          </a:p>
          <a:p>
            <a:r>
              <a:rPr lang="en-US" sz="2000" b="1" dirty="0">
                <a:latin typeface="Arial" panose="020B0604020202020204" pitchFamily="34" charset="0"/>
                <a:cs typeface="Arial" panose="020B0604020202020204" pitchFamily="34" charset="0"/>
              </a:rPr>
              <a:t>SEAWATER ATOMISING SPRAYS</a:t>
            </a:r>
          </a:p>
        </p:txBody>
      </p:sp>
      <p:sp>
        <p:nvSpPr>
          <p:cNvPr id="3" name="Arc 2">
            <a:extLst>
              <a:ext uri="{FF2B5EF4-FFF2-40B4-BE49-F238E27FC236}">
                <a16:creationId xmlns:a16="http://schemas.microsoft.com/office/drawing/2014/main" id="{C212C38E-779C-784D-8E6B-C86A33197922}"/>
              </a:ext>
            </a:extLst>
          </p:cNvPr>
          <p:cNvSpPr/>
          <p:nvPr/>
        </p:nvSpPr>
        <p:spPr>
          <a:xfrm rot="8102445">
            <a:off x="4932621" y="2787328"/>
            <a:ext cx="914400" cy="914400"/>
          </a:xfrm>
          <a:prstGeom prst="arc">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 name="Arc 3">
            <a:extLst>
              <a:ext uri="{FF2B5EF4-FFF2-40B4-BE49-F238E27FC236}">
                <a16:creationId xmlns:a16="http://schemas.microsoft.com/office/drawing/2014/main" id="{F43403F3-B595-8646-A221-4E504B6A8F7C}"/>
              </a:ext>
            </a:extLst>
          </p:cNvPr>
          <p:cNvSpPr/>
          <p:nvPr/>
        </p:nvSpPr>
        <p:spPr>
          <a:xfrm rot="8102445">
            <a:off x="4296986" y="2787328"/>
            <a:ext cx="914400" cy="914400"/>
          </a:xfrm>
          <a:prstGeom prst="arc">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Arc 5">
            <a:extLst>
              <a:ext uri="{FF2B5EF4-FFF2-40B4-BE49-F238E27FC236}">
                <a16:creationId xmlns:a16="http://schemas.microsoft.com/office/drawing/2014/main" id="{482CFF9A-CD2B-6E4A-9671-6AFB08938992}"/>
              </a:ext>
            </a:extLst>
          </p:cNvPr>
          <p:cNvSpPr/>
          <p:nvPr/>
        </p:nvSpPr>
        <p:spPr>
          <a:xfrm rot="8102445">
            <a:off x="7965396" y="2766153"/>
            <a:ext cx="914400" cy="914400"/>
          </a:xfrm>
          <a:prstGeom prst="arc">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Arc 8">
            <a:extLst>
              <a:ext uri="{FF2B5EF4-FFF2-40B4-BE49-F238E27FC236}">
                <a16:creationId xmlns:a16="http://schemas.microsoft.com/office/drawing/2014/main" id="{9075C432-975D-DA46-A735-EB7FF3E7CC0A}"/>
              </a:ext>
            </a:extLst>
          </p:cNvPr>
          <p:cNvSpPr/>
          <p:nvPr/>
        </p:nvSpPr>
        <p:spPr>
          <a:xfrm rot="8102445">
            <a:off x="8611195" y="2770800"/>
            <a:ext cx="914400" cy="914400"/>
          </a:xfrm>
          <a:prstGeom prst="arc">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Arc 36">
            <a:extLst>
              <a:ext uri="{FF2B5EF4-FFF2-40B4-BE49-F238E27FC236}">
                <a16:creationId xmlns:a16="http://schemas.microsoft.com/office/drawing/2014/main" id="{6F145FA0-51D1-B941-A128-693138F012A0}"/>
              </a:ext>
            </a:extLst>
          </p:cNvPr>
          <p:cNvSpPr/>
          <p:nvPr/>
        </p:nvSpPr>
        <p:spPr>
          <a:xfrm rot="10319604">
            <a:off x="6903422" y="-1550675"/>
            <a:ext cx="5037140" cy="7880726"/>
          </a:xfrm>
          <a:prstGeom prst="arc">
            <a:avLst>
              <a:gd name="adj1" fmla="val 17237030"/>
              <a:gd name="adj2" fmla="val 0"/>
            </a:avLst>
          </a:prstGeom>
          <a:ln w="28575">
            <a:solidFill>
              <a:schemeClr val="accent4">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TextBox 52">
            <a:extLst>
              <a:ext uri="{FF2B5EF4-FFF2-40B4-BE49-F238E27FC236}">
                <a16:creationId xmlns:a16="http://schemas.microsoft.com/office/drawing/2014/main" id="{52051BAE-AB4F-E94A-BD3F-D2A10A5C93F9}"/>
              </a:ext>
            </a:extLst>
          </p:cNvPr>
          <p:cNvSpPr txBox="1"/>
          <p:nvPr/>
        </p:nvSpPr>
        <p:spPr>
          <a:xfrm>
            <a:off x="8685906" y="3630209"/>
            <a:ext cx="620042" cy="276999"/>
          </a:xfrm>
          <a:prstGeom prst="rect">
            <a:avLst/>
          </a:prstGeom>
          <a:noFill/>
        </p:spPr>
        <p:txBody>
          <a:bodyPr wrap="none" rtlCol="0">
            <a:spAutoFit/>
          </a:bodyPr>
          <a:lstStyle/>
          <a:p>
            <a:r>
              <a:rPr lang="en-US" sz="1200" dirty="0"/>
              <a:t>Fender</a:t>
            </a:r>
          </a:p>
        </p:txBody>
      </p:sp>
      <p:sp>
        <p:nvSpPr>
          <p:cNvPr id="55" name="TextBox 54">
            <a:extLst>
              <a:ext uri="{FF2B5EF4-FFF2-40B4-BE49-F238E27FC236}">
                <a16:creationId xmlns:a16="http://schemas.microsoft.com/office/drawing/2014/main" id="{E1EF68E6-92B7-8A4E-8B25-6A0858016240}"/>
              </a:ext>
            </a:extLst>
          </p:cNvPr>
          <p:cNvSpPr txBox="1"/>
          <p:nvPr/>
        </p:nvSpPr>
        <p:spPr>
          <a:xfrm>
            <a:off x="4630965" y="4167857"/>
            <a:ext cx="1152430" cy="461665"/>
          </a:xfrm>
          <a:prstGeom prst="rect">
            <a:avLst/>
          </a:prstGeom>
          <a:noFill/>
        </p:spPr>
        <p:txBody>
          <a:bodyPr wrap="none" rtlCol="0">
            <a:spAutoFit/>
          </a:bodyPr>
          <a:lstStyle/>
          <a:p>
            <a:pPr algn="ctr"/>
            <a:r>
              <a:rPr lang="en-US" sz="1200" dirty="0"/>
              <a:t>Seawater </a:t>
            </a:r>
          </a:p>
          <a:p>
            <a:pPr algn="ctr"/>
            <a:r>
              <a:rPr lang="en-US" sz="1200" dirty="0"/>
              <a:t>pump and filter</a:t>
            </a:r>
          </a:p>
        </p:txBody>
      </p:sp>
      <p:sp>
        <p:nvSpPr>
          <p:cNvPr id="72" name="Donut 71">
            <a:extLst>
              <a:ext uri="{FF2B5EF4-FFF2-40B4-BE49-F238E27FC236}">
                <a16:creationId xmlns:a16="http://schemas.microsoft.com/office/drawing/2014/main" id="{3534F533-6FBA-A24E-8C5E-2F43D7447053}"/>
              </a:ext>
            </a:extLst>
          </p:cNvPr>
          <p:cNvSpPr/>
          <p:nvPr/>
        </p:nvSpPr>
        <p:spPr>
          <a:xfrm>
            <a:off x="549340" y="2992517"/>
            <a:ext cx="3750055" cy="3703223"/>
          </a:xfrm>
          <a:prstGeom prst="donut">
            <a:avLst>
              <a:gd name="adj" fmla="val 1747"/>
            </a:avLst>
          </a:prstGeom>
          <a:solidFill>
            <a:schemeClr val="bg2"/>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97" name="Straight Connector 96">
            <a:extLst>
              <a:ext uri="{FF2B5EF4-FFF2-40B4-BE49-F238E27FC236}">
                <a16:creationId xmlns:a16="http://schemas.microsoft.com/office/drawing/2014/main" id="{7D171564-B723-C64A-B39E-87ED178EA545}"/>
              </a:ext>
            </a:extLst>
          </p:cNvPr>
          <p:cNvCxnSpPr>
            <a:cxnSpLocks/>
          </p:cNvCxnSpPr>
          <p:nvPr/>
        </p:nvCxnSpPr>
        <p:spPr>
          <a:xfrm flipV="1">
            <a:off x="1182443" y="704584"/>
            <a:ext cx="4909279" cy="2668279"/>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DE4351BD-5E15-3F4D-9015-8294F97F5004}"/>
              </a:ext>
            </a:extLst>
          </p:cNvPr>
          <p:cNvCxnSpPr>
            <a:cxnSpLocks/>
            <a:stCxn id="72" idx="5"/>
            <a:endCxn id="100" idx="5"/>
          </p:cNvCxnSpPr>
          <p:nvPr/>
        </p:nvCxnSpPr>
        <p:spPr>
          <a:xfrm flipV="1">
            <a:off x="3750212" y="2869122"/>
            <a:ext cx="4226920" cy="3284294"/>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D5899328-8B17-9440-9C7C-C2718B370C28}"/>
              </a:ext>
            </a:extLst>
          </p:cNvPr>
          <p:cNvCxnSpPr>
            <a:cxnSpLocks/>
          </p:cNvCxnSpPr>
          <p:nvPr/>
        </p:nvCxnSpPr>
        <p:spPr>
          <a:xfrm flipV="1">
            <a:off x="718156" y="3545238"/>
            <a:ext cx="2827989" cy="507"/>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B0478A05-489F-D441-8D48-4579BEA11AA0}"/>
              </a:ext>
            </a:extLst>
          </p:cNvPr>
          <p:cNvCxnSpPr>
            <a:cxnSpLocks/>
          </p:cNvCxnSpPr>
          <p:nvPr/>
        </p:nvCxnSpPr>
        <p:spPr>
          <a:xfrm>
            <a:off x="1286042" y="1461043"/>
            <a:ext cx="990154" cy="910757"/>
          </a:xfrm>
          <a:prstGeom prst="line">
            <a:avLst/>
          </a:prstGeom>
          <a:ln w="28575">
            <a:solidFill>
              <a:schemeClr val="accent6">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32" name="Straight Connector 131">
            <a:extLst>
              <a:ext uri="{FF2B5EF4-FFF2-40B4-BE49-F238E27FC236}">
                <a16:creationId xmlns:a16="http://schemas.microsoft.com/office/drawing/2014/main" id="{EF5DC314-9FD3-0544-824F-C23E9D0D9F34}"/>
              </a:ext>
            </a:extLst>
          </p:cNvPr>
          <p:cNvCxnSpPr>
            <a:cxnSpLocks/>
          </p:cNvCxnSpPr>
          <p:nvPr/>
        </p:nvCxnSpPr>
        <p:spPr>
          <a:xfrm flipH="1" flipV="1">
            <a:off x="5549881" y="790153"/>
            <a:ext cx="408724" cy="664208"/>
          </a:xfrm>
          <a:prstGeom prst="line">
            <a:avLst/>
          </a:prstGeom>
          <a:ln w="952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54" name="Straight Connector 153">
            <a:extLst>
              <a:ext uri="{FF2B5EF4-FFF2-40B4-BE49-F238E27FC236}">
                <a16:creationId xmlns:a16="http://schemas.microsoft.com/office/drawing/2014/main" id="{8FFC4E1E-A4A3-E74E-9D69-D35CDC5CC2ED}"/>
              </a:ext>
            </a:extLst>
          </p:cNvPr>
          <p:cNvCxnSpPr>
            <a:cxnSpLocks/>
          </p:cNvCxnSpPr>
          <p:nvPr/>
        </p:nvCxnSpPr>
        <p:spPr>
          <a:xfrm>
            <a:off x="991424" y="1480473"/>
            <a:ext cx="1113327" cy="957615"/>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sp>
        <p:nvSpPr>
          <p:cNvPr id="161" name="Down Arrow 160">
            <a:extLst>
              <a:ext uri="{FF2B5EF4-FFF2-40B4-BE49-F238E27FC236}">
                <a16:creationId xmlns:a16="http://schemas.microsoft.com/office/drawing/2014/main" id="{2B50CD4F-8CE7-8D46-B3A8-A8AAAAE1EF92}"/>
              </a:ext>
            </a:extLst>
          </p:cNvPr>
          <p:cNvSpPr/>
          <p:nvPr/>
        </p:nvSpPr>
        <p:spPr>
          <a:xfrm rot="3854722">
            <a:off x="2606757" y="782168"/>
            <a:ext cx="268495" cy="1736620"/>
          </a:xfrm>
          <a:prstGeom prst="downArrow">
            <a:avLst>
              <a:gd name="adj1" fmla="val 42829"/>
              <a:gd name="adj2" fmla="val 47387"/>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Down Arrow 161">
            <a:extLst>
              <a:ext uri="{FF2B5EF4-FFF2-40B4-BE49-F238E27FC236}">
                <a16:creationId xmlns:a16="http://schemas.microsoft.com/office/drawing/2014/main" id="{42059DCE-0D99-2340-B5B1-6A2AD896527B}"/>
              </a:ext>
            </a:extLst>
          </p:cNvPr>
          <p:cNvSpPr/>
          <p:nvPr/>
        </p:nvSpPr>
        <p:spPr>
          <a:xfrm rot="10409796">
            <a:off x="1848892" y="1230940"/>
            <a:ext cx="127079" cy="788114"/>
          </a:xfrm>
          <a:prstGeom prst="downArrow">
            <a:avLst>
              <a:gd name="adj1" fmla="val 42829"/>
              <a:gd name="adj2" fmla="val 47387"/>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TextBox 162">
            <a:extLst>
              <a:ext uri="{FF2B5EF4-FFF2-40B4-BE49-F238E27FC236}">
                <a16:creationId xmlns:a16="http://schemas.microsoft.com/office/drawing/2014/main" id="{12E3A5CA-93F0-DF4E-AF9A-ADA7909F96A9}"/>
              </a:ext>
            </a:extLst>
          </p:cNvPr>
          <p:cNvSpPr txBox="1"/>
          <p:nvPr/>
        </p:nvSpPr>
        <p:spPr>
          <a:xfrm rot="20064515">
            <a:off x="2133274" y="1345188"/>
            <a:ext cx="1093826" cy="276999"/>
          </a:xfrm>
          <a:prstGeom prst="rect">
            <a:avLst/>
          </a:prstGeom>
          <a:noFill/>
        </p:spPr>
        <p:txBody>
          <a:bodyPr wrap="none" rtlCol="0">
            <a:spAutoFit/>
          </a:bodyPr>
          <a:lstStyle/>
          <a:p>
            <a:r>
              <a:rPr lang="en-US" sz="1200" dirty="0"/>
              <a:t>Solar radiation</a:t>
            </a:r>
          </a:p>
        </p:txBody>
      </p:sp>
      <p:sp>
        <p:nvSpPr>
          <p:cNvPr id="164" name="TextBox 163">
            <a:extLst>
              <a:ext uri="{FF2B5EF4-FFF2-40B4-BE49-F238E27FC236}">
                <a16:creationId xmlns:a16="http://schemas.microsoft.com/office/drawing/2014/main" id="{594433D3-7614-FA45-AD44-73718ABBDA06}"/>
              </a:ext>
            </a:extLst>
          </p:cNvPr>
          <p:cNvSpPr txBox="1"/>
          <p:nvPr/>
        </p:nvSpPr>
        <p:spPr>
          <a:xfrm>
            <a:off x="647967" y="1180720"/>
            <a:ext cx="1233223" cy="276999"/>
          </a:xfrm>
          <a:prstGeom prst="rect">
            <a:avLst/>
          </a:prstGeom>
          <a:noFill/>
        </p:spPr>
        <p:txBody>
          <a:bodyPr wrap="none" rtlCol="0">
            <a:spAutoFit/>
          </a:bodyPr>
          <a:lstStyle/>
          <a:p>
            <a:r>
              <a:rPr lang="en-US" sz="1200" dirty="0"/>
              <a:t>Reflected energy</a:t>
            </a:r>
          </a:p>
        </p:txBody>
      </p:sp>
      <p:sp>
        <p:nvSpPr>
          <p:cNvPr id="40" name="TextBox 39">
            <a:extLst>
              <a:ext uri="{FF2B5EF4-FFF2-40B4-BE49-F238E27FC236}">
                <a16:creationId xmlns:a16="http://schemas.microsoft.com/office/drawing/2014/main" id="{16A05556-2A96-384A-907B-C613FEF3DAB2}"/>
              </a:ext>
            </a:extLst>
          </p:cNvPr>
          <p:cNvSpPr txBox="1"/>
          <p:nvPr/>
        </p:nvSpPr>
        <p:spPr>
          <a:xfrm>
            <a:off x="1098580" y="3602847"/>
            <a:ext cx="2569934" cy="369332"/>
          </a:xfrm>
          <a:prstGeom prst="rect">
            <a:avLst/>
          </a:prstGeom>
          <a:noFill/>
        </p:spPr>
        <p:txBody>
          <a:bodyPr wrap="none" rtlCol="0">
            <a:spAutoFit/>
          </a:bodyPr>
          <a:lstStyle/>
          <a:p>
            <a:pPr algn="ctr"/>
            <a:r>
              <a:rPr lang="en-US" sz="900" dirty="0"/>
              <a:t>&lt;2.5µm seawater droplets may evaporate down to </a:t>
            </a:r>
          </a:p>
          <a:p>
            <a:pPr algn="ctr"/>
            <a:r>
              <a:rPr lang="en-US" sz="900" dirty="0"/>
              <a:t>smaller and saltier ones, or else to &lt;0.6µm SSAs</a:t>
            </a:r>
          </a:p>
        </p:txBody>
      </p:sp>
      <p:sp>
        <p:nvSpPr>
          <p:cNvPr id="145" name="Rectangle 144">
            <a:extLst>
              <a:ext uri="{FF2B5EF4-FFF2-40B4-BE49-F238E27FC236}">
                <a16:creationId xmlns:a16="http://schemas.microsoft.com/office/drawing/2014/main" id="{F7AD2C18-4106-D64E-AE77-0C31BF88C459}"/>
              </a:ext>
            </a:extLst>
          </p:cNvPr>
          <p:cNvSpPr/>
          <p:nvPr/>
        </p:nvSpPr>
        <p:spPr>
          <a:xfrm>
            <a:off x="24243261" y="-3323247"/>
            <a:ext cx="2551186" cy="45719"/>
          </a:xfrm>
          <a:prstGeom prst="rect">
            <a:avLst/>
          </a:prstGeom>
          <a:solidFill>
            <a:schemeClr val="bg1">
              <a:lumMod val="65000"/>
            </a:schemeClr>
          </a:solidFill>
          <a:ln w="952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TextBox 112">
            <a:extLst>
              <a:ext uri="{FF2B5EF4-FFF2-40B4-BE49-F238E27FC236}">
                <a16:creationId xmlns:a16="http://schemas.microsoft.com/office/drawing/2014/main" id="{F5E6F2F8-E2FD-8049-BE98-1CAFD5E986FC}"/>
              </a:ext>
            </a:extLst>
          </p:cNvPr>
          <p:cNvSpPr txBox="1"/>
          <p:nvPr/>
        </p:nvSpPr>
        <p:spPr>
          <a:xfrm>
            <a:off x="4239415" y="510526"/>
            <a:ext cx="1625638" cy="461665"/>
          </a:xfrm>
          <a:prstGeom prst="rect">
            <a:avLst/>
          </a:prstGeom>
          <a:noFill/>
        </p:spPr>
        <p:txBody>
          <a:bodyPr wrap="none" rtlCol="0">
            <a:spAutoFit/>
          </a:bodyPr>
          <a:lstStyle/>
          <a:p>
            <a:pPr algn="ctr"/>
            <a:r>
              <a:rPr lang="en-US" sz="1200" dirty="0"/>
              <a:t>Six pipe-struts support </a:t>
            </a:r>
          </a:p>
          <a:p>
            <a:pPr algn="ctr"/>
            <a:r>
              <a:rPr lang="en-US" sz="1200" dirty="0"/>
              <a:t>the hollow ring</a:t>
            </a:r>
          </a:p>
        </p:txBody>
      </p:sp>
      <p:sp>
        <p:nvSpPr>
          <p:cNvPr id="150" name="Down Arrow 149">
            <a:extLst>
              <a:ext uri="{FF2B5EF4-FFF2-40B4-BE49-F238E27FC236}">
                <a16:creationId xmlns:a16="http://schemas.microsoft.com/office/drawing/2014/main" id="{39014E63-2E8E-7646-B06D-14FD73383534}"/>
              </a:ext>
            </a:extLst>
          </p:cNvPr>
          <p:cNvSpPr/>
          <p:nvPr/>
        </p:nvSpPr>
        <p:spPr>
          <a:xfrm rot="3854722">
            <a:off x="2567906" y="1030961"/>
            <a:ext cx="268495" cy="1736620"/>
          </a:xfrm>
          <a:prstGeom prst="downArrow">
            <a:avLst>
              <a:gd name="adj1" fmla="val 42829"/>
              <a:gd name="adj2" fmla="val 47387"/>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Down Arrow 154">
            <a:extLst>
              <a:ext uri="{FF2B5EF4-FFF2-40B4-BE49-F238E27FC236}">
                <a16:creationId xmlns:a16="http://schemas.microsoft.com/office/drawing/2014/main" id="{5F9AEA76-63AE-0B42-8E4E-18136A81001D}"/>
              </a:ext>
            </a:extLst>
          </p:cNvPr>
          <p:cNvSpPr/>
          <p:nvPr/>
        </p:nvSpPr>
        <p:spPr>
          <a:xfrm rot="10409796">
            <a:off x="1765895" y="1449800"/>
            <a:ext cx="127079" cy="788114"/>
          </a:xfrm>
          <a:prstGeom prst="downArrow">
            <a:avLst>
              <a:gd name="adj1" fmla="val 42829"/>
              <a:gd name="adj2" fmla="val 47387"/>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TextBox 115">
            <a:extLst>
              <a:ext uri="{FF2B5EF4-FFF2-40B4-BE49-F238E27FC236}">
                <a16:creationId xmlns:a16="http://schemas.microsoft.com/office/drawing/2014/main" id="{5CD3114D-AEB8-2249-9D2E-508A9FD9E7EE}"/>
              </a:ext>
            </a:extLst>
          </p:cNvPr>
          <p:cNvSpPr txBox="1"/>
          <p:nvPr/>
        </p:nvSpPr>
        <p:spPr>
          <a:xfrm rot="2424758">
            <a:off x="1037769" y="1740861"/>
            <a:ext cx="628698" cy="246221"/>
          </a:xfrm>
          <a:prstGeom prst="rect">
            <a:avLst/>
          </a:prstGeom>
          <a:noFill/>
        </p:spPr>
        <p:txBody>
          <a:bodyPr wrap="none" rtlCol="0">
            <a:spAutoFit/>
          </a:bodyPr>
          <a:lstStyle/>
          <a:p>
            <a:r>
              <a:rPr lang="en-US" sz="1000" dirty="0"/>
              <a:t>Droplets</a:t>
            </a:r>
          </a:p>
        </p:txBody>
      </p:sp>
      <p:sp>
        <p:nvSpPr>
          <p:cNvPr id="117" name="TextBox 116">
            <a:extLst>
              <a:ext uri="{FF2B5EF4-FFF2-40B4-BE49-F238E27FC236}">
                <a16:creationId xmlns:a16="http://schemas.microsoft.com/office/drawing/2014/main" id="{B5DA2B99-7F6E-0A4D-91F5-F1B0EE674484}"/>
              </a:ext>
            </a:extLst>
          </p:cNvPr>
          <p:cNvSpPr txBox="1"/>
          <p:nvPr/>
        </p:nvSpPr>
        <p:spPr>
          <a:xfrm rot="2690459">
            <a:off x="1114675" y="1616156"/>
            <a:ext cx="795411" cy="246221"/>
          </a:xfrm>
          <a:prstGeom prst="rect">
            <a:avLst/>
          </a:prstGeom>
          <a:noFill/>
        </p:spPr>
        <p:txBody>
          <a:bodyPr wrap="none" rtlCol="0">
            <a:spAutoFit/>
          </a:bodyPr>
          <a:lstStyle/>
          <a:p>
            <a:r>
              <a:rPr lang="en-US" sz="1000" dirty="0"/>
              <a:t>Salt crystals</a:t>
            </a:r>
          </a:p>
        </p:txBody>
      </p:sp>
      <p:cxnSp>
        <p:nvCxnSpPr>
          <p:cNvPr id="159" name="Straight Connector 158">
            <a:extLst>
              <a:ext uri="{FF2B5EF4-FFF2-40B4-BE49-F238E27FC236}">
                <a16:creationId xmlns:a16="http://schemas.microsoft.com/office/drawing/2014/main" id="{4AECE16A-D437-3343-A984-F0EDC85A858C}"/>
              </a:ext>
            </a:extLst>
          </p:cNvPr>
          <p:cNvCxnSpPr>
            <a:cxnSpLocks/>
          </p:cNvCxnSpPr>
          <p:nvPr/>
        </p:nvCxnSpPr>
        <p:spPr>
          <a:xfrm flipV="1">
            <a:off x="1182443" y="3494573"/>
            <a:ext cx="2453805" cy="12056"/>
          </a:xfrm>
          <a:prstGeom prst="line">
            <a:avLst/>
          </a:prstGeom>
          <a:ln w="28575">
            <a:solidFill>
              <a:srgbClr val="C00000"/>
            </a:solidFill>
            <a:prstDash val="sysDot"/>
          </a:ln>
        </p:spPr>
        <p:style>
          <a:lnRef idx="1">
            <a:schemeClr val="accent1"/>
          </a:lnRef>
          <a:fillRef idx="0">
            <a:schemeClr val="accent1"/>
          </a:fillRef>
          <a:effectRef idx="0">
            <a:schemeClr val="accent1"/>
          </a:effectRef>
          <a:fontRef idx="minor">
            <a:schemeClr val="tx1"/>
          </a:fontRef>
        </p:style>
      </p:cxnSp>
      <p:sp>
        <p:nvSpPr>
          <p:cNvPr id="198" name="TextBox 197">
            <a:extLst>
              <a:ext uri="{FF2B5EF4-FFF2-40B4-BE49-F238E27FC236}">
                <a16:creationId xmlns:a16="http://schemas.microsoft.com/office/drawing/2014/main" id="{E1A616F1-C14F-034A-9E80-E20059822434}"/>
              </a:ext>
            </a:extLst>
          </p:cNvPr>
          <p:cNvSpPr txBox="1"/>
          <p:nvPr/>
        </p:nvSpPr>
        <p:spPr>
          <a:xfrm>
            <a:off x="111113" y="2810738"/>
            <a:ext cx="1355756" cy="584775"/>
          </a:xfrm>
          <a:prstGeom prst="rect">
            <a:avLst/>
          </a:prstGeom>
          <a:noFill/>
        </p:spPr>
        <p:txBody>
          <a:bodyPr wrap="none" rtlCol="0">
            <a:spAutoFit/>
          </a:bodyPr>
          <a:lstStyle/>
          <a:p>
            <a:pPr algn="ctr"/>
            <a:r>
              <a:rPr lang="en-US" sz="1600" b="1" dirty="0"/>
              <a:t>Disseminator </a:t>
            </a:r>
          </a:p>
          <a:p>
            <a:pPr algn="ctr"/>
            <a:r>
              <a:rPr lang="en-US" sz="1600" b="1" dirty="0"/>
              <a:t>assembly</a:t>
            </a:r>
          </a:p>
        </p:txBody>
      </p:sp>
      <p:sp>
        <p:nvSpPr>
          <p:cNvPr id="213" name="TextBox 212">
            <a:extLst>
              <a:ext uri="{FF2B5EF4-FFF2-40B4-BE49-F238E27FC236}">
                <a16:creationId xmlns:a16="http://schemas.microsoft.com/office/drawing/2014/main" id="{08425A56-1851-B04F-A636-868277206F68}"/>
              </a:ext>
            </a:extLst>
          </p:cNvPr>
          <p:cNvSpPr txBox="1"/>
          <p:nvPr/>
        </p:nvSpPr>
        <p:spPr>
          <a:xfrm>
            <a:off x="1293540" y="3079738"/>
            <a:ext cx="2392001" cy="430887"/>
          </a:xfrm>
          <a:prstGeom prst="rect">
            <a:avLst/>
          </a:prstGeom>
          <a:noFill/>
        </p:spPr>
        <p:txBody>
          <a:bodyPr wrap="none" rtlCol="0">
            <a:spAutoFit/>
          </a:bodyPr>
          <a:lstStyle/>
          <a:p>
            <a:pPr algn="ctr"/>
            <a:r>
              <a:rPr lang="en-US" sz="1100" i="1" dirty="0"/>
              <a:t>Flat fan nozzles on horizontal  </a:t>
            </a:r>
          </a:p>
          <a:p>
            <a:pPr algn="ctr"/>
            <a:r>
              <a:rPr lang="en-US" sz="1100" i="1" dirty="0"/>
              <a:t>delivery bar for fine droplet generation</a:t>
            </a:r>
          </a:p>
        </p:txBody>
      </p:sp>
      <p:sp>
        <p:nvSpPr>
          <p:cNvPr id="226" name="TextBox 225">
            <a:extLst>
              <a:ext uri="{FF2B5EF4-FFF2-40B4-BE49-F238E27FC236}">
                <a16:creationId xmlns:a16="http://schemas.microsoft.com/office/drawing/2014/main" id="{3D41B76F-209E-DB43-B306-DBD6FA5527A5}"/>
              </a:ext>
            </a:extLst>
          </p:cNvPr>
          <p:cNvSpPr txBox="1"/>
          <p:nvPr/>
        </p:nvSpPr>
        <p:spPr>
          <a:xfrm>
            <a:off x="6744320" y="6477735"/>
            <a:ext cx="2053960" cy="276999"/>
          </a:xfrm>
          <a:prstGeom prst="rect">
            <a:avLst/>
          </a:prstGeom>
          <a:noFill/>
        </p:spPr>
        <p:txBody>
          <a:bodyPr wrap="none" rtlCol="0">
            <a:spAutoFit/>
          </a:bodyPr>
          <a:lstStyle/>
          <a:p>
            <a:r>
              <a:rPr lang="en-US" sz="1200" dirty="0"/>
              <a:t>* Artificial Intelligence System</a:t>
            </a:r>
          </a:p>
        </p:txBody>
      </p:sp>
      <p:sp>
        <p:nvSpPr>
          <p:cNvPr id="201" name="Donut 200">
            <a:extLst>
              <a:ext uri="{FF2B5EF4-FFF2-40B4-BE49-F238E27FC236}">
                <a16:creationId xmlns:a16="http://schemas.microsoft.com/office/drawing/2014/main" id="{75F65921-E0D1-7746-9091-064D88819E80}"/>
              </a:ext>
            </a:extLst>
          </p:cNvPr>
          <p:cNvSpPr/>
          <p:nvPr/>
        </p:nvSpPr>
        <p:spPr>
          <a:xfrm>
            <a:off x="6749646" y="1734307"/>
            <a:ext cx="369687" cy="348472"/>
          </a:xfrm>
          <a:prstGeom prst="donut">
            <a:avLst>
              <a:gd name="adj" fmla="val 11955"/>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3" name="Rectangle 142">
            <a:extLst>
              <a:ext uri="{FF2B5EF4-FFF2-40B4-BE49-F238E27FC236}">
                <a16:creationId xmlns:a16="http://schemas.microsoft.com/office/drawing/2014/main" id="{A64676ED-03D9-1442-B178-3D38EB59DA49}"/>
              </a:ext>
            </a:extLst>
          </p:cNvPr>
          <p:cNvSpPr/>
          <p:nvPr/>
        </p:nvSpPr>
        <p:spPr>
          <a:xfrm rot="20349017" flipV="1">
            <a:off x="6904040" y="1579536"/>
            <a:ext cx="1413042" cy="45719"/>
          </a:xfrm>
          <a:prstGeom prst="rect">
            <a:avLst/>
          </a:prstGeom>
          <a:solidFill>
            <a:schemeClr val="accent1">
              <a:lumMod val="60000"/>
              <a:lumOff val="40000"/>
            </a:schemeClr>
          </a:solidFill>
          <a:ln w="952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145">
            <a:extLst>
              <a:ext uri="{FF2B5EF4-FFF2-40B4-BE49-F238E27FC236}">
                <a16:creationId xmlns:a16="http://schemas.microsoft.com/office/drawing/2014/main" id="{9BA989E9-F527-BB41-963E-093F6C6F0DD0}"/>
              </a:ext>
            </a:extLst>
          </p:cNvPr>
          <p:cNvSpPr/>
          <p:nvPr/>
        </p:nvSpPr>
        <p:spPr>
          <a:xfrm rot="1545802" flipV="1">
            <a:off x="5575382" y="1579383"/>
            <a:ext cx="1411654" cy="45719"/>
          </a:xfrm>
          <a:prstGeom prst="rect">
            <a:avLst/>
          </a:prstGeom>
          <a:solidFill>
            <a:schemeClr val="accent1">
              <a:lumMod val="60000"/>
              <a:lumOff val="40000"/>
            </a:schemeClr>
          </a:solidFill>
          <a:ln w="952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Donut 99">
            <a:extLst>
              <a:ext uri="{FF2B5EF4-FFF2-40B4-BE49-F238E27FC236}">
                <a16:creationId xmlns:a16="http://schemas.microsoft.com/office/drawing/2014/main" id="{4B6B46DA-ED0E-6340-9458-E452770B9DC1}"/>
              </a:ext>
            </a:extLst>
          </p:cNvPr>
          <p:cNvSpPr/>
          <p:nvPr/>
        </p:nvSpPr>
        <p:spPr>
          <a:xfrm>
            <a:off x="5478562" y="432876"/>
            <a:ext cx="2927257" cy="2854240"/>
          </a:xfrm>
          <a:prstGeom prst="donut">
            <a:avLst>
              <a:gd name="adj" fmla="val 2037"/>
            </a:avLst>
          </a:prstGeom>
          <a:solidFill>
            <a:schemeClr val="bg2"/>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7" name="Pentagon 26">
            <a:extLst>
              <a:ext uri="{FF2B5EF4-FFF2-40B4-BE49-F238E27FC236}">
                <a16:creationId xmlns:a16="http://schemas.microsoft.com/office/drawing/2014/main" id="{0EFAB22D-A01F-A14D-9DA8-E53F8B017A34}"/>
              </a:ext>
            </a:extLst>
          </p:cNvPr>
          <p:cNvSpPr/>
          <p:nvPr/>
        </p:nvSpPr>
        <p:spPr>
          <a:xfrm rot="11669953">
            <a:off x="6911836" y="3360059"/>
            <a:ext cx="1184128" cy="71807"/>
          </a:xfrm>
          <a:prstGeom prst="homePlate">
            <a:avLst/>
          </a:prstGeom>
          <a:solidFill>
            <a:schemeClr val="bg1">
              <a:lumMod val="85000"/>
            </a:schemeClr>
          </a:solid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Pentagon 29">
            <a:extLst>
              <a:ext uri="{FF2B5EF4-FFF2-40B4-BE49-F238E27FC236}">
                <a16:creationId xmlns:a16="http://schemas.microsoft.com/office/drawing/2014/main" id="{B62F7C3A-769F-7B40-9205-23B8644A5670}"/>
              </a:ext>
            </a:extLst>
          </p:cNvPr>
          <p:cNvSpPr/>
          <p:nvPr/>
        </p:nvSpPr>
        <p:spPr>
          <a:xfrm rot="20693420">
            <a:off x="5786793" y="3346630"/>
            <a:ext cx="1184128" cy="79366"/>
          </a:xfrm>
          <a:prstGeom prst="homePlate">
            <a:avLst/>
          </a:prstGeom>
          <a:solidFill>
            <a:schemeClr val="bg1">
              <a:lumMod val="85000"/>
            </a:schemeClr>
          </a:solid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a:extLst>
              <a:ext uri="{FF2B5EF4-FFF2-40B4-BE49-F238E27FC236}">
                <a16:creationId xmlns:a16="http://schemas.microsoft.com/office/drawing/2014/main" id="{5B297252-A1DA-C848-AB00-670FABC80B03}"/>
              </a:ext>
            </a:extLst>
          </p:cNvPr>
          <p:cNvSpPr/>
          <p:nvPr/>
        </p:nvSpPr>
        <p:spPr>
          <a:xfrm>
            <a:off x="5739042" y="3542123"/>
            <a:ext cx="365760" cy="78378"/>
          </a:xfrm>
          <a:custGeom>
            <a:avLst/>
            <a:gdLst>
              <a:gd name="connsiteX0" fmla="*/ 365760 w 365760"/>
              <a:gd name="connsiteY0" fmla="*/ 69669 h 78378"/>
              <a:gd name="connsiteX1" fmla="*/ 0 w 365760"/>
              <a:gd name="connsiteY1" fmla="*/ 78378 h 78378"/>
              <a:gd name="connsiteX2" fmla="*/ 0 w 365760"/>
              <a:gd name="connsiteY2" fmla="*/ 78378 h 78378"/>
              <a:gd name="connsiteX3" fmla="*/ 52251 w 365760"/>
              <a:gd name="connsiteY3" fmla="*/ 17418 h 78378"/>
              <a:gd name="connsiteX4" fmla="*/ 148046 w 365760"/>
              <a:gd name="connsiteY4" fmla="*/ 0 h 78378"/>
              <a:gd name="connsiteX5" fmla="*/ 261257 w 365760"/>
              <a:gd name="connsiteY5" fmla="*/ 8709 h 78378"/>
              <a:gd name="connsiteX6" fmla="*/ 261257 w 365760"/>
              <a:gd name="connsiteY6" fmla="*/ 8709 h 78378"/>
              <a:gd name="connsiteX7" fmla="*/ 365760 w 365760"/>
              <a:gd name="connsiteY7" fmla="*/ 69669 h 78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5760" h="78378">
                <a:moveTo>
                  <a:pt x="365760" y="69669"/>
                </a:moveTo>
                <a:lnTo>
                  <a:pt x="0" y="78378"/>
                </a:lnTo>
                <a:lnTo>
                  <a:pt x="0" y="78378"/>
                </a:lnTo>
                <a:lnTo>
                  <a:pt x="52251" y="17418"/>
                </a:lnTo>
                <a:lnTo>
                  <a:pt x="148046" y="0"/>
                </a:lnTo>
                <a:lnTo>
                  <a:pt x="261257" y="8709"/>
                </a:lnTo>
                <a:lnTo>
                  <a:pt x="261257" y="8709"/>
                </a:lnTo>
                <a:lnTo>
                  <a:pt x="365760" y="69669"/>
                </a:lnTo>
                <a:close/>
              </a:path>
            </a:pathLst>
          </a:cu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a:extLst>
              <a:ext uri="{FF2B5EF4-FFF2-40B4-BE49-F238E27FC236}">
                <a16:creationId xmlns:a16="http://schemas.microsoft.com/office/drawing/2014/main" id="{B0C65705-B203-7F46-9B1A-5E3BF0B966DA}"/>
              </a:ext>
            </a:extLst>
          </p:cNvPr>
          <p:cNvSpPr/>
          <p:nvPr/>
        </p:nvSpPr>
        <p:spPr>
          <a:xfrm>
            <a:off x="7764065" y="3539436"/>
            <a:ext cx="365760" cy="78378"/>
          </a:xfrm>
          <a:custGeom>
            <a:avLst/>
            <a:gdLst>
              <a:gd name="connsiteX0" fmla="*/ 365760 w 365760"/>
              <a:gd name="connsiteY0" fmla="*/ 69669 h 78378"/>
              <a:gd name="connsiteX1" fmla="*/ 0 w 365760"/>
              <a:gd name="connsiteY1" fmla="*/ 78378 h 78378"/>
              <a:gd name="connsiteX2" fmla="*/ 0 w 365760"/>
              <a:gd name="connsiteY2" fmla="*/ 78378 h 78378"/>
              <a:gd name="connsiteX3" fmla="*/ 52251 w 365760"/>
              <a:gd name="connsiteY3" fmla="*/ 17418 h 78378"/>
              <a:gd name="connsiteX4" fmla="*/ 148046 w 365760"/>
              <a:gd name="connsiteY4" fmla="*/ 0 h 78378"/>
              <a:gd name="connsiteX5" fmla="*/ 261257 w 365760"/>
              <a:gd name="connsiteY5" fmla="*/ 8709 h 78378"/>
              <a:gd name="connsiteX6" fmla="*/ 261257 w 365760"/>
              <a:gd name="connsiteY6" fmla="*/ 8709 h 78378"/>
              <a:gd name="connsiteX7" fmla="*/ 365760 w 365760"/>
              <a:gd name="connsiteY7" fmla="*/ 69669 h 78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5760" h="78378">
                <a:moveTo>
                  <a:pt x="365760" y="69669"/>
                </a:moveTo>
                <a:lnTo>
                  <a:pt x="0" y="78378"/>
                </a:lnTo>
                <a:lnTo>
                  <a:pt x="0" y="78378"/>
                </a:lnTo>
                <a:lnTo>
                  <a:pt x="52251" y="17418"/>
                </a:lnTo>
                <a:lnTo>
                  <a:pt x="148046" y="0"/>
                </a:lnTo>
                <a:lnTo>
                  <a:pt x="261257" y="8709"/>
                </a:lnTo>
                <a:lnTo>
                  <a:pt x="261257" y="8709"/>
                </a:lnTo>
                <a:lnTo>
                  <a:pt x="365760" y="69669"/>
                </a:lnTo>
                <a:close/>
              </a:path>
            </a:pathLst>
          </a:cu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Pentagon 27">
            <a:extLst>
              <a:ext uri="{FF2B5EF4-FFF2-40B4-BE49-F238E27FC236}">
                <a16:creationId xmlns:a16="http://schemas.microsoft.com/office/drawing/2014/main" id="{2DDCF979-F933-0A45-A2AE-E0FCDC624676}"/>
              </a:ext>
            </a:extLst>
          </p:cNvPr>
          <p:cNvSpPr/>
          <p:nvPr/>
        </p:nvSpPr>
        <p:spPr>
          <a:xfrm rot="920556">
            <a:off x="5776960" y="4187998"/>
            <a:ext cx="1184128" cy="71807"/>
          </a:xfrm>
          <a:prstGeom prst="homePlate">
            <a:avLst/>
          </a:prstGeom>
          <a:solidFill>
            <a:schemeClr val="bg1">
              <a:lumMod val="85000"/>
            </a:schemeClr>
          </a:solid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Pentagon 28">
            <a:extLst>
              <a:ext uri="{FF2B5EF4-FFF2-40B4-BE49-F238E27FC236}">
                <a16:creationId xmlns:a16="http://schemas.microsoft.com/office/drawing/2014/main" id="{A901C143-6491-384F-AADC-075288E1E54F}"/>
              </a:ext>
            </a:extLst>
          </p:cNvPr>
          <p:cNvSpPr/>
          <p:nvPr/>
        </p:nvSpPr>
        <p:spPr>
          <a:xfrm rot="9814480">
            <a:off x="6908196" y="4171469"/>
            <a:ext cx="1184128" cy="71807"/>
          </a:xfrm>
          <a:prstGeom prst="homePlate">
            <a:avLst/>
          </a:prstGeom>
          <a:solidFill>
            <a:schemeClr val="bg1">
              <a:lumMod val="85000"/>
            </a:schemeClr>
          </a:solid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c 19">
            <a:extLst>
              <a:ext uri="{FF2B5EF4-FFF2-40B4-BE49-F238E27FC236}">
                <a16:creationId xmlns:a16="http://schemas.microsoft.com/office/drawing/2014/main" id="{B2CD0C40-4449-0A48-A18D-AF2E637ED87A}"/>
              </a:ext>
            </a:extLst>
          </p:cNvPr>
          <p:cNvSpPr/>
          <p:nvPr/>
        </p:nvSpPr>
        <p:spPr>
          <a:xfrm rot="8102445">
            <a:off x="6627995" y="2994532"/>
            <a:ext cx="677505" cy="720369"/>
          </a:xfrm>
          <a:prstGeom prst="arc">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Donut 11">
            <a:extLst>
              <a:ext uri="{FF2B5EF4-FFF2-40B4-BE49-F238E27FC236}">
                <a16:creationId xmlns:a16="http://schemas.microsoft.com/office/drawing/2014/main" id="{85B8B988-9452-9D41-9831-A2282E6FC025}"/>
              </a:ext>
            </a:extLst>
          </p:cNvPr>
          <p:cNvSpPr/>
          <p:nvPr/>
        </p:nvSpPr>
        <p:spPr>
          <a:xfrm>
            <a:off x="5605803" y="3511694"/>
            <a:ext cx="577023" cy="560599"/>
          </a:xfrm>
          <a:prstGeom prst="donut">
            <a:avLst>
              <a:gd name="adj" fmla="val 6957"/>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Donut 12">
            <a:extLst>
              <a:ext uri="{FF2B5EF4-FFF2-40B4-BE49-F238E27FC236}">
                <a16:creationId xmlns:a16="http://schemas.microsoft.com/office/drawing/2014/main" id="{B49D3CC7-E913-6D48-91B0-BD80CC7C12CC}"/>
              </a:ext>
            </a:extLst>
          </p:cNvPr>
          <p:cNvSpPr/>
          <p:nvPr/>
        </p:nvSpPr>
        <p:spPr>
          <a:xfrm>
            <a:off x="7666680" y="3503053"/>
            <a:ext cx="577024" cy="560598"/>
          </a:xfrm>
          <a:prstGeom prst="donut">
            <a:avLst>
              <a:gd name="adj" fmla="val 6957"/>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Can 13">
            <a:extLst>
              <a:ext uri="{FF2B5EF4-FFF2-40B4-BE49-F238E27FC236}">
                <a16:creationId xmlns:a16="http://schemas.microsoft.com/office/drawing/2014/main" id="{994A1582-1DCE-D548-937E-AA91EF3046A7}"/>
              </a:ext>
            </a:extLst>
          </p:cNvPr>
          <p:cNvSpPr/>
          <p:nvPr/>
        </p:nvSpPr>
        <p:spPr>
          <a:xfrm>
            <a:off x="6850368" y="2030451"/>
            <a:ext cx="169733" cy="3079786"/>
          </a:xfrm>
          <a:prstGeom prst="can">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Can 14">
            <a:extLst>
              <a:ext uri="{FF2B5EF4-FFF2-40B4-BE49-F238E27FC236}">
                <a16:creationId xmlns:a16="http://schemas.microsoft.com/office/drawing/2014/main" id="{8534F5FC-89F1-E84F-86D9-F4B03CC066D1}"/>
              </a:ext>
            </a:extLst>
          </p:cNvPr>
          <p:cNvSpPr/>
          <p:nvPr/>
        </p:nvSpPr>
        <p:spPr>
          <a:xfrm>
            <a:off x="6862526" y="5110238"/>
            <a:ext cx="149291" cy="1182520"/>
          </a:xfrm>
          <a:prstGeom prst="can">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c 20">
            <a:extLst>
              <a:ext uri="{FF2B5EF4-FFF2-40B4-BE49-F238E27FC236}">
                <a16:creationId xmlns:a16="http://schemas.microsoft.com/office/drawing/2014/main" id="{DBED800C-2D3F-534F-B316-75FBA788A497}"/>
              </a:ext>
            </a:extLst>
          </p:cNvPr>
          <p:cNvSpPr/>
          <p:nvPr/>
        </p:nvSpPr>
        <p:spPr>
          <a:xfrm rot="8102445">
            <a:off x="5983720" y="2830209"/>
            <a:ext cx="853790" cy="889256"/>
          </a:xfrm>
          <a:prstGeom prst="arc">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Arc 21">
            <a:extLst>
              <a:ext uri="{FF2B5EF4-FFF2-40B4-BE49-F238E27FC236}">
                <a16:creationId xmlns:a16="http://schemas.microsoft.com/office/drawing/2014/main" id="{4096C2A5-4C43-3E47-9E38-792307AD2ECC}"/>
              </a:ext>
            </a:extLst>
          </p:cNvPr>
          <p:cNvSpPr/>
          <p:nvPr/>
        </p:nvSpPr>
        <p:spPr>
          <a:xfrm rot="8102445">
            <a:off x="7078717" y="2820375"/>
            <a:ext cx="870009" cy="873013"/>
          </a:xfrm>
          <a:prstGeom prst="arc">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Oval 25">
            <a:extLst>
              <a:ext uri="{FF2B5EF4-FFF2-40B4-BE49-F238E27FC236}">
                <a16:creationId xmlns:a16="http://schemas.microsoft.com/office/drawing/2014/main" id="{8F799E02-4C72-D14D-9F33-A3ADC7AF9A02}"/>
              </a:ext>
            </a:extLst>
          </p:cNvPr>
          <p:cNvSpPr/>
          <p:nvPr/>
        </p:nvSpPr>
        <p:spPr>
          <a:xfrm>
            <a:off x="6802810" y="1773307"/>
            <a:ext cx="283823" cy="275696"/>
          </a:xfrm>
          <a:prstGeom prst="ellipse">
            <a:avLst/>
          </a:prstGeom>
          <a:solidFill>
            <a:schemeClr val="bg1"/>
          </a:solid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Pentagon 23">
            <a:extLst>
              <a:ext uri="{FF2B5EF4-FFF2-40B4-BE49-F238E27FC236}">
                <a16:creationId xmlns:a16="http://schemas.microsoft.com/office/drawing/2014/main" id="{4FD29A3B-263D-5243-82EA-C8AC3DE171D5}"/>
              </a:ext>
            </a:extLst>
          </p:cNvPr>
          <p:cNvSpPr/>
          <p:nvPr/>
        </p:nvSpPr>
        <p:spPr>
          <a:xfrm rot="12641895">
            <a:off x="5755399" y="1527680"/>
            <a:ext cx="1184128" cy="71807"/>
          </a:xfrm>
          <a:prstGeom prst="homePlate">
            <a:avLst/>
          </a:prstGeom>
          <a:solidFill>
            <a:schemeClr val="bg1"/>
          </a:solid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Pentagon 22">
            <a:extLst>
              <a:ext uri="{FF2B5EF4-FFF2-40B4-BE49-F238E27FC236}">
                <a16:creationId xmlns:a16="http://schemas.microsoft.com/office/drawing/2014/main" id="{074C5378-1DC3-3B49-B953-1EED2AF2B497}"/>
              </a:ext>
            </a:extLst>
          </p:cNvPr>
          <p:cNvSpPr/>
          <p:nvPr/>
        </p:nvSpPr>
        <p:spPr>
          <a:xfrm rot="4939928">
            <a:off x="6444220" y="2538534"/>
            <a:ext cx="1184128" cy="71807"/>
          </a:xfrm>
          <a:prstGeom prst="homePlate">
            <a:avLst/>
          </a:prstGeom>
          <a:solidFill>
            <a:schemeClr val="bg1"/>
          </a:solid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Pentagon 24">
            <a:extLst>
              <a:ext uri="{FF2B5EF4-FFF2-40B4-BE49-F238E27FC236}">
                <a16:creationId xmlns:a16="http://schemas.microsoft.com/office/drawing/2014/main" id="{07CAEB3C-D77C-9F4D-86D7-0B743B0FE01B}"/>
              </a:ext>
            </a:extLst>
          </p:cNvPr>
          <p:cNvSpPr/>
          <p:nvPr/>
        </p:nvSpPr>
        <p:spPr>
          <a:xfrm rot="19884503">
            <a:off x="6903417" y="1561860"/>
            <a:ext cx="1184128" cy="71807"/>
          </a:xfrm>
          <a:prstGeom prst="homePlate">
            <a:avLst/>
          </a:prstGeom>
          <a:solidFill>
            <a:schemeClr val="bg1"/>
          </a:solid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2" name="Straight Connector 31">
            <a:extLst>
              <a:ext uri="{FF2B5EF4-FFF2-40B4-BE49-F238E27FC236}">
                <a16:creationId xmlns:a16="http://schemas.microsoft.com/office/drawing/2014/main" id="{A0026D46-BB01-E146-B31F-F84D0862C0DB}"/>
              </a:ext>
            </a:extLst>
          </p:cNvPr>
          <p:cNvCxnSpPr>
            <a:cxnSpLocks/>
          </p:cNvCxnSpPr>
          <p:nvPr/>
        </p:nvCxnSpPr>
        <p:spPr>
          <a:xfrm>
            <a:off x="6035253" y="4063651"/>
            <a:ext cx="1736047" cy="0"/>
          </a:xfrm>
          <a:prstGeom prst="line">
            <a:avLst/>
          </a:prstGeom>
          <a:ln w="3810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BED4DDBA-4713-424D-87A4-A1EEF8BCF689}"/>
              </a:ext>
            </a:extLst>
          </p:cNvPr>
          <p:cNvCxnSpPr>
            <a:cxnSpLocks/>
          </p:cNvCxnSpPr>
          <p:nvPr/>
        </p:nvCxnSpPr>
        <p:spPr>
          <a:xfrm>
            <a:off x="6053679" y="3539437"/>
            <a:ext cx="1736047" cy="0"/>
          </a:xfrm>
          <a:prstGeom prst="line">
            <a:avLst/>
          </a:prstGeom>
          <a:ln w="3810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35" name="Can 34">
            <a:extLst>
              <a:ext uri="{FF2B5EF4-FFF2-40B4-BE49-F238E27FC236}">
                <a16:creationId xmlns:a16="http://schemas.microsoft.com/office/drawing/2014/main" id="{A1AC085F-A105-7B4C-803F-8DA25838B0AA}"/>
              </a:ext>
            </a:extLst>
          </p:cNvPr>
          <p:cNvSpPr/>
          <p:nvPr/>
        </p:nvSpPr>
        <p:spPr>
          <a:xfrm>
            <a:off x="6850368" y="5876920"/>
            <a:ext cx="169733" cy="435428"/>
          </a:xfrm>
          <a:prstGeom prst="can">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Lightning Bolt 35">
            <a:extLst>
              <a:ext uri="{FF2B5EF4-FFF2-40B4-BE49-F238E27FC236}">
                <a16:creationId xmlns:a16="http://schemas.microsoft.com/office/drawing/2014/main" id="{B42100F6-C675-A74F-891B-1E4590956B67}"/>
              </a:ext>
            </a:extLst>
          </p:cNvPr>
          <p:cNvSpPr/>
          <p:nvPr/>
        </p:nvSpPr>
        <p:spPr>
          <a:xfrm rot="18363861">
            <a:off x="6882631" y="4848211"/>
            <a:ext cx="162893" cy="551974"/>
          </a:xfrm>
          <a:prstGeom prst="lightningBol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ardrop 38">
            <a:extLst>
              <a:ext uri="{FF2B5EF4-FFF2-40B4-BE49-F238E27FC236}">
                <a16:creationId xmlns:a16="http://schemas.microsoft.com/office/drawing/2014/main" id="{D1599A0B-C37F-5743-B84C-9E0C0C042CB2}"/>
              </a:ext>
            </a:extLst>
          </p:cNvPr>
          <p:cNvSpPr/>
          <p:nvPr/>
        </p:nvSpPr>
        <p:spPr>
          <a:xfrm>
            <a:off x="6848197" y="4362727"/>
            <a:ext cx="169733" cy="148045"/>
          </a:xfrm>
          <a:prstGeom prst="teardrop">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Chord 42">
            <a:extLst>
              <a:ext uri="{FF2B5EF4-FFF2-40B4-BE49-F238E27FC236}">
                <a16:creationId xmlns:a16="http://schemas.microsoft.com/office/drawing/2014/main" id="{73151DBC-01E0-0D46-8518-C30FE3812FAB}"/>
              </a:ext>
            </a:extLst>
          </p:cNvPr>
          <p:cNvSpPr/>
          <p:nvPr/>
        </p:nvSpPr>
        <p:spPr>
          <a:xfrm rot="1563767">
            <a:off x="5485282" y="3652772"/>
            <a:ext cx="179045" cy="174171"/>
          </a:xfrm>
          <a:prstGeom prst="chord">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Chord 43">
            <a:extLst>
              <a:ext uri="{FF2B5EF4-FFF2-40B4-BE49-F238E27FC236}">
                <a16:creationId xmlns:a16="http://schemas.microsoft.com/office/drawing/2014/main" id="{ADB8E63B-AD46-C34F-B95B-77965372A85E}"/>
              </a:ext>
            </a:extLst>
          </p:cNvPr>
          <p:cNvSpPr/>
          <p:nvPr/>
        </p:nvSpPr>
        <p:spPr>
          <a:xfrm rot="11824409">
            <a:off x="8170773" y="3630481"/>
            <a:ext cx="179045" cy="174171"/>
          </a:xfrm>
          <a:prstGeom prst="chord">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96331D41-AB53-BB47-9940-D9295F6B5967}"/>
              </a:ext>
            </a:extLst>
          </p:cNvPr>
          <p:cNvSpPr txBox="1"/>
          <p:nvPr/>
        </p:nvSpPr>
        <p:spPr>
          <a:xfrm>
            <a:off x="7063982" y="2225647"/>
            <a:ext cx="1037463" cy="276999"/>
          </a:xfrm>
          <a:prstGeom prst="rect">
            <a:avLst/>
          </a:prstGeom>
          <a:noFill/>
        </p:spPr>
        <p:txBody>
          <a:bodyPr wrap="none" rtlCol="0">
            <a:spAutoFit/>
          </a:bodyPr>
          <a:lstStyle/>
          <a:p>
            <a:r>
              <a:rPr lang="en-US" sz="1200" b="1" dirty="0"/>
              <a:t>Wind turbine</a:t>
            </a:r>
          </a:p>
        </p:txBody>
      </p:sp>
      <p:sp>
        <p:nvSpPr>
          <p:cNvPr id="51" name="TextBox 50">
            <a:extLst>
              <a:ext uri="{FF2B5EF4-FFF2-40B4-BE49-F238E27FC236}">
                <a16:creationId xmlns:a16="http://schemas.microsoft.com/office/drawing/2014/main" id="{1D24808E-8485-4043-AD30-03FE0927B481}"/>
              </a:ext>
            </a:extLst>
          </p:cNvPr>
          <p:cNvSpPr txBox="1"/>
          <p:nvPr/>
        </p:nvSpPr>
        <p:spPr>
          <a:xfrm>
            <a:off x="6120799" y="3264151"/>
            <a:ext cx="551754" cy="276999"/>
          </a:xfrm>
          <a:prstGeom prst="rect">
            <a:avLst/>
          </a:prstGeom>
          <a:noFill/>
        </p:spPr>
        <p:txBody>
          <a:bodyPr wrap="none" rtlCol="0">
            <a:spAutoFit/>
          </a:bodyPr>
          <a:lstStyle/>
          <a:p>
            <a:r>
              <a:rPr lang="en-US" sz="1200" dirty="0"/>
              <a:t>Struts</a:t>
            </a:r>
          </a:p>
        </p:txBody>
      </p:sp>
      <p:sp>
        <p:nvSpPr>
          <p:cNvPr id="52" name="TextBox 51">
            <a:extLst>
              <a:ext uri="{FF2B5EF4-FFF2-40B4-BE49-F238E27FC236}">
                <a16:creationId xmlns:a16="http://schemas.microsoft.com/office/drawing/2014/main" id="{59B7DBC3-B4CF-E042-9FFC-512A91FDFBED}"/>
              </a:ext>
            </a:extLst>
          </p:cNvPr>
          <p:cNvSpPr txBox="1"/>
          <p:nvPr/>
        </p:nvSpPr>
        <p:spPr>
          <a:xfrm>
            <a:off x="7822505" y="2892747"/>
            <a:ext cx="638636" cy="276999"/>
          </a:xfrm>
          <a:prstGeom prst="rect">
            <a:avLst/>
          </a:prstGeom>
          <a:noFill/>
        </p:spPr>
        <p:txBody>
          <a:bodyPr wrap="none" rtlCol="0">
            <a:spAutoFit/>
          </a:bodyPr>
          <a:lstStyle/>
          <a:p>
            <a:r>
              <a:rPr lang="en-US" sz="1200" dirty="0"/>
              <a:t>Battery</a:t>
            </a:r>
          </a:p>
        </p:txBody>
      </p:sp>
      <p:sp>
        <p:nvSpPr>
          <p:cNvPr id="54" name="TextBox 53">
            <a:extLst>
              <a:ext uri="{FF2B5EF4-FFF2-40B4-BE49-F238E27FC236}">
                <a16:creationId xmlns:a16="http://schemas.microsoft.com/office/drawing/2014/main" id="{C35ED364-30FD-6241-9786-FE19B680C645}"/>
              </a:ext>
            </a:extLst>
          </p:cNvPr>
          <p:cNvSpPr txBox="1"/>
          <p:nvPr/>
        </p:nvSpPr>
        <p:spPr>
          <a:xfrm>
            <a:off x="6200612" y="3682939"/>
            <a:ext cx="1493742" cy="276999"/>
          </a:xfrm>
          <a:prstGeom prst="rect">
            <a:avLst/>
          </a:prstGeom>
          <a:noFill/>
        </p:spPr>
        <p:txBody>
          <a:bodyPr wrap="none" rtlCol="0">
            <a:spAutoFit/>
          </a:bodyPr>
          <a:lstStyle/>
          <a:p>
            <a:r>
              <a:rPr lang="en-US" sz="1200" dirty="0"/>
              <a:t>Hollow toroidal buoy</a:t>
            </a:r>
          </a:p>
        </p:txBody>
      </p:sp>
      <p:sp>
        <p:nvSpPr>
          <p:cNvPr id="56" name="TextBox 55">
            <a:extLst>
              <a:ext uri="{FF2B5EF4-FFF2-40B4-BE49-F238E27FC236}">
                <a16:creationId xmlns:a16="http://schemas.microsoft.com/office/drawing/2014/main" id="{E900461C-0709-BF44-979F-2AEABEB00F81}"/>
              </a:ext>
            </a:extLst>
          </p:cNvPr>
          <p:cNvSpPr txBox="1"/>
          <p:nvPr/>
        </p:nvSpPr>
        <p:spPr>
          <a:xfrm>
            <a:off x="7299225" y="5176436"/>
            <a:ext cx="1061829" cy="276999"/>
          </a:xfrm>
          <a:prstGeom prst="rect">
            <a:avLst/>
          </a:prstGeom>
          <a:noFill/>
        </p:spPr>
        <p:txBody>
          <a:bodyPr wrap="none" rtlCol="0">
            <a:spAutoFit/>
          </a:bodyPr>
          <a:lstStyle/>
          <a:p>
            <a:r>
              <a:rPr lang="en-US" sz="1200" dirty="0"/>
              <a:t>Anchor cables</a:t>
            </a:r>
          </a:p>
        </p:txBody>
      </p:sp>
      <p:cxnSp>
        <p:nvCxnSpPr>
          <p:cNvPr id="57" name="Straight Connector 56">
            <a:extLst>
              <a:ext uri="{FF2B5EF4-FFF2-40B4-BE49-F238E27FC236}">
                <a16:creationId xmlns:a16="http://schemas.microsoft.com/office/drawing/2014/main" id="{ADA6F57D-7813-B247-A947-0D5AE7DFED4F}"/>
              </a:ext>
            </a:extLst>
          </p:cNvPr>
          <p:cNvCxnSpPr>
            <a:cxnSpLocks/>
            <a:stCxn id="35" idx="4"/>
          </p:cNvCxnSpPr>
          <p:nvPr/>
        </p:nvCxnSpPr>
        <p:spPr>
          <a:xfrm flipV="1">
            <a:off x="7020101" y="6090488"/>
            <a:ext cx="490488" cy="4146"/>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554B90A2-3070-8A43-8C6C-FFE536A32E92}"/>
              </a:ext>
            </a:extLst>
          </p:cNvPr>
          <p:cNvCxnSpPr>
            <a:cxnSpLocks/>
            <a:endCxn id="78" idx="3"/>
          </p:cNvCxnSpPr>
          <p:nvPr/>
        </p:nvCxnSpPr>
        <p:spPr>
          <a:xfrm flipH="1">
            <a:off x="6198925" y="5544310"/>
            <a:ext cx="651443" cy="446677"/>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432BC0CB-E4C2-634E-86EA-0E75C8E7A9C8}"/>
              </a:ext>
            </a:extLst>
          </p:cNvPr>
          <p:cNvCxnSpPr>
            <a:cxnSpLocks/>
            <a:stCxn id="39" idx="4"/>
          </p:cNvCxnSpPr>
          <p:nvPr/>
        </p:nvCxnSpPr>
        <p:spPr>
          <a:xfrm flipH="1" flipV="1">
            <a:off x="5569249" y="4415180"/>
            <a:ext cx="1278948" cy="2157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8E03E425-09D0-2C45-929E-DB3C2D739AF3}"/>
              </a:ext>
            </a:extLst>
          </p:cNvPr>
          <p:cNvCxnSpPr>
            <a:cxnSpLocks/>
            <a:stCxn id="53" idx="1"/>
          </p:cNvCxnSpPr>
          <p:nvPr/>
        </p:nvCxnSpPr>
        <p:spPr>
          <a:xfrm flipH="1" flipV="1">
            <a:off x="8371600" y="3714243"/>
            <a:ext cx="314306" cy="54466"/>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44B9E7EE-F013-5945-89FD-A1916087DC08}"/>
              </a:ext>
            </a:extLst>
          </p:cNvPr>
          <p:cNvCxnSpPr>
            <a:cxnSpLocks/>
            <a:stCxn id="52" idx="2"/>
          </p:cNvCxnSpPr>
          <p:nvPr/>
        </p:nvCxnSpPr>
        <p:spPr>
          <a:xfrm flipH="1">
            <a:off x="8039700" y="3169746"/>
            <a:ext cx="102123" cy="415054"/>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75" name="TextBox 74">
            <a:extLst>
              <a:ext uri="{FF2B5EF4-FFF2-40B4-BE49-F238E27FC236}">
                <a16:creationId xmlns:a16="http://schemas.microsoft.com/office/drawing/2014/main" id="{39A84E8A-0A79-E54D-A112-23CFE278E525}"/>
              </a:ext>
            </a:extLst>
          </p:cNvPr>
          <p:cNvSpPr txBox="1"/>
          <p:nvPr/>
        </p:nvSpPr>
        <p:spPr>
          <a:xfrm>
            <a:off x="7440023" y="5958103"/>
            <a:ext cx="690574" cy="276999"/>
          </a:xfrm>
          <a:prstGeom prst="rect">
            <a:avLst/>
          </a:prstGeom>
          <a:noFill/>
        </p:spPr>
        <p:txBody>
          <a:bodyPr wrap="none" rtlCol="0">
            <a:spAutoFit/>
          </a:bodyPr>
          <a:lstStyle/>
          <a:p>
            <a:r>
              <a:rPr lang="en-US" sz="1200" dirty="0"/>
              <a:t>Weights</a:t>
            </a:r>
          </a:p>
        </p:txBody>
      </p:sp>
      <p:sp>
        <p:nvSpPr>
          <p:cNvPr id="78" name="TextBox 77">
            <a:extLst>
              <a:ext uri="{FF2B5EF4-FFF2-40B4-BE49-F238E27FC236}">
                <a16:creationId xmlns:a16="http://schemas.microsoft.com/office/drawing/2014/main" id="{A611DF89-A271-E543-8005-81E810657807}"/>
              </a:ext>
            </a:extLst>
          </p:cNvPr>
          <p:cNvSpPr txBox="1"/>
          <p:nvPr/>
        </p:nvSpPr>
        <p:spPr>
          <a:xfrm>
            <a:off x="5736939" y="5852487"/>
            <a:ext cx="461986" cy="276999"/>
          </a:xfrm>
          <a:prstGeom prst="rect">
            <a:avLst/>
          </a:prstGeom>
          <a:noFill/>
        </p:spPr>
        <p:txBody>
          <a:bodyPr wrap="none" rtlCol="0">
            <a:spAutoFit/>
          </a:bodyPr>
          <a:lstStyle/>
          <a:p>
            <a:r>
              <a:rPr lang="en-US" sz="1200" dirty="0"/>
              <a:t>Spar</a:t>
            </a:r>
          </a:p>
        </p:txBody>
      </p:sp>
      <p:sp>
        <p:nvSpPr>
          <p:cNvPr id="144" name="Rectangle 143">
            <a:extLst>
              <a:ext uri="{FF2B5EF4-FFF2-40B4-BE49-F238E27FC236}">
                <a16:creationId xmlns:a16="http://schemas.microsoft.com/office/drawing/2014/main" id="{9B1B29CE-FA4A-094D-A969-B86166345FE2}"/>
              </a:ext>
            </a:extLst>
          </p:cNvPr>
          <p:cNvSpPr/>
          <p:nvPr/>
        </p:nvSpPr>
        <p:spPr>
          <a:xfrm rot="5400000">
            <a:off x="6252018" y="2576216"/>
            <a:ext cx="1397292" cy="46078"/>
          </a:xfrm>
          <a:prstGeom prst="rect">
            <a:avLst/>
          </a:prstGeom>
          <a:noFill/>
          <a:ln w="19050">
            <a:solidFill>
              <a:schemeClr val="tx1">
                <a:lumMod val="65000"/>
                <a:lumOff val="3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2" name="TextBox 201">
            <a:extLst>
              <a:ext uri="{FF2B5EF4-FFF2-40B4-BE49-F238E27FC236}">
                <a16:creationId xmlns:a16="http://schemas.microsoft.com/office/drawing/2014/main" id="{F3897EA6-6CCB-8D4B-B28B-CABD2E12E1AA}"/>
              </a:ext>
            </a:extLst>
          </p:cNvPr>
          <p:cNvSpPr txBox="1"/>
          <p:nvPr/>
        </p:nvSpPr>
        <p:spPr>
          <a:xfrm>
            <a:off x="6000797" y="1165146"/>
            <a:ext cx="534121" cy="276999"/>
          </a:xfrm>
          <a:prstGeom prst="rect">
            <a:avLst/>
          </a:prstGeom>
          <a:noFill/>
        </p:spPr>
        <p:txBody>
          <a:bodyPr wrap="none" rtlCol="0">
            <a:spAutoFit/>
          </a:bodyPr>
          <a:lstStyle/>
          <a:p>
            <a:r>
              <a:rPr lang="en-US" sz="1200" dirty="0"/>
              <a:t>Blade</a:t>
            </a:r>
          </a:p>
        </p:txBody>
      </p:sp>
      <p:sp>
        <p:nvSpPr>
          <p:cNvPr id="205" name="Teardrop 204">
            <a:extLst>
              <a:ext uri="{FF2B5EF4-FFF2-40B4-BE49-F238E27FC236}">
                <a16:creationId xmlns:a16="http://schemas.microsoft.com/office/drawing/2014/main" id="{0A295D8A-7198-F146-8690-50781121B3E9}"/>
              </a:ext>
            </a:extLst>
          </p:cNvPr>
          <p:cNvSpPr/>
          <p:nvPr/>
        </p:nvSpPr>
        <p:spPr>
          <a:xfrm>
            <a:off x="6847800" y="1836997"/>
            <a:ext cx="169733" cy="148045"/>
          </a:xfrm>
          <a:prstGeom prst="teardrop">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 name="TextBox 205">
            <a:extLst>
              <a:ext uri="{FF2B5EF4-FFF2-40B4-BE49-F238E27FC236}">
                <a16:creationId xmlns:a16="http://schemas.microsoft.com/office/drawing/2014/main" id="{DB457364-14AF-7C4B-922E-920FDB7F506B}"/>
              </a:ext>
            </a:extLst>
          </p:cNvPr>
          <p:cNvSpPr txBox="1"/>
          <p:nvPr/>
        </p:nvSpPr>
        <p:spPr>
          <a:xfrm>
            <a:off x="7335589" y="1858931"/>
            <a:ext cx="713657" cy="261610"/>
          </a:xfrm>
          <a:prstGeom prst="rect">
            <a:avLst/>
          </a:prstGeom>
          <a:noFill/>
        </p:spPr>
        <p:txBody>
          <a:bodyPr wrap="none" rtlCol="0">
            <a:spAutoFit/>
          </a:bodyPr>
          <a:lstStyle/>
          <a:p>
            <a:r>
              <a:rPr lang="en-US" sz="1100" dirty="0"/>
              <a:t>Air pump</a:t>
            </a:r>
          </a:p>
        </p:txBody>
      </p:sp>
      <p:cxnSp>
        <p:nvCxnSpPr>
          <p:cNvPr id="207" name="Straight Connector 206">
            <a:extLst>
              <a:ext uri="{FF2B5EF4-FFF2-40B4-BE49-F238E27FC236}">
                <a16:creationId xmlns:a16="http://schemas.microsoft.com/office/drawing/2014/main" id="{E6A87EA5-33ED-A340-8432-FCD8CC3E33BE}"/>
              </a:ext>
            </a:extLst>
          </p:cNvPr>
          <p:cNvCxnSpPr>
            <a:cxnSpLocks/>
            <a:stCxn id="206" idx="1"/>
          </p:cNvCxnSpPr>
          <p:nvPr/>
        </p:nvCxnSpPr>
        <p:spPr>
          <a:xfrm flipH="1" flipV="1">
            <a:off x="6964961" y="1898892"/>
            <a:ext cx="370628" cy="90844"/>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15" name="Teardrop 214">
            <a:extLst>
              <a:ext uri="{FF2B5EF4-FFF2-40B4-BE49-F238E27FC236}">
                <a16:creationId xmlns:a16="http://schemas.microsoft.com/office/drawing/2014/main" id="{7116A214-3ADE-B74E-8521-6F8765BE65A2}"/>
              </a:ext>
            </a:extLst>
          </p:cNvPr>
          <p:cNvSpPr/>
          <p:nvPr/>
        </p:nvSpPr>
        <p:spPr>
          <a:xfrm>
            <a:off x="6836499" y="4140887"/>
            <a:ext cx="169733" cy="148045"/>
          </a:xfrm>
          <a:prstGeom prst="teardrop">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6" name="TextBox 215">
            <a:extLst>
              <a:ext uri="{FF2B5EF4-FFF2-40B4-BE49-F238E27FC236}">
                <a16:creationId xmlns:a16="http://schemas.microsoft.com/office/drawing/2014/main" id="{CB4C4926-F71E-8B4F-9384-68B800EB4A49}"/>
              </a:ext>
            </a:extLst>
          </p:cNvPr>
          <p:cNvSpPr txBox="1"/>
          <p:nvPr/>
        </p:nvSpPr>
        <p:spPr>
          <a:xfrm>
            <a:off x="7593247" y="4480643"/>
            <a:ext cx="1647887" cy="461665"/>
          </a:xfrm>
          <a:prstGeom prst="rect">
            <a:avLst/>
          </a:prstGeom>
          <a:noFill/>
        </p:spPr>
        <p:txBody>
          <a:bodyPr wrap="none" rtlCol="0">
            <a:spAutoFit/>
          </a:bodyPr>
          <a:lstStyle/>
          <a:p>
            <a:pPr algn="ctr"/>
            <a:r>
              <a:rPr lang="en-US" sz="1200" dirty="0"/>
              <a:t>High pressure seawater</a:t>
            </a:r>
          </a:p>
          <a:p>
            <a:pPr algn="ctr"/>
            <a:r>
              <a:rPr lang="en-US" sz="1200" dirty="0"/>
              <a:t>pump and filter</a:t>
            </a:r>
          </a:p>
        </p:txBody>
      </p:sp>
      <p:cxnSp>
        <p:nvCxnSpPr>
          <p:cNvPr id="217" name="Straight Connector 216">
            <a:extLst>
              <a:ext uri="{FF2B5EF4-FFF2-40B4-BE49-F238E27FC236}">
                <a16:creationId xmlns:a16="http://schemas.microsoft.com/office/drawing/2014/main" id="{B91EE08E-8409-4546-BDDD-EDD553683721}"/>
              </a:ext>
            </a:extLst>
          </p:cNvPr>
          <p:cNvCxnSpPr>
            <a:cxnSpLocks/>
          </p:cNvCxnSpPr>
          <p:nvPr/>
        </p:nvCxnSpPr>
        <p:spPr>
          <a:xfrm flipH="1" flipV="1">
            <a:off x="6921368" y="4249739"/>
            <a:ext cx="835087" cy="498051"/>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22" name="Hexagon 221">
            <a:extLst>
              <a:ext uri="{FF2B5EF4-FFF2-40B4-BE49-F238E27FC236}">
                <a16:creationId xmlns:a16="http://schemas.microsoft.com/office/drawing/2014/main" id="{5C3F448D-6008-4546-AC37-A3E081592392}"/>
              </a:ext>
            </a:extLst>
          </p:cNvPr>
          <p:cNvSpPr/>
          <p:nvPr/>
        </p:nvSpPr>
        <p:spPr>
          <a:xfrm>
            <a:off x="6861472" y="4591220"/>
            <a:ext cx="146855" cy="136346"/>
          </a:xfrm>
          <a:prstGeom prst="hexago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3" name="TextBox 222">
            <a:extLst>
              <a:ext uri="{FF2B5EF4-FFF2-40B4-BE49-F238E27FC236}">
                <a16:creationId xmlns:a16="http://schemas.microsoft.com/office/drawing/2014/main" id="{FEB49C72-3C3B-CC41-A95B-C13FF8949683}"/>
              </a:ext>
            </a:extLst>
          </p:cNvPr>
          <p:cNvSpPr txBox="1"/>
          <p:nvPr/>
        </p:nvSpPr>
        <p:spPr>
          <a:xfrm>
            <a:off x="6460798" y="4563834"/>
            <a:ext cx="460382" cy="276999"/>
          </a:xfrm>
          <a:prstGeom prst="rect">
            <a:avLst/>
          </a:prstGeom>
          <a:noFill/>
        </p:spPr>
        <p:txBody>
          <a:bodyPr wrap="none" rtlCol="0">
            <a:spAutoFit/>
          </a:bodyPr>
          <a:lstStyle/>
          <a:p>
            <a:r>
              <a:rPr lang="en-US" sz="1200" dirty="0"/>
              <a:t>AIS*</a:t>
            </a:r>
          </a:p>
        </p:txBody>
      </p:sp>
      <p:sp>
        <p:nvSpPr>
          <p:cNvPr id="174" name="Hexagon 173">
            <a:extLst>
              <a:ext uri="{FF2B5EF4-FFF2-40B4-BE49-F238E27FC236}">
                <a16:creationId xmlns:a16="http://schemas.microsoft.com/office/drawing/2014/main" id="{0A87E6C2-A53A-4D43-97D2-081ED2471031}"/>
              </a:ext>
            </a:extLst>
          </p:cNvPr>
          <p:cNvSpPr/>
          <p:nvPr/>
        </p:nvSpPr>
        <p:spPr>
          <a:xfrm>
            <a:off x="6875566" y="2758239"/>
            <a:ext cx="146855" cy="136346"/>
          </a:xfrm>
          <a:prstGeom prst="hexagon">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6018A425-BA53-3547-9381-BE5469FEBFD2}"/>
              </a:ext>
            </a:extLst>
          </p:cNvPr>
          <p:cNvSpPr txBox="1"/>
          <p:nvPr/>
        </p:nvSpPr>
        <p:spPr>
          <a:xfrm>
            <a:off x="7342195" y="2579333"/>
            <a:ext cx="612668" cy="261610"/>
          </a:xfrm>
          <a:prstGeom prst="rect">
            <a:avLst/>
          </a:prstGeom>
          <a:noFill/>
        </p:spPr>
        <p:txBody>
          <a:bodyPr wrap="none" rtlCol="0">
            <a:spAutoFit/>
          </a:bodyPr>
          <a:lstStyle/>
          <a:p>
            <a:r>
              <a:rPr lang="en-US" sz="1100" dirty="0" err="1"/>
              <a:t>Comms</a:t>
            </a:r>
            <a:endParaRPr lang="en-US" sz="1100" dirty="0"/>
          </a:p>
        </p:txBody>
      </p:sp>
      <p:cxnSp>
        <p:nvCxnSpPr>
          <p:cNvPr id="176" name="Straight Connector 175">
            <a:extLst>
              <a:ext uri="{FF2B5EF4-FFF2-40B4-BE49-F238E27FC236}">
                <a16:creationId xmlns:a16="http://schemas.microsoft.com/office/drawing/2014/main" id="{DB88EFB1-A7F5-7148-B66B-96A9DD179BE6}"/>
              </a:ext>
            </a:extLst>
          </p:cNvPr>
          <p:cNvCxnSpPr>
            <a:cxnSpLocks/>
            <a:stCxn id="8" idx="1"/>
            <a:endCxn id="174" idx="1"/>
          </p:cNvCxnSpPr>
          <p:nvPr/>
        </p:nvCxnSpPr>
        <p:spPr>
          <a:xfrm flipH="1">
            <a:off x="6988335" y="2710138"/>
            <a:ext cx="353860" cy="184447"/>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80" name="Straight Connector 179">
            <a:extLst>
              <a:ext uri="{FF2B5EF4-FFF2-40B4-BE49-F238E27FC236}">
                <a16:creationId xmlns:a16="http://schemas.microsoft.com/office/drawing/2014/main" id="{38CD2597-F55C-464F-A432-7E2B2B13D9B9}"/>
              </a:ext>
            </a:extLst>
          </p:cNvPr>
          <p:cNvCxnSpPr>
            <a:cxnSpLocks/>
          </p:cNvCxnSpPr>
          <p:nvPr/>
        </p:nvCxnSpPr>
        <p:spPr>
          <a:xfrm flipV="1">
            <a:off x="548418" y="3585284"/>
            <a:ext cx="2827989" cy="507"/>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cxnSp>
        <p:nvCxnSpPr>
          <p:cNvPr id="182" name="Straight Connector 181">
            <a:extLst>
              <a:ext uri="{FF2B5EF4-FFF2-40B4-BE49-F238E27FC236}">
                <a16:creationId xmlns:a16="http://schemas.microsoft.com/office/drawing/2014/main" id="{31E6E2AF-971D-564F-8257-11B7BDE9043E}"/>
              </a:ext>
            </a:extLst>
          </p:cNvPr>
          <p:cNvCxnSpPr>
            <a:cxnSpLocks/>
          </p:cNvCxnSpPr>
          <p:nvPr/>
        </p:nvCxnSpPr>
        <p:spPr>
          <a:xfrm flipV="1">
            <a:off x="390674" y="3620599"/>
            <a:ext cx="2827989" cy="507"/>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sp>
        <p:nvSpPr>
          <p:cNvPr id="186" name="Rectangle 185">
            <a:extLst>
              <a:ext uri="{FF2B5EF4-FFF2-40B4-BE49-F238E27FC236}">
                <a16:creationId xmlns:a16="http://schemas.microsoft.com/office/drawing/2014/main" id="{D24DE28D-1FD5-4244-B57D-E7756CFE7D57}"/>
              </a:ext>
            </a:extLst>
          </p:cNvPr>
          <p:cNvSpPr/>
          <p:nvPr/>
        </p:nvSpPr>
        <p:spPr>
          <a:xfrm rot="1784713" flipV="1">
            <a:off x="722145" y="4336340"/>
            <a:ext cx="1645234" cy="45719"/>
          </a:xfrm>
          <a:prstGeom prst="rect">
            <a:avLst/>
          </a:prstGeom>
          <a:solidFill>
            <a:schemeClr val="bg1">
              <a:lumMod val="85000"/>
            </a:schemeClr>
          </a:solidFill>
          <a:ln w="952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7" name="Donut 11">
            <a:extLst>
              <a:ext uri="{FF2B5EF4-FFF2-40B4-BE49-F238E27FC236}">
                <a16:creationId xmlns:a16="http://schemas.microsoft.com/office/drawing/2014/main" id="{033FDD26-8FCB-4042-8E1F-BBBAB5AD74C2}"/>
              </a:ext>
            </a:extLst>
          </p:cNvPr>
          <p:cNvSpPr/>
          <p:nvPr/>
        </p:nvSpPr>
        <p:spPr>
          <a:xfrm>
            <a:off x="2214114" y="4632117"/>
            <a:ext cx="390461" cy="389186"/>
          </a:xfrm>
          <a:prstGeom prst="donut">
            <a:avLst>
              <a:gd name="adj" fmla="val 6957"/>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9" name="Rectangle 188">
            <a:extLst>
              <a:ext uri="{FF2B5EF4-FFF2-40B4-BE49-F238E27FC236}">
                <a16:creationId xmlns:a16="http://schemas.microsoft.com/office/drawing/2014/main" id="{2958F5E7-8E6D-F44B-A796-B5DD74E1251B}"/>
              </a:ext>
            </a:extLst>
          </p:cNvPr>
          <p:cNvSpPr/>
          <p:nvPr/>
        </p:nvSpPr>
        <p:spPr>
          <a:xfrm rot="5400000" flipV="1">
            <a:off x="1612628" y="5796233"/>
            <a:ext cx="1596568" cy="45719"/>
          </a:xfrm>
          <a:prstGeom prst="rect">
            <a:avLst/>
          </a:prstGeom>
          <a:solidFill>
            <a:schemeClr val="bg1">
              <a:lumMod val="85000"/>
            </a:schemeClr>
          </a:solidFill>
          <a:ln w="952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 name="Rectangle 193">
            <a:extLst>
              <a:ext uri="{FF2B5EF4-FFF2-40B4-BE49-F238E27FC236}">
                <a16:creationId xmlns:a16="http://schemas.microsoft.com/office/drawing/2014/main" id="{979EAD34-6783-9B43-B577-98034D71A252}"/>
              </a:ext>
            </a:extLst>
          </p:cNvPr>
          <p:cNvSpPr/>
          <p:nvPr/>
        </p:nvSpPr>
        <p:spPr>
          <a:xfrm rot="2976124">
            <a:off x="3543861" y="3661205"/>
            <a:ext cx="518021" cy="45719"/>
          </a:xfrm>
          <a:prstGeom prst="rect">
            <a:avLst/>
          </a:prstGeom>
          <a:solidFill>
            <a:schemeClr val="accent1">
              <a:lumMod val="60000"/>
              <a:lumOff val="40000"/>
            </a:schemeClr>
          </a:solidFill>
          <a:ln w="952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 name="Rectangle 194">
            <a:extLst>
              <a:ext uri="{FF2B5EF4-FFF2-40B4-BE49-F238E27FC236}">
                <a16:creationId xmlns:a16="http://schemas.microsoft.com/office/drawing/2014/main" id="{AAA8CAB5-CEC8-3041-B4B9-40CF2A5ADA22}"/>
              </a:ext>
            </a:extLst>
          </p:cNvPr>
          <p:cNvSpPr/>
          <p:nvPr/>
        </p:nvSpPr>
        <p:spPr>
          <a:xfrm rot="18307858">
            <a:off x="706813" y="3725704"/>
            <a:ext cx="568208" cy="45719"/>
          </a:xfrm>
          <a:prstGeom prst="rect">
            <a:avLst/>
          </a:prstGeom>
          <a:solidFill>
            <a:schemeClr val="accent1">
              <a:lumMod val="60000"/>
              <a:lumOff val="40000"/>
            </a:schemeClr>
          </a:solidFill>
          <a:ln w="952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0" name="Arc 199">
            <a:extLst>
              <a:ext uri="{FF2B5EF4-FFF2-40B4-BE49-F238E27FC236}">
                <a16:creationId xmlns:a16="http://schemas.microsoft.com/office/drawing/2014/main" id="{4F60CD20-2175-FE49-B5AD-ED8151FC8253}"/>
              </a:ext>
            </a:extLst>
          </p:cNvPr>
          <p:cNvSpPr/>
          <p:nvPr/>
        </p:nvSpPr>
        <p:spPr>
          <a:xfrm rot="12933822">
            <a:off x="538894" y="3273775"/>
            <a:ext cx="3993688" cy="3584079"/>
          </a:xfrm>
          <a:prstGeom prst="arc">
            <a:avLst>
              <a:gd name="adj1" fmla="val 17557402"/>
              <a:gd name="adj2" fmla="val 20435051"/>
            </a:avLst>
          </a:prstGeom>
          <a:noFill/>
          <a:ln w="28575">
            <a:solidFill>
              <a:srgbClr val="7030A0"/>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8" name="Arc 207">
            <a:extLst>
              <a:ext uri="{FF2B5EF4-FFF2-40B4-BE49-F238E27FC236}">
                <a16:creationId xmlns:a16="http://schemas.microsoft.com/office/drawing/2014/main" id="{02B60710-5F5F-F648-9A83-9BD20C402839}"/>
              </a:ext>
            </a:extLst>
          </p:cNvPr>
          <p:cNvSpPr/>
          <p:nvPr/>
        </p:nvSpPr>
        <p:spPr>
          <a:xfrm rot="3647751">
            <a:off x="416765" y="2891544"/>
            <a:ext cx="3993688" cy="3584079"/>
          </a:xfrm>
          <a:prstGeom prst="arc">
            <a:avLst>
              <a:gd name="adj1" fmla="val 17557402"/>
              <a:gd name="adj2" fmla="val 20435051"/>
            </a:avLst>
          </a:prstGeom>
          <a:noFill/>
          <a:ln w="28575">
            <a:solidFill>
              <a:srgbClr val="7030A0"/>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9" name="Arc 208">
            <a:extLst>
              <a:ext uri="{FF2B5EF4-FFF2-40B4-BE49-F238E27FC236}">
                <a16:creationId xmlns:a16="http://schemas.microsoft.com/office/drawing/2014/main" id="{B2FFC7E7-0FD0-4648-8C2F-DE0D42AC3DA0}"/>
              </a:ext>
            </a:extLst>
          </p:cNvPr>
          <p:cNvSpPr/>
          <p:nvPr/>
        </p:nvSpPr>
        <p:spPr>
          <a:xfrm rot="6808168">
            <a:off x="568173" y="2901996"/>
            <a:ext cx="3993688" cy="3584079"/>
          </a:xfrm>
          <a:prstGeom prst="arc">
            <a:avLst>
              <a:gd name="adj1" fmla="val 17557402"/>
              <a:gd name="adj2" fmla="val 20435051"/>
            </a:avLst>
          </a:prstGeom>
          <a:noFill/>
          <a:ln w="28575">
            <a:solidFill>
              <a:schemeClr val="accent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0" name="Arc 209">
            <a:extLst>
              <a:ext uri="{FF2B5EF4-FFF2-40B4-BE49-F238E27FC236}">
                <a16:creationId xmlns:a16="http://schemas.microsoft.com/office/drawing/2014/main" id="{D0D1E1F0-6807-E34B-9E78-688EF6879F78}"/>
              </a:ext>
            </a:extLst>
          </p:cNvPr>
          <p:cNvSpPr/>
          <p:nvPr/>
        </p:nvSpPr>
        <p:spPr>
          <a:xfrm rot="9798337">
            <a:off x="597194" y="3046368"/>
            <a:ext cx="3993688" cy="3584079"/>
          </a:xfrm>
          <a:prstGeom prst="arc">
            <a:avLst>
              <a:gd name="adj1" fmla="val 17557402"/>
              <a:gd name="adj2" fmla="val 20435051"/>
            </a:avLst>
          </a:prstGeom>
          <a:noFill/>
          <a:ln w="28575">
            <a:solidFill>
              <a:schemeClr val="accent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4" name="TextBox 213">
            <a:extLst>
              <a:ext uri="{FF2B5EF4-FFF2-40B4-BE49-F238E27FC236}">
                <a16:creationId xmlns:a16="http://schemas.microsoft.com/office/drawing/2014/main" id="{CC6CEE02-751E-4D4E-848C-2B30EAC1632F}"/>
              </a:ext>
            </a:extLst>
          </p:cNvPr>
          <p:cNvSpPr txBox="1"/>
          <p:nvPr/>
        </p:nvSpPr>
        <p:spPr>
          <a:xfrm>
            <a:off x="1255109" y="5971121"/>
            <a:ext cx="2392001" cy="600164"/>
          </a:xfrm>
          <a:prstGeom prst="rect">
            <a:avLst/>
          </a:prstGeom>
          <a:noFill/>
        </p:spPr>
        <p:txBody>
          <a:bodyPr wrap="none" rtlCol="0">
            <a:spAutoFit/>
          </a:bodyPr>
          <a:lstStyle/>
          <a:p>
            <a:pPr algn="ctr"/>
            <a:r>
              <a:rPr lang="en-US" sz="1100" i="1" dirty="0"/>
              <a:t>Full cone nozzles for extra evaporative </a:t>
            </a:r>
          </a:p>
          <a:p>
            <a:pPr algn="ctr"/>
            <a:r>
              <a:rPr lang="en-US" sz="1100" i="1" dirty="0"/>
              <a:t>cooling in high winds with</a:t>
            </a:r>
          </a:p>
          <a:p>
            <a:pPr algn="ctr"/>
            <a:r>
              <a:rPr lang="en-US" sz="1100" i="1" dirty="0"/>
              <a:t>droplets &lt;10</a:t>
            </a:r>
            <a:r>
              <a:rPr lang="en-US" sz="1100" dirty="0"/>
              <a:t>µm</a:t>
            </a:r>
            <a:endParaRPr lang="en-US" sz="1100" i="1" dirty="0"/>
          </a:p>
        </p:txBody>
      </p:sp>
      <p:cxnSp>
        <p:nvCxnSpPr>
          <p:cNvPr id="218" name="Straight Connector 217">
            <a:extLst>
              <a:ext uri="{FF2B5EF4-FFF2-40B4-BE49-F238E27FC236}">
                <a16:creationId xmlns:a16="http://schemas.microsoft.com/office/drawing/2014/main" id="{4D14666F-D2DD-4243-B1FA-954A5C56AEBD}"/>
              </a:ext>
            </a:extLst>
          </p:cNvPr>
          <p:cNvCxnSpPr>
            <a:cxnSpLocks/>
          </p:cNvCxnSpPr>
          <p:nvPr/>
        </p:nvCxnSpPr>
        <p:spPr>
          <a:xfrm flipH="1">
            <a:off x="852398" y="5600232"/>
            <a:ext cx="869102" cy="135326"/>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11" name="TextBox 210">
            <a:extLst>
              <a:ext uri="{FF2B5EF4-FFF2-40B4-BE49-F238E27FC236}">
                <a16:creationId xmlns:a16="http://schemas.microsoft.com/office/drawing/2014/main" id="{E7673FD8-F194-DE43-A8B7-98403640C77A}"/>
              </a:ext>
            </a:extLst>
          </p:cNvPr>
          <p:cNvSpPr txBox="1"/>
          <p:nvPr/>
        </p:nvSpPr>
        <p:spPr>
          <a:xfrm>
            <a:off x="617629" y="5072629"/>
            <a:ext cx="3626313" cy="600164"/>
          </a:xfrm>
          <a:prstGeom prst="rect">
            <a:avLst/>
          </a:prstGeom>
          <a:noFill/>
        </p:spPr>
        <p:txBody>
          <a:bodyPr wrap="none" rtlCol="0">
            <a:spAutoFit/>
          </a:bodyPr>
          <a:lstStyle/>
          <a:p>
            <a:pPr algn="ctr"/>
            <a:r>
              <a:rPr lang="en-US" sz="1100" i="1" dirty="0"/>
              <a:t>Hollow cone producing nozzles for sea fog (1-20µm) + haze </a:t>
            </a:r>
          </a:p>
          <a:p>
            <a:pPr algn="ctr"/>
            <a:r>
              <a:rPr lang="en-US" sz="1100" i="1" dirty="0"/>
              <a:t>(0.01-1µm) generation &amp; evaporative cooling in moderate</a:t>
            </a:r>
          </a:p>
          <a:p>
            <a:pPr algn="ctr"/>
            <a:r>
              <a:rPr lang="en-US" sz="1100" i="1" dirty="0"/>
              <a:t>winds. Might generate droplets of diameter &lt;7</a:t>
            </a:r>
            <a:r>
              <a:rPr lang="en-US" sz="1100" dirty="0"/>
              <a:t>µm</a:t>
            </a:r>
            <a:endParaRPr lang="en-US" sz="1100" i="1" dirty="0"/>
          </a:p>
        </p:txBody>
      </p:sp>
      <p:sp>
        <p:nvSpPr>
          <p:cNvPr id="76" name="TextBox 75">
            <a:extLst>
              <a:ext uri="{FF2B5EF4-FFF2-40B4-BE49-F238E27FC236}">
                <a16:creationId xmlns:a16="http://schemas.microsoft.com/office/drawing/2014/main" id="{A0AF31CF-8384-DA4A-805E-24261443AAD2}"/>
              </a:ext>
            </a:extLst>
          </p:cNvPr>
          <p:cNvSpPr txBox="1"/>
          <p:nvPr/>
        </p:nvSpPr>
        <p:spPr>
          <a:xfrm rot="150053">
            <a:off x="566168" y="4489036"/>
            <a:ext cx="1308371" cy="400110"/>
          </a:xfrm>
          <a:prstGeom prst="rect">
            <a:avLst/>
          </a:prstGeom>
          <a:noFill/>
        </p:spPr>
        <p:txBody>
          <a:bodyPr wrap="none" rtlCol="0">
            <a:spAutoFit/>
          </a:bodyPr>
          <a:lstStyle/>
          <a:p>
            <a:pPr algn="ctr"/>
            <a:r>
              <a:rPr lang="en-US" sz="1000" dirty="0"/>
              <a:t>Wires strengthen the</a:t>
            </a:r>
          </a:p>
          <a:p>
            <a:pPr algn="ctr"/>
            <a:r>
              <a:rPr lang="en-US" sz="1000" dirty="0"/>
              <a:t>‘bike wheel’ structure</a:t>
            </a:r>
          </a:p>
        </p:txBody>
      </p:sp>
      <p:sp>
        <p:nvSpPr>
          <p:cNvPr id="219" name="Lightning Bolt 218">
            <a:extLst>
              <a:ext uri="{FF2B5EF4-FFF2-40B4-BE49-F238E27FC236}">
                <a16:creationId xmlns:a16="http://schemas.microsoft.com/office/drawing/2014/main" id="{08F3F0FD-2B32-7A43-A49C-D891494BC149}"/>
              </a:ext>
            </a:extLst>
          </p:cNvPr>
          <p:cNvSpPr/>
          <p:nvPr/>
        </p:nvSpPr>
        <p:spPr>
          <a:xfrm rot="18363861">
            <a:off x="6902861" y="2917091"/>
            <a:ext cx="162893" cy="551974"/>
          </a:xfrm>
          <a:prstGeom prst="lightningBol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0" name="Straight Connector 219">
            <a:extLst>
              <a:ext uri="{FF2B5EF4-FFF2-40B4-BE49-F238E27FC236}">
                <a16:creationId xmlns:a16="http://schemas.microsoft.com/office/drawing/2014/main" id="{B8D2A770-3D0D-3E46-9533-BBA9EDF58354}"/>
              </a:ext>
            </a:extLst>
          </p:cNvPr>
          <p:cNvCxnSpPr>
            <a:cxnSpLocks/>
          </p:cNvCxnSpPr>
          <p:nvPr/>
        </p:nvCxnSpPr>
        <p:spPr>
          <a:xfrm flipH="1" flipV="1">
            <a:off x="617629" y="4848067"/>
            <a:ext cx="1614433" cy="25187"/>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221" name="Straight Connector 220">
            <a:extLst>
              <a:ext uri="{FF2B5EF4-FFF2-40B4-BE49-F238E27FC236}">
                <a16:creationId xmlns:a16="http://schemas.microsoft.com/office/drawing/2014/main" id="{D131BC13-BE96-ED4C-BE19-274F3B660A11}"/>
              </a:ext>
            </a:extLst>
          </p:cNvPr>
          <p:cNvCxnSpPr>
            <a:cxnSpLocks/>
            <a:stCxn id="187" idx="2"/>
            <a:endCxn id="200" idx="2"/>
          </p:cNvCxnSpPr>
          <p:nvPr/>
        </p:nvCxnSpPr>
        <p:spPr>
          <a:xfrm flipH="1" flipV="1">
            <a:off x="642781" y="4517726"/>
            <a:ext cx="1571333" cy="308984"/>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225" name="Straight Connector 224">
            <a:extLst>
              <a:ext uri="{FF2B5EF4-FFF2-40B4-BE49-F238E27FC236}">
                <a16:creationId xmlns:a16="http://schemas.microsoft.com/office/drawing/2014/main" id="{35393D0B-5E7F-FA4C-B2E6-1D8EEBD506C7}"/>
              </a:ext>
            </a:extLst>
          </p:cNvPr>
          <p:cNvCxnSpPr>
            <a:cxnSpLocks/>
            <a:stCxn id="187" idx="2"/>
          </p:cNvCxnSpPr>
          <p:nvPr/>
        </p:nvCxnSpPr>
        <p:spPr>
          <a:xfrm flipH="1" flipV="1">
            <a:off x="718608" y="4253224"/>
            <a:ext cx="1495506" cy="573486"/>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85" name="TextBox 84">
            <a:extLst>
              <a:ext uri="{FF2B5EF4-FFF2-40B4-BE49-F238E27FC236}">
                <a16:creationId xmlns:a16="http://schemas.microsoft.com/office/drawing/2014/main" id="{0645906A-0F22-F740-9B44-98D19DB0F103}"/>
              </a:ext>
            </a:extLst>
          </p:cNvPr>
          <p:cNvSpPr txBox="1"/>
          <p:nvPr/>
        </p:nvSpPr>
        <p:spPr>
          <a:xfrm>
            <a:off x="1799327" y="4075349"/>
            <a:ext cx="1285929" cy="430887"/>
          </a:xfrm>
          <a:prstGeom prst="rect">
            <a:avLst/>
          </a:prstGeom>
          <a:noFill/>
        </p:spPr>
        <p:txBody>
          <a:bodyPr wrap="none" rtlCol="0">
            <a:spAutoFit/>
          </a:bodyPr>
          <a:lstStyle/>
          <a:p>
            <a:pPr algn="ctr"/>
            <a:r>
              <a:rPr lang="en-US" sz="1100" dirty="0"/>
              <a:t>Fluid delivery pipes</a:t>
            </a:r>
          </a:p>
          <a:p>
            <a:pPr algn="ctr"/>
            <a:r>
              <a:rPr lang="en-US" sz="1100" dirty="0"/>
              <a:t>or hollow struts</a:t>
            </a:r>
          </a:p>
        </p:txBody>
      </p:sp>
      <p:sp>
        <p:nvSpPr>
          <p:cNvPr id="88" name="TextBox 87">
            <a:extLst>
              <a:ext uri="{FF2B5EF4-FFF2-40B4-BE49-F238E27FC236}">
                <a16:creationId xmlns:a16="http://schemas.microsoft.com/office/drawing/2014/main" id="{4DA1AC40-5EFD-4842-AC27-AF04837DD469}"/>
              </a:ext>
            </a:extLst>
          </p:cNvPr>
          <p:cNvSpPr txBox="1"/>
          <p:nvPr/>
        </p:nvSpPr>
        <p:spPr>
          <a:xfrm>
            <a:off x="2497639" y="4659393"/>
            <a:ext cx="1790876" cy="400110"/>
          </a:xfrm>
          <a:prstGeom prst="rect">
            <a:avLst/>
          </a:prstGeom>
          <a:noFill/>
        </p:spPr>
        <p:txBody>
          <a:bodyPr wrap="none" rtlCol="0">
            <a:spAutoFit/>
          </a:bodyPr>
          <a:lstStyle/>
          <a:p>
            <a:pPr algn="ctr"/>
            <a:r>
              <a:rPr lang="en-US" sz="1000" i="1" dirty="0"/>
              <a:t>Tube fits over the nacelle end</a:t>
            </a:r>
          </a:p>
          <a:p>
            <a:pPr algn="ctr"/>
            <a:r>
              <a:rPr lang="en-US" sz="1000" i="1" dirty="0"/>
              <a:t>to secure the disseminator to it</a:t>
            </a:r>
          </a:p>
        </p:txBody>
      </p:sp>
      <p:sp>
        <p:nvSpPr>
          <p:cNvPr id="89" name="Can 88">
            <a:extLst>
              <a:ext uri="{FF2B5EF4-FFF2-40B4-BE49-F238E27FC236}">
                <a16:creationId xmlns:a16="http://schemas.microsoft.com/office/drawing/2014/main" id="{1810CAB8-45EC-4141-85D2-0D607FFC0937}"/>
              </a:ext>
            </a:extLst>
          </p:cNvPr>
          <p:cNvSpPr/>
          <p:nvPr/>
        </p:nvSpPr>
        <p:spPr>
          <a:xfrm rot="14254307">
            <a:off x="2258163" y="4633410"/>
            <a:ext cx="338537" cy="373770"/>
          </a:xfrm>
          <a:prstGeom prst="can">
            <a:avLst>
              <a:gd name="adj" fmla="val 55204"/>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0" name="Rectangle 189">
            <a:extLst>
              <a:ext uri="{FF2B5EF4-FFF2-40B4-BE49-F238E27FC236}">
                <a16:creationId xmlns:a16="http://schemas.microsoft.com/office/drawing/2014/main" id="{0C00C0B3-2382-244C-B8B7-3E21E4B403C6}"/>
              </a:ext>
            </a:extLst>
          </p:cNvPr>
          <p:cNvSpPr/>
          <p:nvPr/>
        </p:nvSpPr>
        <p:spPr>
          <a:xfrm rot="19790501" flipV="1">
            <a:off x="2316004" y="4311391"/>
            <a:ext cx="1754047" cy="45719"/>
          </a:xfrm>
          <a:prstGeom prst="rect">
            <a:avLst/>
          </a:prstGeom>
          <a:solidFill>
            <a:schemeClr val="bg1">
              <a:lumMod val="85000"/>
            </a:schemeClr>
          </a:solidFill>
          <a:ln w="952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TextBox 89">
            <a:extLst>
              <a:ext uri="{FF2B5EF4-FFF2-40B4-BE49-F238E27FC236}">
                <a16:creationId xmlns:a16="http://schemas.microsoft.com/office/drawing/2014/main" id="{749BADAA-E1BD-D34E-A70D-0E548AAFC68C}"/>
              </a:ext>
            </a:extLst>
          </p:cNvPr>
          <p:cNvSpPr txBox="1"/>
          <p:nvPr/>
        </p:nvSpPr>
        <p:spPr>
          <a:xfrm>
            <a:off x="6183558" y="1805062"/>
            <a:ext cx="647934" cy="276999"/>
          </a:xfrm>
          <a:prstGeom prst="rect">
            <a:avLst/>
          </a:prstGeom>
          <a:noFill/>
        </p:spPr>
        <p:txBody>
          <a:bodyPr wrap="none" rtlCol="0">
            <a:spAutoFit/>
          </a:bodyPr>
          <a:lstStyle/>
          <a:p>
            <a:r>
              <a:rPr lang="en-US" sz="1200" dirty="0"/>
              <a:t>Nacelle</a:t>
            </a:r>
          </a:p>
        </p:txBody>
      </p:sp>
      <p:sp>
        <p:nvSpPr>
          <p:cNvPr id="95" name="Can 94">
            <a:extLst>
              <a:ext uri="{FF2B5EF4-FFF2-40B4-BE49-F238E27FC236}">
                <a16:creationId xmlns:a16="http://schemas.microsoft.com/office/drawing/2014/main" id="{4BC1CF82-FDEB-9941-9756-8EAA660B4231}"/>
              </a:ext>
            </a:extLst>
          </p:cNvPr>
          <p:cNvSpPr/>
          <p:nvPr/>
        </p:nvSpPr>
        <p:spPr>
          <a:xfrm rot="16200000">
            <a:off x="9705541" y="1599695"/>
            <a:ext cx="177433" cy="588930"/>
          </a:xfrm>
          <a:prstGeom prst="can">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6" name="Rectangle 235">
            <a:extLst>
              <a:ext uri="{FF2B5EF4-FFF2-40B4-BE49-F238E27FC236}">
                <a16:creationId xmlns:a16="http://schemas.microsoft.com/office/drawing/2014/main" id="{382F8D88-D5EE-2C42-ABFB-618F91247EDD}"/>
              </a:ext>
            </a:extLst>
          </p:cNvPr>
          <p:cNvSpPr/>
          <p:nvPr/>
        </p:nvSpPr>
        <p:spPr>
          <a:xfrm rot="21176662" flipH="1">
            <a:off x="9939492" y="456216"/>
            <a:ext cx="45719" cy="1385537"/>
          </a:xfrm>
          <a:prstGeom prst="rect">
            <a:avLst/>
          </a:prstGeom>
          <a:solidFill>
            <a:schemeClr val="bg1">
              <a:lumMod val="85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8" name="Rectangle 237">
            <a:extLst>
              <a:ext uri="{FF2B5EF4-FFF2-40B4-BE49-F238E27FC236}">
                <a16:creationId xmlns:a16="http://schemas.microsoft.com/office/drawing/2014/main" id="{174A0A42-E494-614E-BF6D-9E77B2A546E6}"/>
              </a:ext>
            </a:extLst>
          </p:cNvPr>
          <p:cNvSpPr/>
          <p:nvPr/>
        </p:nvSpPr>
        <p:spPr>
          <a:xfrm rot="351453" flipH="1">
            <a:off x="9951282" y="1942187"/>
            <a:ext cx="45719" cy="1333270"/>
          </a:xfrm>
          <a:prstGeom prst="rect">
            <a:avLst/>
          </a:prstGeom>
          <a:solidFill>
            <a:schemeClr val="bg1">
              <a:lumMod val="85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9" name="Pentagon 238">
            <a:extLst>
              <a:ext uri="{FF2B5EF4-FFF2-40B4-BE49-F238E27FC236}">
                <a16:creationId xmlns:a16="http://schemas.microsoft.com/office/drawing/2014/main" id="{8CA14BE0-0DE8-9443-913C-AF6BF8A1638E}"/>
              </a:ext>
            </a:extLst>
          </p:cNvPr>
          <p:cNvSpPr/>
          <p:nvPr/>
        </p:nvSpPr>
        <p:spPr>
          <a:xfrm rot="16200000">
            <a:off x="9273518" y="1486660"/>
            <a:ext cx="607849" cy="63236"/>
          </a:xfrm>
          <a:prstGeom prst="homePlate">
            <a:avLst/>
          </a:prstGeom>
          <a:solidFill>
            <a:schemeClr val="bg1"/>
          </a:solid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0" name="Pentagon 239">
            <a:extLst>
              <a:ext uri="{FF2B5EF4-FFF2-40B4-BE49-F238E27FC236}">
                <a16:creationId xmlns:a16="http://schemas.microsoft.com/office/drawing/2014/main" id="{CD685074-26AF-8949-A407-8B4A1B78DFDB}"/>
              </a:ext>
            </a:extLst>
          </p:cNvPr>
          <p:cNvSpPr/>
          <p:nvPr/>
        </p:nvSpPr>
        <p:spPr>
          <a:xfrm rot="5400000">
            <a:off x="9035018" y="2512492"/>
            <a:ext cx="1081424" cy="66661"/>
          </a:xfrm>
          <a:prstGeom prst="homePlate">
            <a:avLst/>
          </a:prstGeom>
          <a:solidFill>
            <a:schemeClr val="bg1"/>
          </a:solid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1" name="Rectangle 240">
            <a:extLst>
              <a:ext uri="{FF2B5EF4-FFF2-40B4-BE49-F238E27FC236}">
                <a16:creationId xmlns:a16="http://schemas.microsoft.com/office/drawing/2014/main" id="{A8012241-2886-C14A-84FD-A188D2F04501}"/>
              </a:ext>
            </a:extLst>
          </p:cNvPr>
          <p:cNvSpPr/>
          <p:nvPr/>
        </p:nvSpPr>
        <p:spPr>
          <a:xfrm>
            <a:off x="9672982" y="1982877"/>
            <a:ext cx="128883" cy="4339534"/>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8" name="Straight Connector 97">
            <a:extLst>
              <a:ext uri="{FF2B5EF4-FFF2-40B4-BE49-F238E27FC236}">
                <a16:creationId xmlns:a16="http://schemas.microsoft.com/office/drawing/2014/main" id="{D46D0FA6-9E66-9B4B-A080-F92A271859E7}"/>
              </a:ext>
            </a:extLst>
          </p:cNvPr>
          <p:cNvCxnSpPr>
            <a:cxnSpLocks/>
            <a:stCxn id="100" idx="0"/>
          </p:cNvCxnSpPr>
          <p:nvPr/>
        </p:nvCxnSpPr>
        <p:spPr>
          <a:xfrm>
            <a:off x="6942191" y="432876"/>
            <a:ext cx="2918800" cy="18382"/>
          </a:xfrm>
          <a:prstGeom prst="line">
            <a:avLst/>
          </a:prstGeom>
          <a:ln>
            <a:solidFill>
              <a:schemeClr val="tx1">
                <a:lumMod val="65000"/>
                <a:lumOff val="3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42" name="Straight Connector 241">
            <a:extLst>
              <a:ext uri="{FF2B5EF4-FFF2-40B4-BE49-F238E27FC236}">
                <a16:creationId xmlns:a16="http://schemas.microsoft.com/office/drawing/2014/main" id="{40D9EA63-D619-CC4C-A806-01967465750E}"/>
              </a:ext>
            </a:extLst>
          </p:cNvPr>
          <p:cNvCxnSpPr>
            <a:cxnSpLocks/>
            <a:endCxn id="238" idx="2"/>
          </p:cNvCxnSpPr>
          <p:nvPr/>
        </p:nvCxnSpPr>
        <p:spPr>
          <a:xfrm flipV="1">
            <a:off x="7258203" y="3271976"/>
            <a:ext cx="2647904" cy="2336"/>
          </a:xfrm>
          <a:prstGeom prst="line">
            <a:avLst/>
          </a:prstGeom>
          <a:ln>
            <a:solidFill>
              <a:schemeClr val="tx1">
                <a:lumMod val="65000"/>
                <a:lumOff val="3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250" name="Can 249">
            <a:extLst>
              <a:ext uri="{FF2B5EF4-FFF2-40B4-BE49-F238E27FC236}">
                <a16:creationId xmlns:a16="http://schemas.microsoft.com/office/drawing/2014/main" id="{A26EAF59-D6A3-5541-8AFC-6EFA906EB39B}"/>
              </a:ext>
            </a:extLst>
          </p:cNvPr>
          <p:cNvSpPr/>
          <p:nvPr/>
        </p:nvSpPr>
        <p:spPr>
          <a:xfrm>
            <a:off x="9672982" y="5895501"/>
            <a:ext cx="121275" cy="435428"/>
          </a:xfrm>
          <a:prstGeom prst="can">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TextBox 113">
            <a:extLst>
              <a:ext uri="{FF2B5EF4-FFF2-40B4-BE49-F238E27FC236}">
                <a16:creationId xmlns:a16="http://schemas.microsoft.com/office/drawing/2014/main" id="{FCA5D63B-08F5-2446-8667-BF418129E1BB}"/>
              </a:ext>
            </a:extLst>
          </p:cNvPr>
          <p:cNvSpPr txBox="1"/>
          <p:nvPr/>
        </p:nvSpPr>
        <p:spPr>
          <a:xfrm>
            <a:off x="10074973" y="1063429"/>
            <a:ext cx="773802" cy="276999"/>
          </a:xfrm>
          <a:prstGeom prst="rect">
            <a:avLst/>
          </a:prstGeom>
          <a:noFill/>
        </p:spPr>
        <p:txBody>
          <a:bodyPr wrap="none" rtlCol="0">
            <a:spAutoFit/>
          </a:bodyPr>
          <a:lstStyle/>
          <a:p>
            <a:r>
              <a:rPr lang="en-US" sz="1200" i="1" dirty="0"/>
              <a:t>Side view</a:t>
            </a:r>
          </a:p>
        </p:txBody>
      </p:sp>
      <p:sp>
        <p:nvSpPr>
          <p:cNvPr id="115" name="Pentagon 114">
            <a:extLst>
              <a:ext uri="{FF2B5EF4-FFF2-40B4-BE49-F238E27FC236}">
                <a16:creationId xmlns:a16="http://schemas.microsoft.com/office/drawing/2014/main" id="{B1D35BB4-5DED-EF44-BA6F-08CE92B200B5}"/>
              </a:ext>
            </a:extLst>
          </p:cNvPr>
          <p:cNvSpPr/>
          <p:nvPr/>
        </p:nvSpPr>
        <p:spPr>
          <a:xfrm rot="10800000">
            <a:off x="9351908" y="1820222"/>
            <a:ext cx="200501" cy="170109"/>
          </a:xfrm>
          <a:prstGeom prst="homePlate">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a:extLst>
              <a:ext uri="{FF2B5EF4-FFF2-40B4-BE49-F238E27FC236}">
                <a16:creationId xmlns:a16="http://schemas.microsoft.com/office/drawing/2014/main" id="{EA4F5EF6-8FC8-A04B-A0D7-472322CCCE5C}"/>
              </a:ext>
            </a:extLst>
          </p:cNvPr>
          <p:cNvCxnSpPr>
            <a:cxnSpLocks/>
          </p:cNvCxnSpPr>
          <p:nvPr/>
        </p:nvCxnSpPr>
        <p:spPr>
          <a:xfrm flipH="1">
            <a:off x="7375170" y="4890605"/>
            <a:ext cx="287408" cy="664230"/>
          </a:xfrm>
          <a:prstGeom prst="line">
            <a:avLst/>
          </a:prstGeom>
          <a:ln w="28575">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a:extLst>
              <a:ext uri="{FF2B5EF4-FFF2-40B4-BE49-F238E27FC236}">
                <a16:creationId xmlns:a16="http://schemas.microsoft.com/office/drawing/2014/main" id="{812D2FAB-771B-4F40-89DA-81C70BF403E5}"/>
              </a:ext>
            </a:extLst>
          </p:cNvPr>
          <p:cNvCxnSpPr>
            <a:cxnSpLocks/>
          </p:cNvCxnSpPr>
          <p:nvPr/>
        </p:nvCxnSpPr>
        <p:spPr>
          <a:xfrm>
            <a:off x="7024394" y="4898878"/>
            <a:ext cx="350776" cy="644708"/>
          </a:xfrm>
          <a:prstGeom prst="line">
            <a:avLst/>
          </a:prstGeom>
          <a:ln w="28575">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sp>
        <p:nvSpPr>
          <p:cNvPr id="133" name="Can 132">
            <a:extLst>
              <a:ext uri="{FF2B5EF4-FFF2-40B4-BE49-F238E27FC236}">
                <a16:creationId xmlns:a16="http://schemas.microsoft.com/office/drawing/2014/main" id="{E6F2B999-DF0A-634F-9F38-B1547ACB60F6}"/>
              </a:ext>
            </a:extLst>
          </p:cNvPr>
          <p:cNvSpPr/>
          <p:nvPr/>
        </p:nvSpPr>
        <p:spPr>
          <a:xfrm>
            <a:off x="7308106" y="5549695"/>
            <a:ext cx="128883" cy="168475"/>
          </a:xfrm>
          <a:prstGeom prst="can">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4" name="Straight Connector 133">
            <a:extLst>
              <a:ext uri="{FF2B5EF4-FFF2-40B4-BE49-F238E27FC236}">
                <a16:creationId xmlns:a16="http://schemas.microsoft.com/office/drawing/2014/main" id="{822EC046-ACB5-D543-8A81-FFB981C51908}"/>
              </a:ext>
            </a:extLst>
          </p:cNvPr>
          <p:cNvCxnSpPr>
            <a:cxnSpLocks/>
            <a:stCxn id="100" idx="6"/>
          </p:cNvCxnSpPr>
          <p:nvPr/>
        </p:nvCxnSpPr>
        <p:spPr>
          <a:xfrm>
            <a:off x="8405819" y="1859996"/>
            <a:ext cx="0" cy="238974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7" name="Triangle 46">
            <a:extLst>
              <a:ext uri="{FF2B5EF4-FFF2-40B4-BE49-F238E27FC236}">
                <a16:creationId xmlns:a16="http://schemas.microsoft.com/office/drawing/2014/main" id="{E3C8C82A-69CF-BF47-B511-C8A65E90EFD9}"/>
              </a:ext>
            </a:extLst>
          </p:cNvPr>
          <p:cNvSpPr/>
          <p:nvPr/>
        </p:nvSpPr>
        <p:spPr>
          <a:xfrm rot="10623952">
            <a:off x="8331769" y="4150265"/>
            <a:ext cx="129846" cy="193572"/>
          </a:xfrm>
          <a:prstGeom prst="triangl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a:extLst>
              <a:ext uri="{FF2B5EF4-FFF2-40B4-BE49-F238E27FC236}">
                <a16:creationId xmlns:a16="http://schemas.microsoft.com/office/drawing/2014/main" id="{6DEAA9FB-E08A-CE49-ABEA-39AB12836669}"/>
              </a:ext>
            </a:extLst>
          </p:cNvPr>
          <p:cNvSpPr txBox="1"/>
          <p:nvPr/>
        </p:nvSpPr>
        <p:spPr>
          <a:xfrm>
            <a:off x="8379305" y="3874139"/>
            <a:ext cx="1053494" cy="600164"/>
          </a:xfrm>
          <a:prstGeom prst="rect">
            <a:avLst/>
          </a:prstGeom>
          <a:noFill/>
        </p:spPr>
        <p:txBody>
          <a:bodyPr wrap="none" rtlCol="0">
            <a:spAutoFit/>
          </a:bodyPr>
          <a:lstStyle/>
          <a:p>
            <a:pPr algn="ctr"/>
            <a:r>
              <a:rPr lang="en-US" sz="1100" dirty="0"/>
              <a:t>Sea anchors &amp;</a:t>
            </a:r>
          </a:p>
          <a:p>
            <a:pPr algn="ctr"/>
            <a:r>
              <a:rPr lang="en-US" sz="1100" dirty="0"/>
              <a:t>graphene strap</a:t>
            </a:r>
          </a:p>
          <a:p>
            <a:pPr algn="ctr"/>
            <a:r>
              <a:rPr lang="en-US" sz="1100" dirty="0"/>
              <a:t>lightning rods</a:t>
            </a:r>
          </a:p>
        </p:txBody>
      </p:sp>
      <p:sp>
        <p:nvSpPr>
          <p:cNvPr id="50" name="Freeform 49">
            <a:extLst>
              <a:ext uri="{FF2B5EF4-FFF2-40B4-BE49-F238E27FC236}">
                <a16:creationId xmlns:a16="http://schemas.microsoft.com/office/drawing/2014/main" id="{69032002-BF9B-614B-8105-42481E9DF4E6}"/>
              </a:ext>
            </a:extLst>
          </p:cNvPr>
          <p:cNvSpPr/>
          <p:nvPr/>
        </p:nvSpPr>
        <p:spPr>
          <a:xfrm>
            <a:off x="7645138" y="612742"/>
            <a:ext cx="772998" cy="1272619"/>
          </a:xfrm>
          <a:custGeom>
            <a:avLst/>
            <a:gdLst>
              <a:gd name="connsiteX0" fmla="*/ 0 w 772998"/>
              <a:gd name="connsiteY0" fmla="*/ 0 h 1272619"/>
              <a:gd name="connsiteX1" fmla="*/ 207390 w 772998"/>
              <a:gd name="connsiteY1" fmla="*/ 122549 h 1272619"/>
              <a:gd name="connsiteX2" fmla="*/ 301658 w 772998"/>
              <a:gd name="connsiteY2" fmla="*/ 207390 h 1272619"/>
              <a:gd name="connsiteX3" fmla="*/ 405353 w 772998"/>
              <a:gd name="connsiteY3" fmla="*/ 339365 h 1272619"/>
              <a:gd name="connsiteX4" fmla="*/ 499621 w 772998"/>
              <a:gd name="connsiteY4" fmla="*/ 443060 h 1272619"/>
              <a:gd name="connsiteX5" fmla="*/ 584462 w 772998"/>
              <a:gd name="connsiteY5" fmla="*/ 565609 h 1272619"/>
              <a:gd name="connsiteX6" fmla="*/ 631596 w 772998"/>
              <a:gd name="connsiteY6" fmla="*/ 678730 h 1272619"/>
              <a:gd name="connsiteX7" fmla="*/ 678730 w 772998"/>
              <a:gd name="connsiteY7" fmla="*/ 754145 h 1272619"/>
              <a:gd name="connsiteX8" fmla="*/ 707010 w 772998"/>
              <a:gd name="connsiteY8" fmla="*/ 867266 h 1272619"/>
              <a:gd name="connsiteX9" fmla="*/ 744718 w 772998"/>
              <a:gd name="connsiteY9" fmla="*/ 980388 h 1272619"/>
              <a:gd name="connsiteX10" fmla="*/ 763571 w 772998"/>
              <a:gd name="connsiteY10" fmla="*/ 1112363 h 1272619"/>
              <a:gd name="connsiteX11" fmla="*/ 772998 w 772998"/>
              <a:gd name="connsiteY11" fmla="*/ 1187778 h 1272619"/>
              <a:gd name="connsiteX12" fmla="*/ 763571 w 772998"/>
              <a:gd name="connsiteY12" fmla="*/ 1272619 h 12726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72998" h="1272619">
                <a:moveTo>
                  <a:pt x="0" y="0"/>
                </a:moveTo>
                <a:cubicBezTo>
                  <a:pt x="78557" y="43992"/>
                  <a:pt x="157114" y="87984"/>
                  <a:pt x="207390" y="122549"/>
                </a:cubicBezTo>
                <a:cubicBezTo>
                  <a:pt x="257666" y="157114"/>
                  <a:pt x="268664" y="171254"/>
                  <a:pt x="301658" y="207390"/>
                </a:cubicBezTo>
                <a:cubicBezTo>
                  <a:pt x="334652" y="243526"/>
                  <a:pt x="372359" y="300087"/>
                  <a:pt x="405353" y="339365"/>
                </a:cubicBezTo>
                <a:cubicBezTo>
                  <a:pt x="438347" y="378643"/>
                  <a:pt x="469770" y="405353"/>
                  <a:pt x="499621" y="443060"/>
                </a:cubicBezTo>
                <a:cubicBezTo>
                  <a:pt x="529472" y="480767"/>
                  <a:pt x="562466" y="526331"/>
                  <a:pt x="584462" y="565609"/>
                </a:cubicBezTo>
                <a:cubicBezTo>
                  <a:pt x="606458" y="604887"/>
                  <a:pt x="615885" y="647307"/>
                  <a:pt x="631596" y="678730"/>
                </a:cubicBezTo>
                <a:cubicBezTo>
                  <a:pt x="647307" y="710153"/>
                  <a:pt x="666161" y="722722"/>
                  <a:pt x="678730" y="754145"/>
                </a:cubicBezTo>
                <a:cubicBezTo>
                  <a:pt x="691299" y="785568"/>
                  <a:pt x="696012" y="829559"/>
                  <a:pt x="707010" y="867266"/>
                </a:cubicBezTo>
                <a:cubicBezTo>
                  <a:pt x="718008" y="904973"/>
                  <a:pt x="735291" y="939539"/>
                  <a:pt x="744718" y="980388"/>
                </a:cubicBezTo>
                <a:cubicBezTo>
                  <a:pt x="754145" y="1021237"/>
                  <a:pt x="758858" y="1077798"/>
                  <a:pt x="763571" y="1112363"/>
                </a:cubicBezTo>
                <a:cubicBezTo>
                  <a:pt x="768284" y="1146928"/>
                  <a:pt x="772998" y="1161069"/>
                  <a:pt x="772998" y="1187778"/>
                </a:cubicBezTo>
                <a:cubicBezTo>
                  <a:pt x="772998" y="1214487"/>
                  <a:pt x="768284" y="1243553"/>
                  <a:pt x="763571" y="1272619"/>
                </a:cubicBezTo>
              </a:path>
            </a:pathLst>
          </a:cu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3" name="Straight Connector 62">
            <a:extLst>
              <a:ext uri="{FF2B5EF4-FFF2-40B4-BE49-F238E27FC236}">
                <a16:creationId xmlns:a16="http://schemas.microsoft.com/office/drawing/2014/main" id="{9DA982C5-DDA3-CB40-A2BC-4A5671FCB4C8}"/>
              </a:ext>
            </a:extLst>
          </p:cNvPr>
          <p:cNvCxnSpPr>
            <a:cxnSpLocks/>
            <a:endCxn id="50" idx="0"/>
          </p:cNvCxnSpPr>
          <p:nvPr/>
        </p:nvCxnSpPr>
        <p:spPr>
          <a:xfrm flipH="1">
            <a:off x="7645138" y="396267"/>
            <a:ext cx="74482" cy="2164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7" name="Straight Connector 146">
            <a:extLst>
              <a:ext uri="{FF2B5EF4-FFF2-40B4-BE49-F238E27FC236}">
                <a16:creationId xmlns:a16="http://schemas.microsoft.com/office/drawing/2014/main" id="{0EED7107-ABDC-8F44-817E-72DA75BDD72A}"/>
              </a:ext>
            </a:extLst>
          </p:cNvPr>
          <p:cNvCxnSpPr>
            <a:cxnSpLocks/>
            <a:endCxn id="50" idx="0"/>
          </p:cNvCxnSpPr>
          <p:nvPr/>
        </p:nvCxnSpPr>
        <p:spPr>
          <a:xfrm>
            <a:off x="7627167" y="359016"/>
            <a:ext cx="17971" cy="25372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8" name="Straight Connector 147">
            <a:extLst>
              <a:ext uri="{FF2B5EF4-FFF2-40B4-BE49-F238E27FC236}">
                <a16:creationId xmlns:a16="http://schemas.microsoft.com/office/drawing/2014/main" id="{1C511494-CC13-1D46-8C3E-F501E0E9732C}"/>
              </a:ext>
            </a:extLst>
          </p:cNvPr>
          <p:cNvCxnSpPr>
            <a:cxnSpLocks/>
          </p:cNvCxnSpPr>
          <p:nvPr/>
        </p:nvCxnSpPr>
        <p:spPr>
          <a:xfrm>
            <a:off x="7518874" y="407450"/>
            <a:ext cx="126231" cy="2154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0" name="Sun 69">
            <a:extLst>
              <a:ext uri="{FF2B5EF4-FFF2-40B4-BE49-F238E27FC236}">
                <a16:creationId xmlns:a16="http://schemas.microsoft.com/office/drawing/2014/main" id="{48A9B204-9F72-DD4D-AFCA-2354EF9FCA46}"/>
              </a:ext>
            </a:extLst>
          </p:cNvPr>
          <p:cNvSpPr/>
          <p:nvPr/>
        </p:nvSpPr>
        <p:spPr>
          <a:xfrm>
            <a:off x="2135311" y="2882564"/>
            <a:ext cx="166696" cy="177434"/>
          </a:xfrm>
          <a:prstGeom prst="sun">
            <a:avLst/>
          </a:prstGeom>
          <a:solidFill>
            <a:schemeClr val="accent2">
              <a:lumMod val="75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Sun 155">
            <a:extLst>
              <a:ext uri="{FF2B5EF4-FFF2-40B4-BE49-F238E27FC236}">
                <a16:creationId xmlns:a16="http://schemas.microsoft.com/office/drawing/2014/main" id="{0B5A36CA-4795-3144-9D81-15F8328DFAC3}"/>
              </a:ext>
            </a:extLst>
          </p:cNvPr>
          <p:cNvSpPr/>
          <p:nvPr/>
        </p:nvSpPr>
        <p:spPr>
          <a:xfrm>
            <a:off x="2414270" y="2875006"/>
            <a:ext cx="166696" cy="177434"/>
          </a:xfrm>
          <a:prstGeom prst="sun">
            <a:avLst/>
          </a:prstGeom>
          <a:solidFill>
            <a:schemeClr val="accent2">
              <a:lumMod val="75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Sun 156">
            <a:extLst>
              <a:ext uri="{FF2B5EF4-FFF2-40B4-BE49-F238E27FC236}">
                <a16:creationId xmlns:a16="http://schemas.microsoft.com/office/drawing/2014/main" id="{F65476AC-17D8-A74F-8305-B121A39B2B78}"/>
              </a:ext>
            </a:extLst>
          </p:cNvPr>
          <p:cNvSpPr/>
          <p:nvPr/>
        </p:nvSpPr>
        <p:spPr>
          <a:xfrm>
            <a:off x="2670313" y="2896136"/>
            <a:ext cx="166696" cy="177434"/>
          </a:xfrm>
          <a:prstGeom prst="sun">
            <a:avLst/>
          </a:prstGeom>
          <a:solidFill>
            <a:schemeClr val="accent2">
              <a:lumMod val="75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a:extLst>
              <a:ext uri="{FF2B5EF4-FFF2-40B4-BE49-F238E27FC236}">
                <a16:creationId xmlns:a16="http://schemas.microsoft.com/office/drawing/2014/main" id="{66336EE4-C77C-5F40-ABB6-CD04CEE617FA}"/>
              </a:ext>
            </a:extLst>
          </p:cNvPr>
          <p:cNvSpPr txBox="1"/>
          <p:nvPr/>
        </p:nvSpPr>
        <p:spPr>
          <a:xfrm>
            <a:off x="2658832" y="2478900"/>
            <a:ext cx="2677124" cy="430887"/>
          </a:xfrm>
          <a:prstGeom prst="rect">
            <a:avLst/>
          </a:prstGeom>
          <a:noFill/>
        </p:spPr>
        <p:txBody>
          <a:bodyPr wrap="square" rtlCol="0">
            <a:spAutoFit/>
          </a:bodyPr>
          <a:lstStyle/>
          <a:p>
            <a:pPr algn="ctr"/>
            <a:r>
              <a:rPr lang="en-US" sz="1100" dirty="0"/>
              <a:t>Using either flat fan spray nozzles</a:t>
            </a:r>
          </a:p>
          <a:p>
            <a:pPr algn="ctr"/>
            <a:r>
              <a:rPr lang="en-US" sz="1100" dirty="0"/>
              <a:t>or sublimation to make ISA aerosols</a:t>
            </a:r>
          </a:p>
        </p:txBody>
      </p:sp>
      <p:cxnSp>
        <p:nvCxnSpPr>
          <p:cNvPr id="158" name="Straight Connector 157">
            <a:extLst>
              <a:ext uri="{FF2B5EF4-FFF2-40B4-BE49-F238E27FC236}">
                <a16:creationId xmlns:a16="http://schemas.microsoft.com/office/drawing/2014/main" id="{F5D1E673-8664-2A41-BBD5-AE4F5A53FD09}"/>
              </a:ext>
            </a:extLst>
          </p:cNvPr>
          <p:cNvCxnSpPr>
            <a:cxnSpLocks/>
            <a:endCxn id="156" idx="0"/>
          </p:cNvCxnSpPr>
          <p:nvPr/>
        </p:nvCxnSpPr>
        <p:spPr>
          <a:xfrm flipH="1">
            <a:off x="2497618" y="2710138"/>
            <a:ext cx="433233" cy="164868"/>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74" name="TextBox 73">
            <a:extLst>
              <a:ext uri="{FF2B5EF4-FFF2-40B4-BE49-F238E27FC236}">
                <a16:creationId xmlns:a16="http://schemas.microsoft.com/office/drawing/2014/main" id="{59C1B462-2D9C-D24F-A4F2-4545B9746D34}"/>
              </a:ext>
            </a:extLst>
          </p:cNvPr>
          <p:cNvSpPr txBox="1"/>
          <p:nvPr/>
        </p:nvSpPr>
        <p:spPr>
          <a:xfrm>
            <a:off x="3588962" y="6227012"/>
            <a:ext cx="1505540" cy="600164"/>
          </a:xfrm>
          <a:prstGeom prst="rect">
            <a:avLst/>
          </a:prstGeom>
          <a:noFill/>
        </p:spPr>
        <p:txBody>
          <a:bodyPr wrap="none" rtlCol="0">
            <a:spAutoFit/>
          </a:bodyPr>
          <a:lstStyle/>
          <a:p>
            <a:pPr algn="ctr"/>
            <a:r>
              <a:rPr lang="en-US" sz="1100" i="1" dirty="0"/>
              <a:t>In polar seas this might</a:t>
            </a:r>
          </a:p>
          <a:p>
            <a:pPr algn="ctr"/>
            <a:r>
              <a:rPr lang="en-US" sz="1100" i="1" dirty="0"/>
              <a:t>require auto de-icing</a:t>
            </a:r>
          </a:p>
          <a:p>
            <a:pPr algn="ctr"/>
            <a:r>
              <a:rPr lang="en-US" sz="1100" i="1" dirty="0"/>
              <a:t>capabilities</a:t>
            </a:r>
          </a:p>
        </p:txBody>
      </p:sp>
      <p:grpSp>
        <p:nvGrpSpPr>
          <p:cNvPr id="80" name="Group 79">
            <a:extLst>
              <a:ext uri="{FF2B5EF4-FFF2-40B4-BE49-F238E27FC236}">
                <a16:creationId xmlns:a16="http://schemas.microsoft.com/office/drawing/2014/main" id="{1A450DE7-87EC-1045-8EF6-C48DCBEE3354}"/>
              </a:ext>
            </a:extLst>
          </p:cNvPr>
          <p:cNvGrpSpPr/>
          <p:nvPr/>
        </p:nvGrpSpPr>
        <p:grpSpPr>
          <a:xfrm>
            <a:off x="7027762" y="3340157"/>
            <a:ext cx="181549" cy="186064"/>
            <a:chOff x="11581625" y="2049003"/>
            <a:chExt cx="181549" cy="186064"/>
          </a:xfrm>
        </p:grpSpPr>
        <p:sp>
          <p:nvSpPr>
            <p:cNvPr id="79" name="Freeform 78">
              <a:extLst>
                <a:ext uri="{FF2B5EF4-FFF2-40B4-BE49-F238E27FC236}">
                  <a16:creationId xmlns:a16="http://schemas.microsoft.com/office/drawing/2014/main" id="{4AC4D346-99D5-454F-BF0C-0CA9F32E4DCF}"/>
                </a:ext>
              </a:extLst>
            </p:cNvPr>
            <p:cNvSpPr/>
            <p:nvPr/>
          </p:nvSpPr>
          <p:spPr>
            <a:xfrm>
              <a:off x="11594969" y="2111604"/>
              <a:ext cx="150829" cy="122549"/>
            </a:xfrm>
            <a:custGeom>
              <a:avLst/>
              <a:gdLst>
                <a:gd name="connsiteX0" fmla="*/ 9427 w 150829"/>
                <a:gd name="connsiteY0" fmla="*/ 0 h 122549"/>
                <a:gd name="connsiteX1" fmla="*/ 150829 w 150829"/>
                <a:gd name="connsiteY1" fmla="*/ 9427 h 122549"/>
                <a:gd name="connsiteX2" fmla="*/ 150829 w 150829"/>
                <a:gd name="connsiteY2" fmla="*/ 9427 h 122549"/>
                <a:gd name="connsiteX3" fmla="*/ 122549 w 150829"/>
                <a:gd name="connsiteY3" fmla="*/ 103695 h 122549"/>
                <a:gd name="connsiteX4" fmla="*/ 94268 w 150829"/>
                <a:gd name="connsiteY4" fmla="*/ 122549 h 122549"/>
                <a:gd name="connsiteX5" fmla="*/ 65988 w 150829"/>
                <a:gd name="connsiteY5" fmla="*/ 122549 h 122549"/>
                <a:gd name="connsiteX6" fmla="*/ 28280 w 150829"/>
                <a:gd name="connsiteY6" fmla="*/ 113122 h 122549"/>
                <a:gd name="connsiteX7" fmla="*/ 9427 w 150829"/>
                <a:gd name="connsiteY7" fmla="*/ 94268 h 122549"/>
                <a:gd name="connsiteX8" fmla="*/ 0 w 150829"/>
                <a:gd name="connsiteY8" fmla="*/ 56561 h 122549"/>
                <a:gd name="connsiteX9" fmla="*/ 9427 w 150829"/>
                <a:gd name="connsiteY9" fmla="*/ 0 h 1225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0829" h="122549">
                  <a:moveTo>
                    <a:pt x="9427" y="0"/>
                  </a:moveTo>
                  <a:lnTo>
                    <a:pt x="150829" y="9427"/>
                  </a:lnTo>
                  <a:lnTo>
                    <a:pt x="150829" y="9427"/>
                  </a:lnTo>
                  <a:lnTo>
                    <a:pt x="122549" y="103695"/>
                  </a:lnTo>
                  <a:lnTo>
                    <a:pt x="94268" y="122549"/>
                  </a:lnTo>
                  <a:lnTo>
                    <a:pt x="65988" y="122549"/>
                  </a:lnTo>
                  <a:lnTo>
                    <a:pt x="28280" y="113122"/>
                  </a:lnTo>
                  <a:lnTo>
                    <a:pt x="9427" y="94268"/>
                  </a:lnTo>
                  <a:lnTo>
                    <a:pt x="0" y="56561"/>
                  </a:lnTo>
                  <a:lnTo>
                    <a:pt x="9427" y="0"/>
                  </a:lnTo>
                  <a:close/>
                </a:path>
              </a:pathLst>
            </a:cu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Doughnut 76">
              <a:extLst>
                <a:ext uri="{FF2B5EF4-FFF2-40B4-BE49-F238E27FC236}">
                  <a16:creationId xmlns:a16="http://schemas.microsoft.com/office/drawing/2014/main" id="{7CCF3DD9-ADD8-0949-8C18-6C4F39939C9C}"/>
                </a:ext>
              </a:extLst>
            </p:cNvPr>
            <p:cNvSpPr/>
            <p:nvPr/>
          </p:nvSpPr>
          <p:spPr>
            <a:xfrm>
              <a:off x="11581625" y="2049003"/>
              <a:ext cx="181549" cy="186064"/>
            </a:xfrm>
            <a:prstGeom prst="donut">
              <a:avLst>
                <a:gd name="adj" fmla="val 12138"/>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165" name="Group 164">
            <a:extLst>
              <a:ext uri="{FF2B5EF4-FFF2-40B4-BE49-F238E27FC236}">
                <a16:creationId xmlns:a16="http://schemas.microsoft.com/office/drawing/2014/main" id="{FB67B132-2853-5345-B977-FC78BBB26E57}"/>
              </a:ext>
            </a:extLst>
          </p:cNvPr>
          <p:cNvGrpSpPr/>
          <p:nvPr/>
        </p:nvGrpSpPr>
        <p:grpSpPr>
          <a:xfrm>
            <a:off x="6672702" y="3323064"/>
            <a:ext cx="181549" cy="186064"/>
            <a:chOff x="11581625" y="2049003"/>
            <a:chExt cx="181549" cy="186064"/>
          </a:xfrm>
        </p:grpSpPr>
        <p:sp>
          <p:nvSpPr>
            <p:cNvPr id="166" name="Freeform 165">
              <a:extLst>
                <a:ext uri="{FF2B5EF4-FFF2-40B4-BE49-F238E27FC236}">
                  <a16:creationId xmlns:a16="http://schemas.microsoft.com/office/drawing/2014/main" id="{C511795E-0B2F-DC48-8069-44137C0E9117}"/>
                </a:ext>
              </a:extLst>
            </p:cNvPr>
            <p:cNvSpPr/>
            <p:nvPr/>
          </p:nvSpPr>
          <p:spPr>
            <a:xfrm>
              <a:off x="11594969" y="2111604"/>
              <a:ext cx="150829" cy="122549"/>
            </a:xfrm>
            <a:custGeom>
              <a:avLst/>
              <a:gdLst>
                <a:gd name="connsiteX0" fmla="*/ 9427 w 150829"/>
                <a:gd name="connsiteY0" fmla="*/ 0 h 122549"/>
                <a:gd name="connsiteX1" fmla="*/ 150829 w 150829"/>
                <a:gd name="connsiteY1" fmla="*/ 9427 h 122549"/>
                <a:gd name="connsiteX2" fmla="*/ 150829 w 150829"/>
                <a:gd name="connsiteY2" fmla="*/ 9427 h 122549"/>
                <a:gd name="connsiteX3" fmla="*/ 122549 w 150829"/>
                <a:gd name="connsiteY3" fmla="*/ 103695 h 122549"/>
                <a:gd name="connsiteX4" fmla="*/ 94268 w 150829"/>
                <a:gd name="connsiteY4" fmla="*/ 122549 h 122549"/>
                <a:gd name="connsiteX5" fmla="*/ 65988 w 150829"/>
                <a:gd name="connsiteY5" fmla="*/ 122549 h 122549"/>
                <a:gd name="connsiteX6" fmla="*/ 28280 w 150829"/>
                <a:gd name="connsiteY6" fmla="*/ 113122 h 122549"/>
                <a:gd name="connsiteX7" fmla="*/ 9427 w 150829"/>
                <a:gd name="connsiteY7" fmla="*/ 94268 h 122549"/>
                <a:gd name="connsiteX8" fmla="*/ 0 w 150829"/>
                <a:gd name="connsiteY8" fmla="*/ 56561 h 122549"/>
                <a:gd name="connsiteX9" fmla="*/ 9427 w 150829"/>
                <a:gd name="connsiteY9" fmla="*/ 0 h 1225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0829" h="122549">
                  <a:moveTo>
                    <a:pt x="9427" y="0"/>
                  </a:moveTo>
                  <a:lnTo>
                    <a:pt x="150829" y="9427"/>
                  </a:lnTo>
                  <a:lnTo>
                    <a:pt x="150829" y="9427"/>
                  </a:lnTo>
                  <a:lnTo>
                    <a:pt x="122549" y="103695"/>
                  </a:lnTo>
                  <a:lnTo>
                    <a:pt x="94268" y="122549"/>
                  </a:lnTo>
                  <a:lnTo>
                    <a:pt x="65988" y="122549"/>
                  </a:lnTo>
                  <a:lnTo>
                    <a:pt x="28280" y="113122"/>
                  </a:lnTo>
                  <a:lnTo>
                    <a:pt x="9427" y="94268"/>
                  </a:lnTo>
                  <a:lnTo>
                    <a:pt x="0" y="56561"/>
                  </a:lnTo>
                  <a:lnTo>
                    <a:pt x="9427" y="0"/>
                  </a:lnTo>
                  <a:close/>
                </a:path>
              </a:pathLst>
            </a:cu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Doughnut 166">
              <a:extLst>
                <a:ext uri="{FF2B5EF4-FFF2-40B4-BE49-F238E27FC236}">
                  <a16:creationId xmlns:a16="http://schemas.microsoft.com/office/drawing/2014/main" id="{9540B3E4-6B82-8548-967A-CEAD547C6907}"/>
                </a:ext>
              </a:extLst>
            </p:cNvPr>
            <p:cNvSpPr/>
            <p:nvPr/>
          </p:nvSpPr>
          <p:spPr>
            <a:xfrm>
              <a:off x="11581625" y="2049003"/>
              <a:ext cx="181549" cy="186064"/>
            </a:xfrm>
            <a:prstGeom prst="donut">
              <a:avLst>
                <a:gd name="adj" fmla="val 12138"/>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81" name="TextBox 80">
            <a:extLst>
              <a:ext uri="{FF2B5EF4-FFF2-40B4-BE49-F238E27FC236}">
                <a16:creationId xmlns:a16="http://schemas.microsoft.com/office/drawing/2014/main" id="{88B41D5C-F2DF-FB42-8336-BDB742E519F4}"/>
              </a:ext>
            </a:extLst>
          </p:cNvPr>
          <p:cNvSpPr txBox="1"/>
          <p:nvPr/>
        </p:nvSpPr>
        <p:spPr>
          <a:xfrm>
            <a:off x="4513371" y="2869985"/>
            <a:ext cx="1669047" cy="600164"/>
          </a:xfrm>
          <a:prstGeom prst="rect">
            <a:avLst/>
          </a:prstGeom>
          <a:noFill/>
        </p:spPr>
        <p:txBody>
          <a:bodyPr wrap="none" rtlCol="0">
            <a:spAutoFit/>
          </a:bodyPr>
          <a:lstStyle/>
          <a:p>
            <a:pPr algn="ctr"/>
            <a:r>
              <a:rPr lang="en-US" sz="1100" dirty="0"/>
              <a:t>Toroidal tank for slurry</a:t>
            </a:r>
          </a:p>
          <a:p>
            <a:pPr algn="ctr"/>
            <a:r>
              <a:rPr lang="en-US" sz="1100" dirty="0"/>
              <a:t>of Fe</a:t>
            </a:r>
            <a:r>
              <a:rPr lang="en-US" sz="1100" baseline="-25000" dirty="0"/>
              <a:t>2</a:t>
            </a:r>
            <a:r>
              <a:rPr lang="en-US" sz="1100" dirty="0"/>
              <a:t>O</a:t>
            </a:r>
            <a:r>
              <a:rPr lang="en-US" sz="1100" baseline="-25000" dirty="0"/>
              <a:t>3</a:t>
            </a:r>
            <a:r>
              <a:rPr lang="en-US" sz="1100" dirty="0"/>
              <a:t>-rich powder and </a:t>
            </a:r>
          </a:p>
          <a:p>
            <a:pPr algn="ctr"/>
            <a:r>
              <a:rPr lang="en-US" sz="1100" dirty="0"/>
              <a:t>FeCl</a:t>
            </a:r>
            <a:r>
              <a:rPr lang="en-US" sz="1100" baseline="-25000" dirty="0"/>
              <a:t>3</a:t>
            </a:r>
            <a:r>
              <a:rPr lang="en-US" sz="1100" dirty="0"/>
              <a:t> aqueous solution  </a:t>
            </a:r>
          </a:p>
        </p:txBody>
      </p:sp>
      <p:cxnSp>
        <p:nvCxnSpPr>
          <p:cNvPr id="168" name="Straight Connector 167">
            <a:extLst>
              <a:ext uri="{FF2B5EF4-FFF2-40B4-BE49-F238E27FC236}">
                <a16:creationId xmlns:a16="http://schemas.microsoft.com/office/drawing/2014/main" id="{74DA3202-382D-DE43-B033-85B607396FEF}"/>
              </a:ext>
            </a:extLst>
          </p:cNvPr>
          <p:cNvCxnSpPr>
            <a:cxnSpLocks/>
            <a:endCxn id="166" idx="1"/>
          </p:cNvCxnSpPr>
          <p:nvPr/>
        </p:nvCxnSpPr>
        <p:spPr>
          <a:xfrm>
            <a:off x="5979343" y="3179161"/>
            <a:ext cx="857532" cy="215931"/>
          </a:xfrm>
          <a:prstGeom prst="line">
            <a:avLst/>
          </a:prstGeom>
          <a:ln>
            <a:solidFill>
              <a:schemeClr val="tx1">
                <a:lumMod val="65000"/>
                <a:lumOff val="3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70" name="Straight Connector 169">
            <a:extLst>
              <a:ext uri="{FF2B5EF4-FFF2-40B4-BE49-F238E27FC236}">
                <a16:creationId xmlns:a16="http://schemas.microsoft.com/office/drawing/2014/main" id="{087E7057-C3B8-ED4E-A54A-D6C88211B93B}"/>
              </a:ext>
            </a:extLst>
          </p:cNvPr>
          <p:cNvCxnSpPr>
            <a:cxnSpLocks/>
            <a:stCxn id="75" idx="0"/>
            <a:endCxn id="133" idx="3"/>
          </p:cNvCxnSpPr>
          <p:nvPr/>
        </p:nvCxnSpPr>
        <p:spPr>
          <a:xfrm flipH="1" flipV="1">
            <a:off x="7372548" y="5718170"/>
            <a:ext cx="412762" cy="239933"/>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87" name="TextBox 86">
            <a:extLst>
              <a:ext uri="{FF2B5EF4-FFF2-40B4-BE49-F238E27FC236}">
                <a16:creationId xmlns:a16="http://schemas.microsoft.com/office/drawing/2014/main" id="{923B06CC-00C6-E741-8D2B-7AFF2C5DCE1C}"/>
              </a:ext>
            </a:extLst>
          </p:cNvPr>
          <p:cNvSpPr txBox="1"/>
          <p:nvPr/>
        </p:nvSpPr>
        <p:spPr>
          <a:xfrm>
            <a:off x="9739466" y="3525817"/>
            <a:ext cx="548548" cy="261610"/>
          </a:xfrm>
          <a:prstGeom prst="rect">
            <a:avLst/>
          </a:prstGeom>
          <a:noFill/>
        </p:spPr>
        <p:txBody>
          <a:bodyPr wrap="none" rtlCol="0">
            <a:spAutoFit/>
          </a:bodyPr>
          <a:lstStyle/>
          <a:p>
            <a:r>
              <a:rPr lang="en-US" sz="1100" dirty="0"/>
              <a:t>Tower</a:t>
            </a:r>
          </a:p>
        </p:txBody>
      </p:sp>
      <p:grpSp>
        <p:nvGrpSpPr>
          <p:cNvPr id="175" name="Group 174">
            <a:extLst>
              <a:ext uri="{FF2B5EF4-FFF2-40B4-BE49-F238E27FC236}">
                <a16:creationId xmlns:a16="http://schemas.microsoft.com/office/drawing/2014/main" id="{09E9130E-2D2F-424E-9700-E7657A59D125}"/>
              </a:ext>
            </a:extLst>
          </p:cNvPr>
          <p:cNvGrpSpPr/>
          <p:nvPr/>
        </p:nvGrpSpPr>
        <p:grpSpPr>
          <a:xfrm>
            <a:off x="6607395" y="4012219"/>
            <a:ext cx="246977" cy="254607"/>
            <a:chOff x="4289854" y="659422"/>
            <a:chExt cx="246977" cy="254607"/>
          </a:xfrm>
        </p:grpSpPr>
        <p:sp>
          <p:nvSpPr>
            <p:cNvPr id="177" name="Freeform 176">
              <a:extLst>
                <a:ext uri="{FF2B5EF4-FFF2-40B4-BE49-F238E27FC236}">
                  <a16:creationId xmlns:a16="http://schemas.microsoft.com/office/drawing/2014/main" id="{C11735AA-FC1F-894F-B94D-6397ED8DC822}"/>
                </a:ext>
              </a:extLst>
            </p:cNvPr>
            <p:cNvSpPr/>
            <p:nvPr/>
          </p:nvSpPr>
          <p:spPr>
            <a:xfrm>
              <a:off x="4317023" y="756138"/>
              <a:ext cx="193431" cy="123093"/>
            </a:xfrm>
            <a:custGeom>
              <a:avLst/>
              <a:gdLst>
                <a:gd name="connsiteX0" fmla="*/ 17585 w 193431"/>
                <a:gd name="connsiteY0" fmla="*/ 0 h 123093"/>
                <a:gd name="connsiteX1" fmla="*/ 193431 w 193431"/>
                <a:gd name="connsiteY1" fmla="*/ 0 h 123093"/>
                <a:gd name="connsiteX2" fmla="*/ 193431 w 193431"/>
                <a:gd name="connsiteY2" fmla="*/ 0 h 123093"/>
                <a:gd name="connsiteX3" fmla="*/ 167054 w 193431"/>
                <a:gd name="connsiteY3" fmla="*/ 96716 h 123093"/>
                <a:gd name="connsiteX4" fmla="*/ 140677 w 193431"/>
                <a:gd name="connsiteY4" fmla="*/ 123093 h 123093"/>
                <a:gd name="connsiteX5" fmla="*/ 140677 w 193431"/>
                <a:gd name="connsiteY5" fmla="*/ 123093 h 123093"/>
                <a:gd name="connsiteX6" fmla="*/ 43962 w 193431"/>
                <a:gd name="connsiteY6" fmla="*/ 105508 h 123093"/>
                <a:gd name="connsiteX7" fmla="*/ 17585 w 193431"/>
                <a:gd name="connsiteY7" fmla="*/ 87924 h 123093"/>
                <a:gd name="connsiteX8" fmla="*/ 0 w 193431"/>
                <a:gd name="connsiteY8" fmla="*/ 52754 h 123093"/>
                <a:gd name="connsiteX9" fmla="*/ 17585 w 193431"/>
                <a:gd name="connsiteY9" fmla="*/ 0 h 123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3431" h="123093">
                  <a:moveTo>
                    <a:pt x="17585" y="0"/>
                  </a:moveTo>
                  <a:lnTo>
                    <a:pt x="193431" y="0"/>
                  </a:lnTo>
                  <a:lnTo>
                    <a:pt x="193431" y="0"/>
                  </a:lnTo>
                  <a:lnTo>
                    <a:pt x="167054" y="96716"/>
                  </a:lnTo>
                  <a:lnTo>
                    <a:pt x="140677" y="123093"/>
                  </a:lnTo>
                  <a:lnTo>
                    <a:pt x="140677" y="123093"/>
                  </a:lnTo>
                  <a:lnTo>
                    <a:pt x="43962" y="105508"/>
                  </a:lnTo>
                  <a:lnTo>
                    <a:pt x="17585" y="87924"/>
                  </a:lnTo>
                  <a:lnTo>
                    <a:pt x="0" y="52754"/>
                  </a:lnTo>
                  <a:lnTo>
                    <a:pt x="17585" y="0"/>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Doughnut 177">
              <a:extLst>
                <a:ext uri="{FF2B5EF4-FFF2-40B4-BE49-F238E27FC236}">
                  <a16:creationId xmlns:a16="http://schemas.microsoft.com/office/drawing/2014/main" id="{B752F94D-17D3-C249-B376-CA0071333279}"/>
                </a:ext>
              </a:extLst>
            </p:cNvPr>
            <p:cNvSpPr/>
            <p:nvPr/>
          </p:nvSpPr>
          <p:spPr>
            <a:xfrm>
              <a:off x="4289854" y="659422"/>
              <a:ext cx="246977" cy="254607"/>
            </a:xfrm>
            <a:prstGeom prst="donut">
              <a:avLst>
                <a:gd name="adj" fmla="val 13329"/>
              </a:avLst>
            </a:prstGeom>
            <a:solidFill>
              <a:schemeClr val="tx1">
                <a:lumMod val="50000"/>
                <a:lumOff val="5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179" name="Group 178">
            <a:extLst>
              <a:ext uri="{FF2B5EF4-FFF2-40B4-BE49-F238E27FC236}">
                <a16:creationId xmlns:a16="http://schemas.microsoft.com/office/drawing/2014/main" id="{8030D0F9-EB97-5640-82BF-6701B8A35197}"/>
              </a:ext>
            </a:extLst>
          </p:cNvPr>
          <p:cNvGrpSpPr/>
          <p:nvPr/>
        </p:nvGrpSpPr>
        <p:grpSpPr>
          <a:xfrm>
            <a:off x="7025235" y="4014904"/>
            <a:ext cx="246977" cy="254607"/>
            <a:chOff x="4289854" y="659422"/>
            <a:chExt cx="246977" cy="254607"/>
          </a:xfrm>
        </p:grpSpPr>
        <p:sp>
          <p:nvSpPr>
            <p:cNvPr id="181" name="Freeform 180">
              <a:extLst>
                <a:ext uri="{FF2B5EF4-FFF2-40B4-BE49-F238E27FC236}">
                  <a16:creationId xmlns:a16="http://schemas.microsoft.com/office/drawing/2014/main" id="{F7543BDD-1C6C-F642-A40F-41B6E709FA30}"/>
                </a:ext>
              </a:extLst>
            </p:cNvPr>
            <p:cNvSpPr/>
            <p:nvPr/>
          </p:nvSpPr>
          <p:spPr>
            <a:xfrm>
              <a:off x="4317023" y="756138"/>
              <a:ext cx="193431" cy="123093"/>
            </a:xfrm>
            <a:custGeom>
              <a:avLst/>
              <a:gdLst>
                <a:gd name="connsiteX0" fmla="*/ 17585 w 193431"/>
                <a:gd name="connsiteY0" fmla="*/ 0 h 123093"/>
                <a:gd name="connsiteX1" fmla="*/ 193431 w 193431"/>
                <a:gd name="connsiteY1" fmla="*/ 0 h 123093"/>
                <a:gd name="connsiteX2" fmla="*/ 193431 w 193431"/>
                <a:gd name="connsiteY2" fmla="*/ 0 h 123093"/>
                <a:gd name="connsiteX3" fmla="*/ 167054 w 193431"/>
                <a:gd name="connsiteY3" fmla="*/ 96716 h 123093"/>
                <a:gd name="connsiteX4" fmla="*/ 140677 w 193431"/>
                <a:gd name="connsiteY4" fmla="*/ 123093 h 123093"/>
                <a:gd name="connsiteX5" fmla="*/ 140677 w 193431"/>
                <a:gd name="connsiteY5" fmla="*/ 123093 h 123093"/>
                <a:gd name="connsiteX6" fmla="*/ 43962 w 193431"/>
                <a:gd name="connsiteY6" fmla="*/ 105508 h 123093"/>
                <a:gd name="connsiteX7" fmla="*/ 17585 w 193431"/>
                <a:gd name="connsiteY7" fmla="*/ 87924 h 123093"/>
                <a:gd name="connsiteX8" fmla="*/ 0 w 193431"/>
                <a:gd name="connsiteY8" fmla="*/ 52754 h 123093"/>
                <a:gd name="connsiteX9" fmla="*/ 17585 w 193431"/>
                <a:gd name="connsiteY9" fmla="*/ 0 h 123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3431" h="123093">
                  <a:moveTo>
                    <a:pt x="17585" y="0"/>
                  </a:moveTo>
                  <a:lnTo>
                    <a:pt x="193431" y="0"/>
                  </a:lnTo>
                  <a:lnTo>
                    <a:pt x="193431" y="0"/>
                  </a:lnTo>
                  <a:lnTo>
                    <a:pt x="167054" y="96716"/>
                  </a:lnTo>
                  <a:lnTo>
                    <a:pt x="140677" y="123093"/>
                  </a:lnTo>
                  <a:lnTo>
                    <a:pt x="140677" y="123093"/>
                  </a:lnTo>
                  <a:lnTo>
                    <a:pt x="43962" y="105508"/>
                  </a:lnTo>
                  <a:lnTo>
                    <a:pt x="17585" y="87924"/>
                  </a:lnTo>
                  <a:lnTo>
                    <a:pt x="0" y="52754"/>
                  </a:lnTo>
                  <a:lnTo>
                    <a:pt x="17585" y="0"/>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Doughnut 182">
              <a:extLst>
                <a:ext uri="{FF2B5EF4-FFF2-40B4-BE49-F238E27FC236}">
                  <a16:creationId xmlns:a16="http://schemas.microsoft.com/office/drawing/2014/main" id="{230B6338-53A7-2840-9955-8BE6CA0A5B8F}"/>
                </a:ext>
              </a:extLst>
            </p:cNvPr>
            <p:cNvSpPr/>
            <p:nvPr/>
          </p:nvSpPr>
          <p:spPr>
            <a:xfrm>
              <a:off x="4289854" y="659422"/>
              <a:ext cx="246977" cy="254607"/>
            </a:xfrm>
            <a:prstGeom prst="donut">
              <a:avLst>
                <a:gd name="adj" fmla="val 13329"/>
              </a:avLst>
            </a:prstGeom>
            <a:solidFill>
              <a:schemeClr val="tx1">
                <a:lumMod val="50000"/>
                <a:lumOff val="5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92" name="TextBox 91">
            <a:extLst>
              <a:ext uri="{FF2B5EF4-FFF2-40B4-BE49-F238E27FC236}">
                <a16:creationId xmlns:a16="http://schemas.microsoft.com/office/drawing/2014/main" id="{F3B05BE5-55D8-D849-B93D-437E001F4773}"/>
              </a:ext>
            </a:extLst>
          </p:cNvPr>
          <p:cNvSpPr txBox="1"/>
          <p:nvPr/>
        </p:nvSpPr>
        <p:spPr>
          <a:xfrm>
            <a:off x="5278535" y="5045733"/>
            <a:ext cx="1128835" cy="430887"/>
          </a:xfrm>
          <a:prstGeom prst="rect">
            <a:avLst/>
          </a:prstGeom>
          <a:noFill/>
        </p:spPr>
        <p:txBody>
          <a:bodyPr wrap="none" rtlCol="0">
            <a:spAutoFit/>
          </a:bodyPr>
          <a:lstStyle/>
          <a:p>
            <a:pPr algn="ctr"/>
            <a:r>
              <a:rPr lang="en-US" sz="1100" dirty="0"/>
              <a:t>Tank for gasified</a:t>
            </a:r>
          </a:p>
          <a:p>
            <a:pPr algn="ctr"/>
            <a:r>
              <a:rPr lang="en-US" sz="1100" dirty="0"/>
              <a:t>seawater</a:t>
            </a:r>
          </a:p>
        </p:txBody>
      </p:sp>
      <p:cxnSp>
        <p:nvCxnSpPr>
          <p:cNvPr id="184" name="Straight Connector 183">
            <a:extLst>
              <a:ext uri="{FF2B5EF4-FFF2-40B4-BE49-F238E27FC236}">
                <a16:creationId xmlns:a16="http://schemas.microsoft.com/office/drawing/2014/main" id="{AC95FD82-B271-184C-901A-E2C00FC02680}"/>
              </a:ext>
            </a:extLst>
          </p:cNvPr>
          <p:cNvCxnSpPr>
            <a:cxnSpLocks/>
            <a:stCxn id="177" idx="7"/>
            <a:endCxn id="92" idx="0"/>
          </p:cNvCxnSpPr>
          <p:nvPr/>
        </p:nvCxnSpPr>
        <p:spPr>
          <a:xfrm flipH="1">
            <a:off x="5842953" y="4196859"/>
            <a:ext cx="809196" cy="848874"/>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01" name="TextBox 100">
            <a:extLst>
              <a:ext uri="{FF2B5EF4-FFF2-40B4-BE49-F238E27FC236}">
                <a16:creationId xmlns:a16="http://schemas.microsoft.com/office/drawing/2014/main" id="{8837ADBC-7246-E541-BCE9-F98463A7C568}"/>
              </a:ext>
            </a:extLst>
          </p:cNvPr>
          <p:cNvSpPr txBox="1"/>
          <p:nvPr/>
        </p:nvSpPr>
        <p:spPr>
          <a:xfrm>
            <a:off x="9742232" y="3862330"/>
            <a:ext cx="1754005" cy="1107996"/>
          </a:xfrm>
          <a:prstGeom prst="rect">
            <a:avLst/>
          </a:prstGeom>
          <a:noFill/>
        </p:spPr>
        <p:txBody>
          <a:bodyPr wrap="none" rtlCol="0">
            <a:spAutoFit/>
          </a:bodyPr>
          <a:lstStyle/>
          <a:p>
            <a:pPr algn="ctr"/>
            <a:r>
              <a:rPr lang="en-US" sz="1100" i="1" dirty="0"/>
              <a:t>As the lightning rods may</a:t>
            </a:r>
          </a:p>
          <a:p>
            <a:pPr algn="ctr"/>
            <a:r>
              <a:rPr lang="en-US" sz="1100" i="1" dirty="0"/>
              <a:t>not survive lightning strike, </a:t>
            </a:r>
          </a:p>
          <a:p>
            <a:pPr algn="ctr"/>
            <a:r>
              <a:rPr lang="en-US" sz="1100" i="1" dirty="0"/>
              <a:t>they might be replaced</a:t>
            </a:r>
          </a:p>
          <a:p>
            <a:pPr algn="ctr"/>
            <a:r>
              <a:rPr lang="en-US" sz="1100" i="1" dirty="0"/>
              <a:t>economically using </a:t>
            </a:r>
          </a:p>
          <a:p>
            <a:pPr algn="ctr"/>
            <a:r>
              <a:rPr lang="en-US" sz="1100" i="1" dirty="0"/>
              <a:t>powerful, quadcopter </a:t>
            </a:r>
          </a:p>
          <a:p>
            <a:pPr algn="ctr"/>
            <a:r>
              <a:rPr lang="en-US" sz="1100" i="1" dirty="0"/>
              <a:t>drones</a:t>
            </a:r>
          </a:p>
        </p:txBody>
      </p:sp>
      <p:sp>
        <p:nvSpPr>
          <p:cNvPr id="102" name="TextBox 101">
            <a:extLst>
              <a:ext uri="{FF2B5EF4-FFF2-40B4-BE49-F238E27FC236}">
                <a16:creationId xmlns:a16="http://schemas.microsoft.com/office/drawing/2014/main" id="{5CBE363B-3E4D-C949-B401-B00CDAC251DA}"/>
              </a:ext>
            </a:extLst>
          </p:cNvPr>
          <p:cNvSpPr txBox="1"/>
          <p:nvPr/>
        </p:nvSpPr>
        <p:spPr>
          <a:xfrm>
            <a:off x="9915386" y="210717"/>
            <a:ext cx="1774845" cy="430887"/>
          </a:xfrm>
          <a:prstGeom prst="rect">
            <a:avLst/>
          </a:prstGeom>
          <a:noFill/>
        </p:spPr>
        <p:txBody>
          <a:bodyPr wrap="none" rtlCol="0">
            <a:spAutoFit/>
          </a:bodyPr>
          <a:lstStyle/>
          <a:p>
            <a:pPr algn="ctr"/>
            <a:r>
              <a:rPr lang="en-US" sz="1100" i="1" dirty="0"/>
              <a:t>Anti-bird spikes might be </a:t>
            </a:r>
          </a:p>
          <a:p>
            <a:pPr algn="ctr"/>
            <a:r>
              <a:rPr lang="en-US" sz="1100" i="1" dirty="0"/>
              <a:t>useful on the wheel &amp; struts</a:t>
            </a:r>
          </a:p>
        </p:txBody>
      </p:sp>
      <p:sp>
        <p:nvSpPr>
          <p:cNvPr id="5" name="Freeform 4">
            <a:extLst>
              <a:ext uri="{FF2B5EF4-FFF2-40B4-BE49-F238E27FC236}">
                <a16:creationId xmlns:a16="http://schemas.microsoft.com/office/drawing/2014/main" id="{1D5FAE89-80E3-AC4D-B47F-EE33527771E5}"/>
              </a:ext>
            </a:extLst>
          </p:cNvPr>
          <p:cNvSpPr/>
          <p:nvPr/>
        </p:nvSpPr>
        <p:spPr>
          <a:xfrm>
            <a:off x="493986" y="3436883"/>
            <a:ext cx="1903328" cy="3426372"/>
          </a:xfrm>
          <a:custGeom>
            <a:avLst/>
            <a:gdLst>
              <a:gd name="connsiteX0" fmla="*/ 1513490 w 1903328"/>
              <a:gd name="connsiteY0" fmla="*/ 21020 h 3426372"/>
              <a:gd name="connsiteX1" fmla="*/ 1460938 w 1903328"/>
              <a:gd name="connsiteY1" fmla="*/ 10510 h 3426372"/>
              <a:gd name="connsiteX2" fmla="*/ 1429407 w 1903328"/>
              <a:gd name="connsiteY2" fmla="*/ 0 h 3426372"/>
              <a:gd name="connsiteX3" fmla="*/ 1324304 w 1903328"/>
              <a:gd name="connsiteY3" fmla="*/ 21020 h 3426372"/>
              <a:gd name="connsiteX4" fmla="*/ 1145628 w 1903328"/>
              <a:gd name="connsiteY4" fmla="*/ 10510 h 3426372"/>
              <a:gd name="connsiteX5" fmla="*/ 998483 w 1903328"/>
              <a:gd name="connsiteY5" fmla="*/ 0 h 3426372"/>
              <a:gd name="connsiteX6" fmla="*/ 662152 w 1903328"/>
              <a:gd name="connsiteY6" fmla="*/ 10510 h 3426372"/>
              <a:gd name="connsiteX7" fmla="*/ 641131 w 1903328"/>
              <a:gd name="connsiteY7" fmla="*/ 42041 h 3426372"/>
              <a:gd name="connsiteX8" fmla="*/ 609600 w 1903328"/>
              <a:gd name="connsiteY8" fmla="*/ 63062 h 3426372"/>
              <a:gd name="connsiteX9" fmla="*/ 599090 w 1903328"/>
              <a:gd name="connsiteY9" fmla="*/ 94593 h 3426372"/>
              <a:gd name="connsiteX10" fmla="*/ 567559 w 1903328"/>
              <a:gd name="connsiteY10" fmla="*/ 126124 h 3426372"/>
              <a:gd name="connsiteX11" fmla="*/ 515007 w 1903328"/>
              <a:gd name="connsiteY11" fmla="*/ 178676 h 3426372"/>
              <a:gd name="connsiteX12" fmla="*/ 441435 w 1903328"/>
              <a:gd name="connsiteY12" fmla="*/ 262758 h 3426372"/>
              <a:gd name="connsiteX13" fmla="*/ 420414 w 1903328"/>
              <a:gd name="connsiteY13" fmla="*/ 294289 h 3426372"/>
              <a:gd name="connsiteX14" fmla="*/ 346842 w 1903328"/>
              <a:gd name="connsiteY14" fmla="*/ 388883 h 3426372"/>
              <a:gd name="connsiteX15" fmla="*/ 325821 w 1903328"/>
              <a:gd name="connsiteY15" fmla="*/ 451945 h 3426372"/>
              <a:gd name="connsiteX16" fmla="*/ 283780 w 1903328"/>
              <a:gd name="connsiteY16" fmla="*/ 515007 h 3426372"/>
              <a:gd name="connsiteX17" fmla="*/ 252248 w 1903328"/>
              <a:gd name="connsiteY17" fmla="*/ 578069 h 3426372"/>
              <a:gd name="connsiteX18" fmla="*/ 199697 w 1903328"/>
              <a:gd name="connsiteY18" fmla="*/ 672662 h 3426372"/>
              <a:gd name="connsiteX19" fmla="*/ 178676 w 1903328"/>
              <a:gd name="connsiteY19" fmla="*/ 704193 h 3426372"/>
              <a:gd name="connsiteX20" fmla="*/ 168166 w 1903328"/>
              <a:gd name="connsiteY20" fmla="*/ 735724 h 3426372"/>
              <a:gd name="connsiteX21" fmla="*/ 126124 w 1903328"/>
              <a:gd name="connsiteY21" fmla="*/ 798786 h 3426372"/>
              <a:gd name="connsiteX22" fmla="*/ 115614 w 1903328"/>
              <a:gd name="connsiteY22" fmla="*/ 830317 h 3426372"/>
              <a:gd name="connsiteX23" fmla="*/ 136635 w 1903328"/>
              <a:gd name="connsiteY23" fmla="*/ 893379 h 3426372"/>
              <a:gd name="connsiteX24" fmla="*/ 126124 w 1903328"/>
              <a:gd name="connsiteY24" fmla="*/ 945931 h 3426372"/>
              <a:gd name="connsiteX25" fmla="*/ 115614 w 1903328"/>
              <a:gd name="connsiteY25" fmla="*/ 987972 h 3426372"/>
              <a:gd name="connsiteX26" fmla="*/ 105104 w 1903328"/>
              <a:gd name="connsiteY26" fmla="*/ 1051034 h 3426372"/>
              <a:gd name="connsiteX27" fmla="*/ 73573 w 1903328"/>
              <a:gd name="connsiteY27" fmla="*/ 1156138 h 3426372"/>
              <a:gd name="connsiteX28" fmla="*/ 63062 w 1903328"/>
              <a:gd name="connsiteY28" fmla="*/ 1198179 h 3426372"/>
              <a:gd name="connsiteX29" fmla="*/ 42042 w 1903328"/>
              <a:gd name="connsiteY29" fmla="*/ 1261241 h 3426372"/>
              <a:gd name="connsiteX30" fmla="*/ 31531 w 1903328"/>
              <a:gd name="connsiteY30" fmla="*/ 1303283 h 3426372"/>
              <a:gd name="connsiteX31" fmla="*/ 10511 w 1903328"/>
              <a:gd name="connsiteY31" fmla="*/ 1366345 h 3426372"/>
              <a:gd name="connsiteX32" fmla="*/ 21021 w 1903328"/>
              <a:gd name="connsiteY32" fmla="*/ 1397876 h 3426372"/>
              <a:gd name="connsiteX33" fmla="*/ 0 w 1903328"/>
              <a:gd name="connsiteY33" fmla="*/ 1524000 h 3426372"/>
              <a:gd name="connsiteX34" fmla="*/ 21021 w 1903328"/>
              <a:gd name="connsiteY34" fmla="*/ 1587062 h 3426372"/>
              <a:gd name="connsiteX35" fmla="*/ 31531 w 1903328"/>
              <a:gd name="connsiteY35" fmla="*/ 1618593 h 3426372"/>
              <a:gd name="connsiteX36" fmla="*/ 42042 w 1903328"/>
              <a:gd name="connsiteY36" fmla="*/ 1681655 h 3426372"/>
              <a:gd name="connsiteX37" fmla="*/ 63062 w 1903328"/>
              <a:gd name="connsiteY37" fmla="*/ 1765738 h 3426372"/>
              <a:gd name="connsiteX38" fmla="*/ 73573 w 1903328"/>
              <a:gd name="connsiteY38" fmla="*/ 1828800 h 3426372"/>
              <a:gd name="connsiteX39" fmla="*/ 105104 w 1903328"/>
              <a:gd name="connsiteY39" fmla="*/ 1923393 h 3426372"/>
              <a:gd name="connsiteX40" fmla="*/ 115614 w 1903328"/>
              <a:gd name="connsiteY40" fmla="*/ 1954924 h 3426372"/>
              <a:gd name="connsiteX41" fmla="*/ 126124 w 1903328"/>
              <a:gd name="connsiteY41" fmla="*/ 2039007 h 3426372"/>
              <a:gd name="connsiteX42" fmla="*/ 147145 w 1903328"/>
              <a:gd name="connsiteY42" fmla="*/ 2070538 h 3426372"/>
              <a:gd name="connsiteX43" fmla="*/ 157655 w 1903328"/>
              <a:gd name="connsiteY43" fmla="*/ 2154620 h 3426372"/>
              <a:gd name="connsiteX44" fmla="*/ 189186 w 1903328"/>
              <a:gd name="connsiteY44" fmla="*/ 2165131 h 3426372"/>
              <a:gd name="connsiteX45" fmla="*/ 210207 w 1903328"/>
              <a:gd name="connsiteY45" fmla="*/ 2333296 h 3426372"/>
              <a:gd name="connsiteX46" fmla="*/ 252248 w 1903328"/>
              <a:gd name="connsiteY46" fmla="*/ 2396358 h 3426372"/>
              <a:gd name="connsiteX47" fmla="*/ 273269 w 1903328"/>
              <a:gd name="connsiteY47" fmla="*/ 2427889 h 3426372"/>
              <a:gd name="connsiteX48" fmla="*/ 304800 w 1903328"/>
              <a:gd name="connsiteY48" fmla="*/ 2459420 h 3426372"/>
              <a:gd name="connsiteX49" fmla="*/ 367862 w 1903328"/>
              <a:gd name="connsiteY49" fmla="*/ 2501462 h 3426372"/>
              <a:gd name="connsiteX50" fmla="*/ 388883 w 1903328"/>
              <a:gd name="connsiteY50" fmla="*/ 2532993 h 3426372"/>
              <a:gd name="connsiteX51" fmla="*/ 420414 w 1903328"/>
              <a:gd name="connsiteY51" fmla="*/ 2554014 h 3426372"/>
              <a:gd name="connsiteX52" fmla="*/ 462455 w 1903328"/>
              <a:gd name="connsiteY52" fmla="*/ 2617076 h 3426372"/>
              <a:gd name="connsiteX53" fmla="*/ 525517 w 1903328"/>
              <a:gd name="connsiteY53" fmla="*/ 2669627 h 3426372"/>
              <a:gd name="connsiteX54" fmla="*/ 599090 w 1903328"/>
              <a:gd name="connsiteY54" fmla="*/ 2743200 h 3426372"/>
              <a:gd name="connsiteX55" fmla="*/ 693683 w 1903328"/>
              <a:gd name="connsiteY55" fmla="*/ 2806262 h 3426372"/>
              <a:gd name="connsiteX56" fmla="*/ 725214 w 1903328"/>
              <a:gd name="connsiteY56" fmla="*/ 2827283 h 3426372"/>
              <a:gd name="connsiteX57" fmla="*/ 756745 w 1903328"/>
              <a:gd name="connsiteY57" fmla="*/ 2837793 h 3426372"/>
              <a:gd name="connsiteX58" fmla="*/ 777766 w 1903328"/>
              <a:gd name="connsiteY58" fmla="*/ 2869324 h 3426372"/>
              <a:gd name="connsiteX59" fmla="*/ 809297 w 1903328"/>
              <a:gd name="connsiteY59" fmla="*/ 2879834 h 3426372"/>
              <a:gd name="connsiteX60" fmla="*/ 840828 w 1903328"/>
              <a:gd name="connsiteY60" fmla="*/ 2900855 h 3426372"/>
              <a:gd name="connsiteX61" fmla="*/ 945931 w 1903328"/>
              <a:gd name="connsiteY61" fmla="*/ 2974427 h 3426372"/>
              <a:gd name="connsiteX62" fmla="*/ 977462 w 1903328"/>
              <a:gd name="connsiteY62" fmla="*/ 2984938 h 3426372"/>
              <a:gd name="connsiteX63" fmla="*/ 1019504 w 1903328"/>
              <a:gd name="connsiteY63" fmla="*/ 3048000 h 3426372"/>
              <a:gd name="connsiteX64" fmla="*/ 1051035 w 1903328"/>
              <a:gd name="connsiteY64" fmla="*/ 3069020 h 3426372"/>
              <a:gd name="connsiteX65" fmla="*/ 1114097 w 1903328"/>
              <a:gd name="connsiteY65" fmla="*/ 3100551 h 3426372"/>
              <a:gd name="connsiteX66" fmla="*/ 1177159 w 1903328"/>
              <a:gd name="connsiteY66" fmla="*/ 3142593 h 3426372"/>
              <a:gd name="connsiteX67" fmla="*/ 1219200 w 1903328"/>
              <a:gd name="connsiteY67" fmla="*/ 3174124 h 3426372"/>
              <a:gd name="connsiteX68" fmla="*/ 1334814 w 1903328"/>
              <a:gd name="connsiteY68" fmla="*/ 3205655 h 3426372"/>
              <a:gd name="connsiteX69" fmla="*/ 1366345 w 1903328"/>
              <a:gd name="connsiteY69" fmla="*/ 3216165 h 3426372"/>
              <a:gd name="connsiteX70" fmla="*/ 1408386 w 1903328"/>
              <a:gd name="connsiteY70" fmla="*/ 3226676 h 3426372"/>
              <a:gd name="connsiteX71" fmla="*/ 1460938 w 1903328"/>
              <a:gd name="connsiteY71" fmla="*/ 3237186 h 3426372"/>
              <a:gd name="connsiteX72" fmla="*/ 1492469 w 1903328"/>
              <a:gd name="connsiteY72" fmla="*/ 3247696 h 3426372"/>
              <a:gd name="connsiteX73" fmla="*/ 1534511 w 1903328"/>
              <a:gd name="connsiteY73" fmla="*/ 3258207 h 3426372"/>
              <a:gd name="connsiteX74" fmla="*/ 1566042 w 1903328"/>
              <a:gd name="connsiteY74" fmla="*/ 3268717 h 3426372"/>
              <a:gd name="connsiteX75" fmla="*/ 1608083 w 1903328"/>
              <a:gd name="connsiteY75" fmla="*/ 3279227 h 3426372"/>
              <a:gd name="connsiteX76" fmla="*/ 1639614 w 1903328"/>
              <a:gd name="connsiteY76" fmla="*/ 3289738 h 3426372"/>
              <a:gd name="connsiteX77" fmla="*/ 1723697 w 1903328"/>
              <a:gd name="connsiteY77" fmla="*/ 3310758 h 3426372"/>
              <a:gd name="connsiteX78" fmla="*/ 1755228 w 1903328"/>
              <a:gd name="connsiteY78" fmla="*/ 3321269 h 3426372"/>
              <a:gd name="connsiteX79" fmla="*/ 1839311 w 1903328"/>
              <a:gd name="connsiteY79" fmla="*/ 3342289 h 3426372"/>
              <a:gd name="connsiteX80" fmla="*/ 1881352 w 1903328"/>
              <a:gd name="connsiteY80" fmla="*/ 3352800 h 3426372"/>
              <a:gd name="connsiteX81" fmla="*/ 1902373 w 1903328"/>
              <a:gd name="connsiteY81" fmla="*/ 3426372 h 34263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Lst>
            <a:rect l="l" t="t" r="r" b="b"/>
            <a:pathLst>
              <a:path w="1903328" h="3426372">
                <a:moveTo>
                  <a:pt x="1513490" y="21020"/>
                </a:moveTo>
                <a:cubicBezTo>
                  <a:pt x="1495973" y="17517"/>
                  <a:pt x="1478269" y="14843"/>
                  <a:pt x="1460938" y="10510"/>
                </a:cubicBezTo>
                <a:cubicBezTo>
                  <a:pt x="1450190" y="7823"/>
                  <a:pt x="1440486" y="0"/>
                  <a:pt x="1429407" y="0"/>
                </a:cubicBezTo>
                <a:cubicBezTo>
                  <a:pt x="1403636" y="0"/>
                  <a:pt x="1352084" y="14075"/>
                  <a:pt x="1324304" y="21020"/>
                </a:cubicBezTo>
                <a:lnTo>
                  <a:pt x="1145628" y="10510"/>
                </a:lnTo>
                <a:cubicBezTo>
                  <a:pt x="1096557" y="7344"/>
                  <a:pt x="1047656" y="0"/>
                  <a:pt x="998483" y="0"/>
                </a:cubicBezTo>
                <a:cubicBezTo>
                  <a:pt x="886318" y="0"/>
                  <a:pt x="774262" y="7007"/>
                  <a:pt x="662152" y="10510"/>
                </a:cubicBezTo>
                <a:cubicBezTo>
                  <a:pt x="655145" y="21020"/>
                  <a:pt x="650063" y="33109"/>
                  <a:pt x="641131" y="42041"/>
                </a:cubicBezTo>
                <a:cubicBezTo>
                  <a:pt x="632199" y="50973"/>
                  <a:pt x="617491" y="53198"/>
                  <a:pt x="609600" y="63062"/>
                </a:cubicBezTo>
                <a:cubicBezTo>
                  <a:pt x="602679" y="71713"/>
                  <a:pt x="605235" y="85375"/>
                  <a:pt x="599090" y="94593"/>
                </a:cubicBezTo>
                <a:cubicBezTo>
                  <a:pt x="590845" y="106961"/>
                  <a:pt x="577075" y="114705"/>
                  <a:pt x="567559" y="126124"/>
                </a:cubicBezTo>
                <a:cubicBezTo>
                  <a:pt x="523766" y="178676"/>
                  <a:pt x="572814" y="140138"/>
                  <a:pt x="515007" y="178676"/>
                </a:cubicBezTo>
                <a:cubicBezTo>
                  <a:pt x="465959" y="252248"/>
                  <a:pt x="493987" y="227725"/>
                  <a:pt x="441435" y="262758"/>
                </a:cubicBezTo>
                <a:cubicBezTo>
                  <a:pt x="434428" y="273268"/>
                  <a:pt x="428501" y="284585"/>
                  <a:pt x="420414" y="294289"/>
                </a:cubicBezTo>
                <a:cubicBezTo>
                  <a:pt x="390184" y="330565"/>
                  <a:pt x="364553" y="335752"/>
                  <a:pt x="346842" y="388883"/>
                </a:cubicBezTo>
                <a:cubicBezTo>
                  <a:pt x="339835" y="409904"/>
                  <a:pt x="338112" y="433509"/>
                  <a:pt x="325821" y="451945"/>
                </a:cubicBezTo>
                <a:cubicBezTo>
                  <a:pt x="311807" y="472966"/>
                  <a:pt x="291770" y="491040"/>
                  <a:pt x="283780" y="515007"/>
                </a:cubicBezTo>
                <a:cubicBezTo>
                  <a:pt x="269274" y="558522"/>
                  <a:pt x="279415" y="537320"/>
                  <a:pt x="252248" y="578069"/>
                </a:cubicBezTo>
                <a:cubicBezTo>
                  <a:pt x="233749" y="633567"/>
                  <a:pt x="247883" y="600383"/>
                  <a:pt x="199697" y="672662"/>
                </a:cubicBezTo>
                <a:lnTo>
                  <a:pt x="178676" y="704193"/>
                </a:lnTo>
                <a:cubicBezTo>
                  <a:pt x="175173" y="714703"/>
                  <a:pt x="173546" y="726039"/>
                  <a:pt x="168166" y="735724"/>
                </a:cubicBezTo>
                <a:cubicBezTo>
                  <a:pt x="155897" y="757809"/>
                  <a:pt x="126124" y="798786"/>
                  <a:pt x="126124" y="798786"/>
                </a:cubicBezTo>
                <a:cubicBezTo>
                  <a:pt x="122621" y="809296"/>
                  <a:pt x="114390" y="819306"/>
                  <a:pt x="115614" y="830317"/>
                </a:cubicBezTo>
                <a:cubicBezTo>
                  <a:pt x="118061" y="852339"/>
                  <a:pt x="136635" y="893379"/>
                  <a:pt x="136635" y="893379"/>
                </a:cubicBezTo>
                <a:cubicBezTo>
                  <a:pt x="133131" y="910896"/>
                  <a:pt x="129999" y="928492"/>
                  <a:pt x="126124" y="945931"/>
                </a:cubicBezTo>
                <a:cubicBezTo>
                  <a:pt x="122990" y="960032"/>
                  <a:pt x="118447" y="973808"/>
                  <a:pt x="115614" y="987972"/>
                </a:cubicBezTo>
                <a:cubicBezTo>
                  <a:pt x="111435" y="1008869"/>
                  <a:pt x="109283" y="1030137"/>
                  <a:pt x="105104" y="1051034"/>
                </a:cubicBezTo>
                <a:cubicBezTo>
                  <a:pt x="88431" y="1134397"/>
                  <a:pt x="100369" y="1048962"/>
                  <a:pt x="73573" y="1156138"/>
                </a:cubicBezTo>
                <a:cubicBezTo>
                  <a:pt x="70069" y="1170152"/>
                  <a:pt x="67213" y="1184343"/>
                  <a:pt x="63062" y="1198179"/>
                </a:cubicBezTo>
                <a:cubicBezTo>
                  <a:pt x="56695" y="1219402"/>
                  <a:pt x="47416" y="1239745"/>
                  <a:pt x="42042" y="1261241"/>
                </a:cubicBezTo>
                <a:cubicBezTo>
                  <a:pt x="38538" y="1275255"/>
                  <a:pt x="35682" y="1289447"/>
                  <a:pt x="31531" y="1303283"/>
                </a:cubicBezTo>
                <a:cubicBezTo>
                  <a:pt x="25164" y="1324506"/>
                  <a:pt x="10511" y="1366345"/>
                  <a:pt x="10511" y="1366345"/>
                </a:cubicBezTo>
                <a:cubicBezTo>
                  <a:pt x="14014" y="1376855"/>
                  <a:pt x="21021" y="1386797"/>
                  <a:pt x="21021" y="1397876"/>
                </a:cubicBezTo>
                <a:cubicBezTo>
                  <a:pt x="21021" y="1468282"/>
                  <a:pt x="16446" y="1474664"/>
                  <a:pt x="0" y="1524000"/>
                </a:cubicBezTo>
                <a:lnTo>
                  <a:pt x="21021" y="1587062"/>
                </a:lnTo>
                <a:cubicBezTo>
                  <a:pt x="24524" y="1597572"/>
                  <a:pt x="29710" y="1607665"/>
                  <a:pt x="31531" y="1618593"/>
                </a:cubicBezTo>
                <a:cubicBezTo>
                  <a:pt x="35035" y="1639614"/>
                  <a:pt x="37577" y="1660817"/>
                  <a:pt x="42042" y="1681655"/>
                </a:cubicBezTo>
                <a:cubicBezTo>
                  <a:pt x="48095" y="1709904"/>
                  <a:pt x="58312" y="1737241"/>
                  <a:pt x="63062" y="1765738"/>
                </a:cubicBezTo>
                <a:cubicBezTo>
                  <a:pt x="66566" y="1786759"/>
                  <a:pt x="68404" y="1808126"/>
                  <a:pt x="73573" y="1828800"/>
                </a:cubicBezTo>
                <a:cubicBezTo>
                  <a:pt x="73581" y="1828834"/>
                  <a:pt x="99843" y="1907611"/>
                  <a:pt x="105104" y="1923393"/>
                </a:cubicBezTo>
                <a:lnTo>
                  <a:pt x="115614" y="1954924"/>
                </a:lnTo>
                <a:cubicBezTo>
                  <a:pt x="119117" y="1982952"/>
                  <a:pt x="118692" y="2011756"/>
                  <a:pt x="126124" y="2039007"/>
                </a:cubicBezTo>
                <a:cubicBezTo>
                  <a:pt x="129448" y="2051194"/>
                  <a:pt x="143821" y="2058351"/>
                  <a:pt x="147145" y="2070538"/>
                </a:cubicBezTo>
                <a:cubicBezTo>
                  <a:pt x="154577" y="2097788"/>
                  <a:pt x="146184" y="2128809"/>
                  <a:pt x="157655" y="2154620"/>
                </a:cubicBezTo>
                <a:cubicBezTo>
                  <a:pt x="162155" y="2164744"/>
                  <a:pt x="178676" y="2161627"/>
                  <a:pt x="189186" y="2165131"/>
                </a:cubicBezTo>
                <a:cubicBezTo>
                  <a:pt x="189521" y="2169489"/>
                  <a:pt x="187926" y="2293191"/>
                  <a:pt x="210207" y="2333296"/>
                </a:cubicBezTo>
                <a:cubicBezTo>
                  <a:pt x="222476" y="2355380"/>
                  <a:pt x="238234" y="2375337"/>
                  <a:pt x="252248" y="2396358"/>
                </a:cubicBezTo>
                <a:cubicBezTo>
                  <a:pt x="259255" y="2406868"/>
                  <a:pt x="264337" y="2418957"/>
                  <a:pt x="273269" y="2427889"/>
                </a:cubicBezTo>
                <a:cubicBezTo>
                  <a:pt x="283779" y="2438399"/>
                  <a:pt x="293067" y="2450294"/>
                  <a:pt x="304800" y="2459420"/>
                </a:cubicBezTo>
                <a:cubicBezTo>
                  <a:pt x="324742" y="2474931"/>
                  <a:pt x="367862" y="2501462"/>
                  <a:pt x="367862" y="2501462"/>
                </a:cubicBezTo>
                <a:cubicBezTo>
                  <a:pt x="374869" y="2511972"/>
                  <a:pt x="379951" y="2524061"/>
                  <a:pt x="388883" y="2532993"/>
                </a:cubicBezTo>
                <a:cubicBezTo>
                  <a:pt x="397815" y="2541925"/>
                  <a:pt x="412096" y="2544507"/>
                  <a:pt x="420414" y="2554014"/>
                </a:cubicBezTo>
                <a:cubicBezTo>
                  <a:pt x="437050" y="2573027"/>
                  <a:pt x="444591" y="2599212"/>
                  <a:pt x="462455" y="2617076"/>
                </a:cubicBezTo>
                <a:cubicBezTo>
                  <a:pt x="502918" y="2657539"/>
                  <a:pt x="481618" y="2640362"/>
                  <a:pt x="525517" y="2669627"/>
                </a:cubicBezTo>
                <a:cubicBezTo>
                  <a:pt x="544017" y="2725125"/>
                  <a:pt x="526810" y="2695013"/>
                  <a:pt x="599090" y="2743200"/>
                </a:cubicBezTo>
                <a:lnTo>
                  <a:pt x="693683" y="2806262"/>
                </a:lnTo>
                <a:cubicBezTo>
                  <a:pt x="704193" y="2813269"/>
                  <a:pt x="713230" y="2823289"/>
                  <a:pt x="725214" y="2827283"/>
                </a:cubicBezTo>
                <a:lnTo>
                  <a:pt x="756745" y="2837793"/>
                </a:lnTo>
                <a:cubicBezTo>
                  <a:pt x="763752" y="2848303"/>
                  <a:pt x="767902" y="2861433"/>
                  <a:pt x="777766" y="2869324"/>
                </a:cubicBezTo>
                <a:cubicBezTo>
                  <a:pt x="786417" y="2876245"/>
                  <a:pt x="799388" y="2874879"/>
                  <a:pt x="809297" y="2879834"/>
                </a:cubicBezTo>
                <a:cubicBezTo>
                  <a:pt x="820595" y="2885483"/>
                  <a:pt x="830549" y="2893513"/>
                  <a:pt x="840828" y="2900855"/>
                </a:cubicBezTo>
                <a:cubicBezTo>
                  <a:pt x="861815" y="2915846"/>
                  <a:pt x="927807" y="2968385"/>
                  <a:pt x="945931" y="2974427"/>
                </a:cubicBezTo>
                <a:lnTo>
                  <a:pt x="977462" y="2984938"/>
                </a:lnTo>
                <a:cubicBezTo>
                  <a:pt x="991476" y="3005959"/>
                  <a:pt x="998483" y="3033986"/>
                  <a:pt x="1019504" y="3048000"/>
                </a:cubicBezTo>
                <a:cubicBezTo>
                  <a:pt x="1030014" y="3055007"/>
                  <a:pt x="1039737" y="3063371"/>
                  <a:pt x="1051035" y="3069020"/>
                </a:cubicBezTo>
                <a:cubicBezTo>
                  <a:pt x="1098431" y="3092718"/>
                  <a:pt x="1068922" y="3062905"/>
                  <a:pt x="1114097" y="3100551"/>
                </a:cubicBezTo>
                <a:cubicBezTo>
                  <a:pt x="1166585" y="3144291"/>
                  <a:pt x="1121745" y="3124122"/>
                  <a:pt x="1177159" y="3142593"/>
                </a:cubicBezTo>
                <a:cubicBezTo>
                  <a:pt x="1191173" y="3153103"/>
                  <a:pt x="1203532" y="3166290"/>
                  <a:pt x="1219200" y="3174124"/>
                </a:cubicBezTo>
                <a:cubicBezTo>
                  <a:pt x="1264298" y="3196673"/>
                  <a:pt x="1288681" y="3194122"/>
                  <a:pt x="1334814" y="3205655"/>
                </a:cubicBezTo>
                <a:cubicBezTo>
                  <a:pt x="1345562" y="3208342"/>
                  <a:pt x="1355692" y="3213121"/>
                  <a:pt x="1366345" y="3216165"/>
                </a:cubicBezTo>
                <a:cubicBezTo>
                  <a:pt x="1380234" y="3220133"/>
                  <a:pt x="1394285" y="3223542"/>
                  <a:pt x="1408386" y="3226676"/>
                </a:cubicBezTo>
                <a:cubicBezTo>
                  <a:pt x="1425825" y="3230551"/>
                  <a:pt x="1443607" y="3232853"/>
                  <a:pt x="1460938" y="3237186"/>
                </a:cubicBezTo>
                <a:cubicBezTo>
                  <a:pt x="1471686" y="3239873"/>
                  <a:pt x="1481816" y="3244652"/>
                  <a:pt x="1492469" y="3247696"/>
                </a:cubicBezTo>
                <a:cubicBezTo>
                  <a:pt x="1506359" y="3251664"/>
                  <a:pt x="1520621" y="3254239"/>
                  <a:pt x="1534511" y="3258207"/>
                </a:cubicBezTo>
                <a:cubicBezTo>
                  <a:pt x="1545164" y="3261251"/>
                  <a:pt x="1555389" y="3265673"/>
                  <a:pt x="1566042" y="3268717"/>
                </a:cubicBezTo>
                <a:cubicBezTo>
                  <a:pt x="1579931" y="3272685"/>
                  <a:pt x="1594194" y="3275259"/>
                  <a:pt x="1608083" y="3279227"/>
                </a:cubicBezTo>
                <a:cubicBezTo>
                  <a:pt x="1618736" y="3282271"/>
                  <a:pt x="1628925" y="3286823"/>
                  <a:pt x="1639614" y="3289738"/>
                </a:cubicBezTo>
                <a:cubicBezTo>
                  <a:pt x="1667486" y="3297339"/>
                  <a:pt x="1696290" y="3301622"/>
                  <a:pt x="1723697" y="3310758"/>
                </a:cubicBezTo>
                <a:cubicBezTo>
                  <a:pt x="1734207" y="3314262"/>
                  <a:pt x="1744539" y="3318354"/>
                  <a:pt x="1755228" y="3321269"/>
                </a:cubicBezTo>
                <a:cubicBezTo>
                  <a:pt x="1783100" y="3328870"/>
                  <a:pt x="1811283" y="3335282"/>
                  <a:pt x="1839311" y="3342289"/>
                </a:cubicBezTo>
                <a:lnTo>
                  <a:pt x="1881352" y="3352800"/>
                </a:lnTo>
                <a:cubicBezTo>
                  <a:pt x="1910146" y="3395991"/>
                  <a:pt x="1902373" y="3371699"/>
                  <a:pt x="1902373" y="3426372"/>
                </a:cubicBezTo>
              </a:path>
            </a:pathLst>
          </a:cu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riangle 9">
            <a:extLst>
              <a:ext uri="{FF2B5EF4-FFF2-40B4-BE49-F238E27FC236}">
                <a16:creationId xmlns:a16="http://schemas.microsoft.com/office/drawing/2014/main" id="{D7F3B159-922E-B64C-96A6-00BBBCB65F44}"/>
              </a:ext>
            </a:extLst>
          </p:cNvPr>
          <p:cNvSpPr/>
          <p:nvPr/>
        </p:nvSpPr>
        <p:spPr>
          <a:xfrm rot="10556806">
            <a:off x="2341164" y="6794158"/>
            <a:ext cx="80837" cy="11198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3DD9C4E7-EE08-D842-8716-6CB62B1E5D3C}"/>
              </a:ext>
            </a:extLst>
          </p:cNvPr>
          <p:cNvSpPr txBox="1"/>
          <p:nvPr/>
        </p:nvSpPr>
        <p:spPr>
          <a:xfrm>
            <a:off x="313716" y="6469197"/>
            <a:ext cx="1313180" cy="430887"/>
          </a:xfrm>
          <a:prstGeom prst="rect">
            <a:avLst/>
          </a:prstGeom>
          <a:noFill/>
        </p:spPr>
        <p:txBody>
          <a:bodyPr wrap="none" rtlCol="0">
            <a:spAutoFit/>
          </a:bodyPr>
          <a:lstStyle/>
          <a:p>
            <a:pPr algn="ctr"/>
            <a:r>
              <a:rPr lang="en-US" sz="1100" i="1" dirty="0"/>
              <a:t>Flow from captured</a:t>
            </a:r>
          </a:p>
          <a:p>
            <a:pPr algn="ctr"/>
            <a:r>
              <a:rPr lang="en-US" sz="1100" i="1" dirty="0"/>
              <a:t>Coarse droplets</a:t>
            </a:r>
          </a:p>
        </p:txBody>
      </p:sp>
      <p:cxnSp>
        <p:nvCxnSpPr>
          <p:cNvPr id="169" name="Straight Connector 168">
            <a:extLst>
              <a:ext uri="{FF2B5EF4-FFF2-40B4-BE49-F238E27FC236}">
                <a16:creationId xmlns:a16="http://schemas.microsoft.com/office/drawing/2014/main" id="{F57C106D-FF7D-824A-AA58-FB3845E66BD7}"/>
              </a:ext>
            </a:extLst>
          </p:cNvPr>
          <p:cNvCxnSpPr>
            <a:cxnSpLocks/>
          </p:cNvCxnSpPr>
          <p:nvPr/>
        </p:nvCxnSpPr>
        <p:spPr>
          <a:xfrm flipH="1">
            <a:off x="1426746" y="6271203"/>
            <a:ext cx="292157" cy="53764"/>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94" name="Rectangle 93">
            <a:extLst>
              <a:ext uri="{FF2B5EF4-FFF2-40B4-BE49-F238E27FC236}">
                <a16:creationId xmlns:a16="http://schemas.microsoft.com/office/drawing/2014/main" id="{E10E5057-66A0-1F4B-A5C9-816CBCF4BC29}"/>
              </a:ext>
            </a:extLst>
          </p:cNvPr>
          <p:cNvSpPr/>
          <p:nvPr/>
        </p:nvSpPr>
        <p:spPr>
          <a:xfrm>
            <a:off x="9860992" y="479369"/>
            <a:ext cx="49554" cy="2784782"/>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834F712E-61D2-594C-9294-775EFDE6C809}"/>
              </a:ext>
            </a:extLst>
          </p:cNvPr>
          <p:cNvSpPr txBox="1"/>
          <p:nvPr/>
        </p:nvSpPr>
        <p:spPr>
          <a:xfrm>
            <a:off x="10029541" y="2941976"/>
            <a:ext cx="1739579" cy="600164"/>
          </a:xfrm>
          <a:prstGeom prst="rect">
            <a:avLst/>
          </a:prstGeom>
          <a:noFill/>
        </p:spPr>
        <p:txBody>
          <a:bodyPr wrap="none" rtlCol="0">
            <a:spAutoFit/>
          </a:bodyPr>
          <a:lstStyle/>
          <a:p>
            <a:pPr algn="ctr"/>
            <a:r>
              <a:rPr lang="en-US" sz="1100" i="1" dirty="0"/>
              <a:t>The ring tube cross-section </a:t>
            </a:r>
          </a:p>
          <a:p>
            <a:pPr algn="ctr"/>
            <a:r>
              <a:rPr lang="en-US" sz="1100" i="1" dirty="0"/>
              <a:t>might be streamlined to</a:t>
            </a:r>
          </a:p>
          <a:p>
            <a:pPr algn="ctr"/>
            <a:r>
              <a:rPr lang="en-US" sz="1100" i="1" dirty="0"/>
              <a:t>reduce stress on the tower</a:t>
            </a:r>
          </a:p>
        </p:txBody>
      </p:sp>
      <p:sp>
        <p:nvSpPr>
          <p:cNvPr id="17" name="TextBox 16">
            <a:extLst>
              <a:ext uri="{FF2B5EF4-FFF2-40B4-BE49-F238E27FC236}">
                <a16:creationId xmlns:a16="http://schemas.microsoft.com/office/drawing/2014/main" id="{032EE208-5BE5-634C-9A83-A18107AD7665}"/>
              </a:ext>
            </a:extLst>
          </p:cNvPr>
          <p:cNvSpPr txBox="1"/>
          <p:nvPr/>
        </p:nvSpPr>
        <p:spPr>
          <a:xfrm>
            <a:off x="10088723" y="5221232"/>
            <a:ext cx="1986441" cy="938719"/>
          </a:xfrm>
          <a:prstGeom prst="rect">
            <a:avLst/>
          </a:prstGeom>
          <a:noFill/>
        </p:spPr>
        <p:txBody>
          <a:bodyPr wrap="none" rtlCol="0">
            <a:spAutoFit/>
          </a:bodyPr>
          <a:lstStyle/>
          <a:p>
            <a:pPr algn="ctr"/>
            <a:r>
              <a:rPr lang="en-US" sz="1100" i="1" dirty="0"/>
              <a:t>It may be more energy efficient</a:t>
            </a:r>
          </a:p>
          <a:p>
            <a:pPr algn="ctr"/>
            <a:r>
              <a:rPr lang="en-US" sz="1100" i="1" dirty="0"/>
              <a:t>to have the major seawater</a:t>
            </a:r>
          </a:p>
          <a:p>
            <a:pPr algn="ctr"/>
            <a:r>
              <a:rPr lang="en-US" sz="1100" i="1" dirty="0"/>
              <a:t>pump as direct drive from the </a:t>
            </a:r>
          </a:p>
          <a:p>
            <a:pPr algn="ctr"/>
            <a:r>
              <a:rPr lang="en-US" sz="1100" i="1" dirty="0"/>
              <a:t>turbine, rather than via the</a:t>
            </a:r>
          </a:p>
          <a:p>
            <a:pPr algn="ctr"/>
            <a:r>
              <a:rPr lang="en-US" sz="1100" i="1" dirty="0"/>
              <a:t>generation of electricity</a:t>
            </a:r>
          </a:p>
        </p:txBody>
      </p:sp>
    </p:spTree>
    <p:extLst>
      <p:ext uri="{BB962C8B-B14F-4D97-AF65-F5344CB8AC3E}">
        <p14:creationId xmlns:p14="http://schemas.microsoft.com/office/powerpoint/2010/main" val="36638026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Can 28">
            <a:extLst>
              <a:ext uri="{FF2B5EF4-FFF2-40B4-BE49-F238E27FC236}">
                <a16:creationId xmlns:a16="http://schemas.microsoft.com/office/drawing/2014/main" id="{12B9298E-4B2F-B94F-A756-B7F71701E8D3}"/>
              </a:ext>
            </a:extLst>
          </p:cNvPr>
          <p:cNvSpPr/>
          <p:nvPr/>
        </p:nvSpPr>
        <p:spPr>
          <a:xfrm rot="10800000">
            <a:off x="5812323" y="1760446"/>
            <a:ext cx="110384" cy="587721"/>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oughnut 1">
            <a:extLst>
              <a:ext uri="{FF2B5EF4-FFF2-40B4-BE49-F238E27FC236}">
                <a16:creationId xmlns:a16="http://schemas.microsoft.com/office/drawing/2014/main" id="{DA0ED20F-2BE7-E747-82DE-87CA13CB375B}"/>
              </a:ext>
            </a:extLst>
          </p:cNvPr>
          <p:cNvSpPr/>
          <p:nvPr/>
        </p:nvSpPr>
        <p:spPr>
          <a:xfrm>
            <a:off x="4313293" y="2143539"/>
            <a:ext cx="3067285" cy="2883926"/>
          </a:xfrm>
          <a:prstGeom prst="donut">
            <a:avLst>
              <a:gd name="adj" fmla="val 3254"/>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 name="Rectangle 2">
            <a:extLst>
              <a:ext uri="{FF2B5EF4-FFF2-40B4-BE49-F238E27FC236}">
                <a16:creationId xmlns:a16="http://schemas.microsoft.com/office/drawing/2014/main" id="{CB6CF658-C584-FD4B-822E-4DEA869A74DA}"/>
              </a:ext>
            </a:extLst>
          </p:cNvPr>
          <p:cNvSpPr/>
          <p:nvPr/>
        </p:nvSpPr>
        <p:spPr>
          <a:xfrm>
            <a:off x="175591" y="193973"/>
            <a:ext cx="3203714" cy="1569660"/>
          </a:xfrm>
          <a:prstGeom prst="rect">
            <a:avLst/>
          </a:prstGeom>
        </p:spPr>
        <p:txBody>
          <a:bodyPr wrap="square">
            <a:spAutoFit/>
          </a:bodyPr>
          <a:lstStyle/>
          <a:p>
            <a:pPr algn="ctr"/>
            <a:r>
              <a:rPr lang="en-US" sz="3200" b="1" dirty="0"/>
              <a:t>Device to gasify </a:t>
            </a:r>
          </a:p>
          <a:p>
            <a:pPr algn="ctr"/>
            <a:r>
              <a:rPr lang="en-US" sz="3200" b="1" dirty="0"/>
              <a:t>seawater prior to </a:t>
            </a:r>
          </a:p>
          <a:p>
            <a:pPr algn="ctr"/>
            <a:r>
              <a:rPr lang="en-US" sz="3200" b="1" dirty="0"/>
              <a:t>nozzle dispersal</a:t>
            </a:r>
          </a:p>
        </p:txBody>
      </p:sp>
      <p:sp>
        <p:nvSpPr>
          <p:cNvPr id="5" name="Arc 4">
            <a:extLst>
              <a:ext uri="{FF2B5EF4-FFF2-40B4-BE49-F238E27FC236}">
                <a16:creationId xmlns:a16="http://schemas.microsoft.com/office/drawing/2014/main" id="{2F5A1B9C-230B-B644-97AE-8F6C20710E58}"/>
              </a:ext>
            </a:extLst>
          </p:cNvPr>
          <p:cNvSpPr/>
          <p:nvPr/>
        </p:nvSpPr>
        <p:spPr>
          <a:xfrm rot="7871895">
            <a:off x="6493501" y="2931072"/>
            <a:ext cx="566530" cy="655983"/>
          </a:xfrm>
          <a:prstGeom prst="arc">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Arc 5">
            <a:extLst>
              <a:ext uri="{FF2B5EF4-FFF2-40B4-BE49-F238E27FC236}">
                <a16:creationId xmlns:a16="http://schemas.microsoft.com/office/drawing/2014/main" id="{046D925F-A14E-984D-A321-816AF8A84B31}"/>
              </a:ext>
            </a:extLst>
          </p:cNvPr>
          <p:cNvSpPr/>
          <p:nvPr/>
        </p:nvSpPr>
        <p:spPr>
          <a:xfrm rot="7871895">
            <a:off x="6060132" y="2931071"/>
            <a:ext cx="566530" cy="655983"/>
          </a:xfrm>
          <a:prstGeom prst="arc">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Arc 6">
            <a:extLst>
              <a:ext uri="{FF2B5EF4-FFF2-40B4-BE49-F238E27FC236}">
                <a16:creationId xmlns:a16="http://schemas.microsoft.com/office/drawing/2014/main" id="{293732D9-3051-844B-BFDD-95EC0E82FA46}"/>
              </a:ext>
            </a:extLst>
          </p:cNvPr>
          <p:cNvSpPr/>
          <p:nvPr/>
        </p:nvSpPr>
        <p:spPr>
          <a:xfrm rot="7871895">
            <a:off x="5626763" y="2910919"/>
            <a:ext cx="566530" cy="655983"/>
          </a:xfrm>
          <a:prstGeom prst="arc">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Arc 7">
            <a:extLst>
              <a:ext uri="{FF2B5EF4-FFF2-40B4-BE49-F238E27FC236}">
                <a16:creationId xmlns:a16="http://schemas.microsoft.com/office/drawing/2014/main" id="{C0E5060B-9494-474D-9855-8D1C125A10AA}"/>
              </a:ext>
            </a:extLst>
          </p:cNvPr>
          <p:cNvSpPr/>
          <p:nvPr/>
        </p:nvSpPr>
        <p:spPr>
          <a:xfrm rot="7871895">
            <a:off x="5182438" y="2910919"/>
            <a:ext cx="566530" cy="655983"/>
          </a:xfrm>
          <a:prstGeom prst="arc">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Arc 8">
            <a:extLst>
              <a:ext uri="{FF2B5EF4-FFF2-40B4-BE49-F238E27FC236}">
                <a16:creationId xmlns:a16="http://schemas.microsoft.com/office/drawing/2014/main" id="{E8F57847-6D40-144C-814D-8FEF76BE69F1}"/>
              </a:ext>
            </a:extLst>
          </p:cNvPr>
          <p:cNvSpPr/>
          <p:nvPr/>
        </p:nvSpPr>
        <p:spPr>
          <a:xfrm rot="7871895">
            <a:off x="4749068" y="2890767"/>
            <a:ext cx="566530" cy="655983"/>
          </a:xfrm>
          <a:prstGeom prst="arc">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Arc 9">
            <a:extLst>
              <a:ext uri="{FF2B5EF4-FFF2-40B4-BE49-F238E27FC236}">
                <a16:creationId xmlns:a16="http://schemas.microsoft.com/office/drawing/2014/main" id="{50786E42-54F8-644D-AE70-3A26CB985201}"/>
              </a:ext>
            </a:extLst>
          </p:cNvPr>
          <p:cNvSpPr/>
          <p:nvPr/>
        </p:nvSpPr>
        <p:spPr>
          <a:xfrm rot="7871895">
            <a:off x="4315699" y="2879035"/>
            <a:ext cx="566530" cy="655983"/>
          </a:xfrm>
          <a:prstGeom prst="arc">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Arc 10">
            <a:extLst>
              <a:ext uri="{FF2B5EF4-FFF2-40B4-BE49-F238E27FC236}">
                <a16:creationId xmlns:a16="http://schemas.microsoft.com/office/drawing/2014/main" id="{9BEDD6D0-EAC8-8F43-896C-1E96AA43E02B}"/>
              </a:ext>
            </a:extLst>
          </p:cNvPr>
          <p:cNvSpPr/>
          <p:nvPr/>
        </p:nvSpPr>
        <p:spPr>
          <a:xfrm rot="7871895">
            <a:off x="6924338" y="3019209"/>
            <a:ext cx="412431" cy="597322"/>
          </a:xfrm>
          <a:prstGeom prst="arc">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Can 11">
            <a:extLst>
              <a:ext uri="{FF2B5EF4-FFF2-40B4-BE49-F238E27FC236}">
                <a16:creationId xmlns:a16="http://schemas.microsoft.com/office/drawing/2014/main" id="{375BB528-A88D-DC4F-9BDD-D79EBF0DC33A}"/>
              </a:ext>
            </a:extLst>
          </p:cNvPr>
          <p:cNvSpPr/>
          <p:nvPr/>
        </p:nvSpPr>
        <p:spPr>
          <a:xfrm rot="16200000">
            <a:off x="4372366" y="1881809"/>
            <a:ext cx="99392" cy="715617"/>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Can 12">
            <a:extLst>
              <a:ext uri="{FF2B5EF4-FFF2-40B4-BE49-F238E27FC236}">
                <a16:creationId xmlns:a16="http://schemas.microsoft.com/office/drawing/2014/main" id="{E853D4C4-79EA-ED48-813E-E660FA585AF0}"/>
              </a:ext>
            </a:extLst>
          </p:cNvPr>
          <p:cNvSpPr/>
          <p:nvPr/>
        </p:nvSpPr>
        <p:spPr>
          <a:xfrm rot="10800000" flipH="1">
            <a:off x="3974767" y="2183107"/>
            <a:ext cx="96111" cy="373067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Can 13">
            <a:extLst>
              <a:ext uri="{FF2B5EF4-FFF2-40B4-BE49-F238E27FC236}">
                <a16:creationId xmlns:a16="http://schemas.microsoft.com/office/drawing/2014/main" id="{7A4B5BA8-4909-E54F-B674-50F9059F50E5}"/>
              </a:ext>
            </a:extLst>
          </p:cNvPr>
          <p:cNvSpPr/>
          <p:nvPr/>
        </p:nvSpPr>
        <p:spPr>
          <a:xfrm rot="16200000">
            <a:off x="3663374" y="5552660"/>
            <a:ext cx="99392" cy="715617"/>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Can 14">
            <a:extLst>
              <a:ext uri="{FF2B5EF4-FFF2-40B4-BE49-F238E27FC236}">
                <a16:creationId xmlns:a16="http://schemas.microsoft.com/office/drawing/2014/main" id="{2EC52D1D-5205-7642-925D-36CE664C2E3E}"/>
              </a:ext>
            </a:extLst>
          </p:cNvPr>
          <p:cNvSpPr/>
          <p:nvPr/>
        </p:nvSpPr>
        <p:spPr>
          <a:xfrm rot="19154310">
            <a:off x="6979872" y="4499527"/>
            <a:ext cx="99392" cy="715617"/>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an 15">
            <a:extLst>
              <a:ext uri="{FF2B5EF4-FFF2-40B4-BE49-F238E27FC236}">
                <a16:creationId xmlns:a16="http://schemas.microsoft.com/office/drawing/2014/main" id="{F74E6BF4-2138-4D48-A400-D4844F9E836D}"/>
              </a:ext>
            </a:extLst>
          </p:cNvPr>
          <p:cNvSpPr/>
          <p:nvPr/>
        </p:nvSpPr>
        <p:spPr>
          <a:xfrm rot="5400000">
            <a:off x="7383642" y="4887901"/>
            <a:ext cx="99393" cy="44640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Can 16">
            <a:extLst>
              <a:ext uri="{FF2B5EF4-FFF2-40B4-BE49-F238E27FC236}">
                <a16:creationId xmlns:a16="http://schemas.microsoft.com/office/drawing/2014/main" id="{C2266751-4AD2-8641-B561-780D3DEBC0FD}"/>
              </a:ext>
            </a:extLst>
          </p:cNvPr>
          <p:cNvSpPr/>
          <p:nvPr/>
        </p:nvSpPr>
        <p:spPr>
          <a:xfrm>
            <a:off x="7573297" y="1513787"/>
            <a:ext cx="99392" cy="3647012"/>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Can 17">
            <a:extLst>
              <a:ext uri="{FF2B5EF4-FFF2-40B4-BE49-F238E27FC236}">
                <a16:creationId xmlns:a16="http://schemas.microsoft.com/office/drawing/2014/main" id="{3687365D-8DF8-B44C-B45C-930899C619A7}"/>
              </a:ext>
            </a:extLst>
          </p:cNvPr>
          <p:cNvSpPr/>
          <p:nvPr/>
        </p:nvSpPr>
        <p:spPr>
          <a:xfrm rot="9441778">
            <a:off x="4952081" y="505087"/>
            <a:ext cx="111563" cy="1894459"/>
          </a:xfrm>
          <a:prstGeom prst="can">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Can 18">
            <a:extLst>
              <a:ext uri="{FF2B5EF4-FFF2-40B4-BE49-F238E27FC236}">
                <a16:creationId xmlns:a16="http://schemas.microsoft.com/office/drawing/2014/main" id="{159A6235-E6B8-EA40-B16D-4F03DD06A42F}"/>
              </a:ext>
            </a:extLst>
          </p:cNvPr>
          <p:cNvSpPr/>
          <p:nvPr/>
        </p:nvSpPr>
        <p:spPr>
          <a:xfrm rot="5400000">
            <a:off x="7881409" y="1164365"/>
            <a:ext cx="99392" cy="715617"/>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Can 19">
            <a:extLst>
              <a:ext uri="{FF2B5EF4-FFF2-40B4-BE49-F238E27FC236}">
                <a16:creationId xmlns:a16="http://schemas.microsoft.com/office/drawing/2014/main" id="{54B51A63-F68D-8B43-BCA7-585563FA776C}"/>
              </a:ext>
            </a:extLst>
          </p:cNvPr>
          <p:cNvSpPr/>
          <p:nvPr/>
        </p:nvSpPr>
        <p:spPr>
          <a:xfrm>
            <a:off x="8288914" y="1185874"/>
            <a:ext cx="99392" cy="715617"/>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Can 20">
            <a:extLst>
              <a:ext uri="{FF2B5EF4-FFF2-40B4-BE49-F238E27FC236}">
                <a16:creationId xmlns:a16="http://schemas.microsoft.com/office/drawing/2014/main" id="{C17B300C-95A4-BE43-9865-0DD600A7D38C}"/>
              </a:ext>
            </a:extLst>
          </p:cNvPr>
          <p:cNvSpPr/>
          <p:nvPr/>
        </p:nvSpPr>
        <p:spPr>
          <a:xfrm rot="5400000">
            <a:off x="8621875" y="850499"/>
            <a:ext cx="49694" cy="715617"/>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Can 23">
            <a:extLst>
              <a:ext uri="{FF2B5EF4-FFF2-40B4-BE49-F238E27FC236}">
                <a16:creationId xmlns:a16="http://schemas.microsoft.com/office/drawing/2014/main" id="{2EC2BD3D-3036-FE40-8E5D-27D4D3B065D9}"/>
              </a:ext>
            </a:extLst>
          </p:cNvPr>
          <p:cNvSpPr/>
          <p:nvPr/>
        </p:nvSpPr>
        <p:spPr>
          <a:xfrm rot="8736181">
            <a:off x="4818257" y="2175875"/>
            <a:ext cx="101069" cy="409259"/>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Can 24">
            <a:extLst>
              <a:ext uri="{FF2B5EF4-FFF2-40B4-BE49-F238E27FC236}">
                <a16:creationId xmlns:a16="http://schemas.microsoft.com/office/drawing/2014/main" id="{4C79F72D-C0CF-274D-BA17-073C96D162B6}"/>
              </a:ext>
            </a:extLst>
          </p:cNvPr>
          <p:cNvSpPr/>
          <p:nvPr/>
        </p:nvSpPr>
        <p:spPr>
          <a:xfrm rot="13199322">
            <a:off x="6789034" y="2214032"/>
            <a:ext cx="101069" cy="409259"/>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Left-up Arrow 25">
            <a:extLst>
              <a:ext uri="{FF2B5EF4-FFF2-40B4-BE49-F238E27FC236}">
                <a16:creationId xmlns:a16="http://schemas.microsoft.com/office/drawing/2014/main" id="{FF656F0F-EA74-4D4B-B745-A32A8B38C551}"/>
              </a:ext>
            </a:extLst>
          </p:cNvPr>
          <p:cNvSpPr/>
          <p:nvPr/>
        </p:nvSpPr>
        <p:spPr>
          <a:xfrm rot="11271911">
            <a:off x="4940785" y="2550128"/>
            <a:ext cx="254044" cy="256683"/>
          </a:xfrm>
          <a:prstGeom prst="lef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Left-up Arrow 26">
            <a:extLst>
              <a:ext uri="{FF2B5EF4-FFF2-40B4-BE49-F238E27FC236}">
                <a16:creationId xmlns:a16="http://schemas.microsoft.com/office/drawing/2014/main" id="{6E0C2E98-AD2B-9449-BB28-16846918666A}"/>
              </a:ext>
            </a:extLst>
          </p:cNvPr>
          <p:cNvSpPr/>
          <p:nvPr/>
        </p:nvSpPr>
        <p:spPr>
          <a:xfrm rot="13697764">
            <a:off x="5735836" y="2390356"/>
            <a:ext cx="254044" cy="256683"/>
          </a:xfrm>
          <a:prstGeom prst="lef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Left-up Arrow 27">
            <a:extLst>
              <a:ext uri="{FF2B5EF4-FFF2-40B4-BE49-F238E27FC236}">
                <a16:creationId xmlns:a16="http://schemas.microsoft.com/office/drawing/2014/main" id="{F9DF18A8-0E9F-2747-AFAE-5AE43C6FD691}"/>
              </a:ext>
            </a:extLst>
          </p:cNvPr>
          <p:cNvSpPr/>
          <p:nvPr/>
        </p:nvSpPr>
        <p:spPr>
          <a:xfrm rot="15789398">
            <a:off x="6476147" y="2570574"/>
            <a:ext cx="254044" cy="256683"/>
          </a:xfrm>
          <a:prstGeom prst="lef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ight Triangle 29">
            <a:extLst>
              <a:ext uri="{FF2B5EF4-FFF2-40B4-BE49-F238E27FC236}">
                <a16:creationId xmlns:a16="http://schemas.microsoft.com/office/drawing/2014/main" id="{21A1C8D3-9686-544C-9217-A009154968E6}"/>
              </a:ext>
            </a:extLst>
          </p:cNvPr>
          <p:cNvSpPr/>
          <p:nvPr/>
        </p:nvSpPr>
        <p:spPr>
          <a:xfrm rot="13498792">
            <a:off x="2862468" y="5666959"/>
            <a:ext cx="487017" cy="487017"/>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2" name="Straight Connector 31">
            <a:extLst>
              <a:ext uri="{FF2B5EF4-FFF2-40B4-BE49-F238E27FC236}">
                <a16:creationId xmlns:a16="http://schemas.microsoft.com/office/drawing/2014/main" id="{BEE8B9B1-E1E2-6A4E-ABE8-4E58D659DCA3}"/>
              </a:ext>
            </a:extLst>
          </p:cNvPr>
          <p:cNvCxnSpPr>
            <a:cxnSpLocks/>
            <a:stCxn id="30" idx="4"/>
          </p:cNvCxnSpPr>
          <p:nvPr/>
        </p:nvCxnSpPr>
        <p:spPr>
          <a:xfrm>
            <a:off x="3105855" y="5566094"/>
            <a:ext cx="0" cy="688747"/>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7" name="Teardrop 36">
            <a:extLst>
              <a:ext uri="{FF2B5EF4-FFF2-40B4-BE49-F238E27FC236}">
                <a16:creationId xmlns:a16="http://schemas.microsoft.com/office/drawing/2014/main" id="{F4BF4410-C012-A247-82B0-00AC6DC78BDC}"/>
              </a:ext>
            </a:extLst>
          </p:cNvPr>
          <p:cNvSpPr/>
          <p:nvPr/>
        </p:nvSpPr>
        <p:spPr>
          <a:xfrm rot="5400000">
            <a:off x="3501405" y="5631386"/>
            <a:ext cx="347098" cy="350217"/>
          </a:xfrm>
          <a:prstGeom prst="teardrop">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8F7E05DE-A379-6344-8898-A19D4F44A40A}"/>
              </a:ext>
            </a:extLst>
          </p:cNvPr>
          <p:cNvSpPr txBox="1"/>
          <p:nvPr/>
        </p:nvSpPr>
        <p:spPr>
          <a:xfrm>
            <a:off x="5256378" y="2588978"/>
            <a:ext cx="1076064" cy="461665"/>
          </a:xfrm>
          <a:prstGeom prst="rect">
            <a:avLst/>
          </a:prstGeom>
          <a:noFill/>
        </p:spPr>
        <p:txBody>
          <a:bodyPr wrap="none" rtlCol="0">
            <a:spAutoFit/>
          </a:bodyPr>
          <a:lstStyle/>
          <a:p>
            <a:pPr algn="ctr"/>
            <a:r>
              <a:rPr lang="en-US" sz="1200" dirty="0"/>
              <a:t>Sprayed water</a:t>
            </a:r>
          </a:p>
          <a:p>
            <a:pPr algn="ctr"/>
            <a:r>
              <a:rPr lang="en-US" sz="1200" dirty="0"/>
              <a:t>absorbs gas</a:t>
            </a:r>
          </a:p>
        </p:txBody>
      </p:sp>
      <p:sp>
        <p:nvSpPr>
          <p:cNvPr id="39" name="TextBox 38">
            <a:extLst>
              <a:ext uri="{FF2B5EF4-FFF2-40B4-BE49-F238E27FC236}">
                <a16:creationId xmlns:a16="http://schemas.microsoft.com/office/drawing/2014/main" id="{D0F6B5C0-2A1B-8D49-9F31-031516CF21CA}"/>
              </a:ext>
            </a:extLst>
          </p:cNvPr>
          <p:cNvSpPr txBox="1"/>
          <p:nvPr/>
        </p:nvSpPr>
        <p:spPr>
          <a:xfrm>
            <a:off x="4841827" y="3105977"/>
            <a:ext cx="2134752" cy="276999"/>
          </a:xfrm>
          <a:prstGeom prst="rect">
            <a:avLst/>
          </a:prstGeom>
          <a:noFill/>
        </p:spPr>
        <p:txBody>
          <a:bodyPr wrap="none" rtlCol="0">
            <a:spAutoFit/>
          </a:bodyPr>
          <a:lstStyle/>
          <a:p>
            <a:r>
              <a:rPr lang="en-US" sz="1200" dirty="0"/>
              <a:t>Pressure kept at, say, 40-50atm</a:t>
            </a:r>
          </a:p>
        </p:txBody>
      </p:sp>
      <p:sp>
        <p:nvSpPr>
          <p:cNvPr id="40" name="Can 39">
            <a:extLst>
              <a:ext uri="{FF2B5EF4-FFF2-40B4-BE49-F238E27FC236}">
                <a16:creationId xmlns:a16="http://schemas.microsoft.com/office/drawing/2014/main" id="{ABC13ED2-DD4A-AE4C-9529-24A7BEB71064}"/>
              </a:ext>
            </a:extLst>
          </p:cNvPr>
          <p:cNvSpPr/>
          <p:nvPr/>
        </p:nvSpPr>
        <p:spPr>
          <a:xfrm rot="1057630">
            <a:off x="6547725" y="514510"/>
            <a:ext cx="103082" cy="1854894"/>
          </a:xfrm>
          <a:prstGeom prst="can">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644652CD-AA52-704C-AF83-2BBDE1695DBF}"/>
              </a:ext>
            </a:extLst>
          </p:cNvPr>
          <p:cNvSpPr txBox="1"/>
          <p:nvPr/>
        </p:nvSpPr>
        <p:spPr>
          <a:xfrm>
            <a:off x="4022822" y="304418"/>
            <a:ext cx="695510" cy="646331"/>
          </a:xfrm>
          <a:prstGeom prst="rect">
            <a:avLst/>
          </a:prstGeom>
          <a:noFill/>
        </p:spPr>
        <p:txBody>
          <a:bodyPr wrap="none" rtlCol="0">
            <a:spAutoFit/>
          </a:bodyPr>
          <a:lstStyle/>
          <a:p>
            <a:pPr algn="ctr"/>
            <a:r>
              <a:rPr lang="en-US" sz="1200" dirty="0"/>
              <a:t>Filtered </a:t>
            </a:r>
          </a:p>
          <a:p>
            <a:pPr algn="ctr"/>
            <a:r>
              <a:rPr lang="en-US" sz="1200" dirty="0"/>
              <a:t>air</a:t>
            </a:r>
          </a:p>
          <a:p>
            <a:pPr algn="ctr"/>
            <a:r>
              <a:rPr lang="en-US" sz="1200" dirty="0"/>
              <a:t>inlet</a:t>
            </a:r>
          </a:p>
        </p:txBody>
      </p:sp>
      <p:sp>
        <p:nvSpPr>
          <p:cNvPr id="42" name="TextBox 41">
            <a:extLst>
              <a:ext uri="{FF2B5EF4-FFF2-40B4-BE49-F238E27FC236}">
                <a16:creationId xmlns:a16="http://schemas.microsoft.com/office/drawing/2014/main" id="{F34575CC-C0CE-7F40-8102-906410AF6E60}"/>
              </a:ext>
            </a:extLst>
          </p:cNvPr>
          <p:cNvSpPr txBox="1"/>
          <p:nvPr/>
        </p:nvSpPr>
        <p:spPr>
          <a:xfrm>
            <a:off x="5356521" y="294210"/>
            <a:ext cx="1523494" cy="830997"/>
          </a:xfrm>
          <a:prstGeom prst="rect">
            <a:avLst/>
          </a:prstGeom>
          <a:noFill/>
        </p:spPr>
        <p:txBody>
          <a:bodyPr wrap="none" rtlCol="0">
            <a:spAutoFit/>
          </a:bodyPr>
          <a:lstStyle/>
          <a:p>
            <a:pPr algn="ctr"/>
            <a:r>
              <a:rPr lang="en-US" sz="1200" i="1" dirty="0"/>
              <a:t>Controlled release </a:t>
            </a:r>
          </a:p>
          <a:p>
            <a:pPr algn="ctr"/>
            <a:r>
              <a:rPr lang="en-US" sz="1200" i="1" dirty="0"/>
              <a:t>air outlet replenishes</a:t>
            </a:r>
          </a:p>
          <a:p>
            <a:pPr algn="ctr"/>
            <a:r>
              <a:rPr lang="en-US" sz="1200" i="1" dirty="0"/>
              <a:t>the more-soluble</a:t>
            </a:r>
          </a:p>
          <a:p>
            <a:pPr algn="ctr"/>
            <a:r>
              <a:rPr lang="en-US" sz="1200" i="1" dirty="0"/>
              <a:t>oxygen content</a:t>
            </a:r>
          </a:p>
        </p:txBody>
      </p:sp>
      <p:sp>
        <p:nvSpPr>
          <p:cNvPr id="43" name="Teardrop 42">
            <a:extLst>
              <a:ext uri="{FF2B5EF4-FFF2-40B4-BE49-F238E27FC236}">
                <a16:creationId xmlns:a16="http://schemas.microsoft.com/office/drawing/2014/main" id="{132508E9-D7DC-C743-8618-6577C55176FE}"/>
              </a:ext>
            </a:extLst>
          </p:cNvPr>
          <p:cNvSpPr/>
          <p:nvPr/>
        </p:nvSpPr>
        <p:spPr>
          <a:xfrm rot="5400000">
            <a:off x="4785517" y="1223211"/>
            <a:ext cx="347098" cy="350217"/>
          </a:xfrm>
          <a:prstGeom prst="teardrop">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a:extLst>
              <a:ext uri="{FF2B5EF4-FFF2-40B4-BE49-F238E27FC236}">
                <a16:creationId xmlns:a16="http://schemas.microsoft.com/office/drawing/2014/main" id="{164FAB48-7D90-1546-AE46-D3C6823A5B62}"/>
              </a:ext>
            </a:extLst>
          </p:cNvPr>
          <p:cNvSpPr txBox="1"/>
          <p:nvPr/>
        </p:nvSpPr>
        <p:spPr>
          <a:xfrm>
            <a:off x="4734586" y="3754958"/>
            <a:ext cx="2349234" cy="461665"/>
          </a:xfrm>
          <a:prstGeom prst="rect">
            <a:avLst/>
          </a:prstGeom>
          <a:noFill/>
        </p:spPr>
        <p:txBody>
          <a:bodyPr wrap="none" rtlCol="0">
            <a:spAutoFit/>
          </a:bodyPr>
          <a:lstStyle/>
          <a:p>
            <a:pPr algn="ctr"/>
            <a:r>
              <a:rPr lang="en-US" sz="1200" dirty="0"/>
              <a:t>Gasified seawater (or stored spray </a:t>
            </a:r>
          </a:p>
          <a:p>
            <a:pPr algn="ctr"/>
            <a:r>
              <a:rPr lang="en-US" sz="1200" dirty="0"/>
              <a:t>solution) at moderate pressure</a:t>
            </a:r>
          </a:p>
        </p:txBody>
      </p:sp>
      <p:sp>
        <p:nvSpPr>
          <p:cNvPr id="45" name="TextBox 44">
            <a:extLst>
              <a:ext uri="{FF2B5EF4-FFF2-40B4-BE49-F238E27FC236}">
                <a16:creationId xmlns:a16="http://schemas.microsoft.com/office/drawing/2014/main" id="{254820C6-BBE9-664C-8B11-7EABE9B59734}"/>
              </a:ext>
            </a:extLst>
          </p:cNvPr>
          <p:cNvSpPr txBox="1"/>
          <p:nvPr/>
        </p:nvSpPr>
        <p:spPr>
          <a:xfrm>
            <a:off x="4765091" y="5017388"/>
            <a:ext cx="2014398" cy="584775"/>
          </a:xfrm>
          <a:prstGeom prst="rect">
            <a:avLst/>
          </a:prstGeom>
          <a:noFill/>
        </p:spPr>
        <p:txBody>
          <a:bodyPr wrap="none" rtlCol="0">
            <a:spAutoFit/>
          </a:bodyPr>
          <a:lstStyle/>
          <a:p>
            <a:pPr algn="ctr"/>
            <a:r>
              <a:rPr lang="en-US" sz="1600" b="1" dirty="0"/>
              <a:t>Spherical or toroidal, </a:t>
            </a:r>
          </a:p>
          <a:p>
            <a:pPr algn="ctr"/>
            <a:r>
              <a:rPr lang="en-US" sz="1600" b="1" dirty="0"/>
              <a:t>pressurized container</a:t>
            </a:r>
          </a:p>
        </p:txBody>
      </p:sp>
      <p:sp>
        <p:nvSpPr>
          <p:cNvPr id="46" name="TextBox 45">
            <a:extLst>
              <a:ext uri="{FF2B5EF4-FFF2-40B4-BE49-F238E27FC236}">
                <a16:creationId xmlns:a16="http://schemas.microsoft.com/office/drawing/2014/main" id="{F6BB4870-0D03-EE42-90CB-00D02612FAAE}"/>
              </a:ext>
            </a:extLst>
          </p:cNvPr>
          <p:cNvSpPr txBox="1"/>
          <p:nvPr/>
        </p:nvSpPr>
        <p:spPr>
          <a:xfrm>
            <a:off x="3346117" y="5355946"/>
            <a:ext cx="548548" cy="276999"/>
          </a:xfrm>
          <a:prstGeom prst="rect">
            <a:avLst/>
          </a:prstGeom>
          <a:noFill/>
        </p:spPr>
        <p:txBody>
          <a:bodyPr wrap="none" rtlCol="0">
            <a:spAutoFit/>
          </a:bodyPr>
          <a:lstStyle/>
          <a:p>
            <a:r>
              <a:rPr lang="en-US" sz="1200" dirty="0"/>
              <a:t>Pump</a:t>
            </a:r>
          </a:p>
        </p:txBody>
      </p:sp>
      <p:sp>
        <p:nvSpPr>
          <p:cNvPr id="47" name="TextBox 46">
            <a:extLst>
              <a:ext uri="{FF2B5EF4-FFF2-40B4-BE49-F238E27FC236}">
                <a16:creationId xmlns:a16="http://schemas.microsoft.com/office/drawing/2014/main" id="{520C8E3F-1E59-8E43-970B-994059BD575A}"/>
              </a:ext>
            </a:extLst>
          </p:cNvPr>
          <p:cNvSpPr txBox="1"/>
          <p:nvPr/>
        </p:nvSpPr>
        <p:spPr>
          <a:xfrm>
            <a:off x="2321295" y="5608510"/>
            <a:ext cx="755913" cy="646331"/>
          </a:xfrm>
          <a:prstGeom prst="rect">
            <a:avLst/>
          </a:prstGeom>
          <a:noFill/>
        </p:spPr>
        <p:txBody>
          <a:bodyPr wrap="none" rtlCol="0">
            <a:spAutoFit/>
          </a:bodyPr>
          <a:lstStyle/>
          <a:p>
            <a:pPr algn="ctr"/>
            <a:r>
              <a:rPr lang="en-US" sz="1200" dirty="0"/>
              <a:t>~0.1mm</a:t>
            </a:r>
          </a:p>
          <a:p>
            <a:pPr algn="ctr"/>
            <a:r>
              <a:rPr lang="en-US" sz="1200" dirty="0"/>
              <a:t>seawater</a:t>
            </a:r>
          </a:p>
          <a:p>
            <a:pPr algn="ctr"/>
            <a:r>
              <a:rPr lang="en-US" sz="1200" dirty="0"/>
              <a:t>filters</a:t>
            </a:r>
          </a:p>
        </p:txBody>
      </p:sp>
      <p:sp>
        <p:nvSpPr>
          <p:cNvPr id="48" name="TextBox 47">
            <a:extLst>
              <a:ext uri="{FF2B5EF4-FFF2-40B4-BE49-F238E27FC236}">
                <a16:creationId xmlns:a16="http://schemas.microsoft.com/office/drawing/2014/main" id="{E05E8F57-6B3F-9C4C-B9EC-BB31EC5967FD}"/>
              </a:ext>
            </a:extLst>
          </p:cNvPr>
          <p:cNvSpPr txBox="1"/>
          <p:nvPr/>
        </p:nvSpPr>
        <p:spPr>
          <a:xfrm>
            <a:off x="5132371" y="1249532"/>
            <a:ext cx="548548" cy="276999"/>
          </a:xfrm>
          <a:prstGeom prst="rect">
            <a:avLst/>
          </a:prstGeom>
          <a:noFill/>
        </p:spPr>
        <p:txBody>
          <a:bodyPr wrap="none" rtlCol="0">
            <a:spAutoFit/>
          </a:bodyPr>
          <a:lstStyle/>
          <a:p>
            <a:r>
              <a:rPr lang="en-US" sz="1200" dirty="0"/>
              <a:t>Pump</a:t>
            </a:r>
          </a:p>
        </p:txBody>
      </p:sp>
      <p:sp>
        <p:nvSpPr>
          <p:cNvPr id="49" name="Can 48">
            <a:extLst>
              <a:ext uri="{FF2B5EF4-FFF2-40B4-BE49-F238E27FC236}">
                <a16:creationId xmlns:a16="http://schemas.microsoft.com/office/drawing/2014/main" id="{790C0801-8FEE-3F4F-84F0-34F2141AE6F8}"/>
              </a:ext>
            </a:extLst>
          </p:cNvPr>
          <p:cNvSpPr/>
          <p:nvPr/>
        </p:nvSpPr>
        <p:spPr>
          <a:xfrm rot="5400000">
            <a:off x="8717321" y="1180826"/>
            <a:ext cx="49693" cy="715617"/>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Can 49">
            <a:extLst>
              <a:ext uri="{FF2B5EF4-FFF2-40B4-BE49-F238E27FC236}">
                <a16:creationId xmlns:a16="http://schemas.microsoft.com/office/drawing/2014/main" id="{C0393B5A-AF0A-6A40-AEFF-79E3C4EB5324}"/>
              </a:ext>
            </a:extLst>
          </p:cNvPr>
          <p:cNvSpPr/>
          <p:nvPr/>
        </p:nvSpPr>
        <p:spPr>
          <a:xfrm rot="5400000">
            <a:off x="8671252" y="1511154"/>
            <a:ext cx="49694" cy="715617"/>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a:extLst>
              <a:ext uri="{FF2B5EF4-FFF2-40B4-BE49-F238E27FC236}">
                <a16:creationId xmlns:a16="http://schemas.microsoft.com/office/drawing/2014/main" id="{25CCB190-BC53-F647-80F2-BB910164EC74}"/>
              </a:ext>
            </a:extLst>
          </p:cNvPr>
          <p:cNvSpPr txBox="1"/>
          <p:nvPr/>
        </p:nvSpPr>
        <p:spPr>
          <a:xfrm>
            <a:off x="7972623" y="498090"/>
            <a:ext cx="1269194" cy="646331"/>
          </a:xfrm>
          <a:prstGeom prst="rect">
            <a:avLst/>
          </a:prstGeom>
          <a:noFill/>
        </p:spPr>
        <p:txBody>
          <a:bodyPr wrap="none" rtlCol="0">
            <a:spAutoFit/>
          </a:bodyPr>
          <a:lstStyle/>
          <a:p>
            <a:pPr algn="ctr"/>
            <a:r>
              <a:rPr lang="en-US" sz="1200" dirty="0"/>
              <a:t>Manifolds for</a:t>
            </a:r>
          </a:p>
          <a:p>
            <a:pPr algn="ctr"/>
            <a:r>
              <a:rPr lang="en-US" sz="1200" dirty="0"/>
              <a:t>gasified seawater</a:t>
            </a:r>
          </a:p>
          <a:p>
            <a:pPr algn="ctr"/>
            <a:r>
              <a:rPr lang="en-US" sz="1200" dirty="0"/>
              <a:t>and air</a:t>
            </a:r>
          </a:p>
        </p:txBody>
      </p:sp>
      <p:sp>
        <p:nvSpPr>
          <p:cNvPr id="52" name="Lightning Bolt 51">
            <a:extLst>
              <a:ext uri="{FF2B5EF4-FFF2-40B4-BE49-F238E27FC236}">
                <a16:creationId xmlns:a16="http://schemas.microsoft.com/office/drawing/2014/main" id="{6E8F5FD1-25F8-9D44-A3FB-3EE11C1FD8B5}"/>
              </a:ext>
            </a:extLst>
          </p:cNvPr>
          <p:cNvSpPr/>
          <p:nvPr/>
        </p:nvSpPr>
        <p:spPr>
          <a:xfrm rot="18046225">
            <a:off x="9095835" y="1433557"/>
            <a:ext cx="208722" cy="216235"/>
          </a:xfrm>
          <a:prstGeom prst="lightningBol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Lightning Bolt 52">
            <a:extLst>
              <a:ext uri="{FF2B5EF4-FFF2-40B4-BE49-F238E27FC236}">
                <a16:creationId xmlns:a16="http://schemas.microsoft.com/office/drawing/2014/main" id="{600D2B57-4459-AA40-BDE9-35935F56D5F9}"/>
              </a:ext>
            </a:extLst>
          </p:cNvPr>
          <p:cNvSpPr/>
          <p:nvPr/>
        </p:nvSpPr>
        <p:spPr>
          <a:xfrm rot="18046225">
            <a:off x="8999562" y="1106270"/>
            <a:ext cx="208722" cy="216235"/>
          </a:xfrm>
          <a:prstGeom prst="lightningBol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Lightning Bolt 53">
            <a:extLst>
              <a:ext uri="{FF2B5EF4-FFF2-40B4-BE49-F238E27FC236}">
                <a16:creationId xmlns:a16="http://schemas.microsoft.com/office/drawing/2014/main" id="{B278C668-85FD-ED4D-9E41-BA8E92BA4EBA}"/>
              </a:ext>
            </a:extLst>
          </p:cNvPr>
          <p:cNvSpPr/>
          <p:nvPr/>
        </p:nvSpPr>
        <p:spPr>
          <a:xfrm rot="18046225">
            <a:off x="9074291" y="1760844"/>
            <a:ext cx="208722" cy="216235"/>
          </a:xfrm>
          <a:prstGeom prst="lightningBol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Left-up Arrow 54">
            <a:extLst>
              <a:ext uri="{FF2B5EF4-FFF2-40B4-BE49-F238E27FC236}">
                <a16:creationId xmlns:a16="http://schemas.microsoft.com/office/drawing/2014/main" id="{C22DF925-38DB-5942-B42C-7DFC0EDFFCB7}"/>
              </a:ext>
            </a:extLst>
          </p:cNvPr>
          <p:cNvSpPr/>
          <p:nvPr/>
        </p:nvSpPr>
        <p:spPr>
          <a:xfrm rot="7896900">
            <a:off x="9266528" y="1071681"/>
            <a:ext cx="254044" cy="256683"/>
          </a:xfrm>
          <a:prstGeom prst="leftUp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Left-up Arrow 55">
            <a:extLst>
              <a:ext uri="{FF2B5EF4-FFF2-40B4-BE49-F238E27FC236}">
                <a16:creationId xmlns:a16="http://schemas.microsoft.com/office/drawing/2014/main" id="{4F8573B6-3FFA-1C4F-92C0-BD35CAD0E3F2}"/>
              </a:ext>
            </a:extLst>
          </p:cNvPr>
          <p:cNvSpPr/>
          <p:nvPr/>
        </p:nvSpPr>
        <p:spPr>
          <a:xfrm rot="7896900">
            <a:off x="9366986" y="1393832"/>
            <a:ext cx="254044" cy="256683"/>
          </a:xfrm>
          <a:prstGeom prst="leftUp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Left-up Arrow 56">
            <a:extLst>
              <a:ext uri="{FF2B5EF4-FFF2-40B4-BE49-F238E27FC236}">
                <a16:creationId xmlns:a16="http://schemas.microsoft.com/office/drawing/2014/main" id="{60BC1199-95C4-3D46-92D2-3AD1CFDC0E5F}"/>
              </a:ext>
            </a:extLst>
          </p:cNvPr>
          <p:cNvSpPr/>
          <p:nvPr/>
        </p:nvSpPr>
        <p:spPr>
          <a:xfrm rot="7896900">
            <a:off x="9320917" y="1716971"/>
            <a:ext cx="254044" cy="256683"/>
          </a:xfrm>
          <a:prstGeom prst="leftUp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a:extLst>
              <a:ext uri="{FF2B5EF4-FFF2-40B4-BE49-F238E27FC236}">
                <a16:creationId xmlns:a16="http://schemas.microsoft.com/office/drawing/2014/main" id="{28D8F5D4-822E-B849-9042-B608E88A1FE0}"/>
              </a:ext>
            </a:extLst>
          </p:cNvPr>
          <p:cNvSpPr txBox="1"/>
          <p:nvPr/>
        </p:nvSpPr>
        <p:spPr>
          <a:xfrm>
            <a:off x="8559496" y="2020618"/>
            <a:ext cx="1197379" cy="276999"/>
          </a:xfrm>
          <a:prstGeom prst="rect">
            <a:avLst/>
          </a:prstGeom>
          <a:noFill/>
        </p:spPr>
        <p:txBody>
          <a:bodyPr wrap="none" rtlCol="0">
            <a:spAutoFit/>
          </a:bodyPr>
          <a:lstStyle/>
          <a:p>
            <a:r>
              <a:rPr lang="en-US" sz="1200" dirty="0" err="1"/>
              <a:t>SpiralAir</a:t>
            </a:r>
            <a:r>
              <a:rPr lang="en-US" sz="1200" dirty="0"/>
              <a:t> nozzles</a:t>
            </a:r>
          </a:p>
        </p:txBody>
      </p:sp>
      <p:sp>
        <p:nvSpPr>
          <p:cNvPr id="59" name="TextBox 58">
            <a:extLst>
              <a:ext uri="{FF2B5EF4-FFF2-40B4-BE49-F238E27FC236}">
                <a16:creationId xmlns:a16="http://schemas.microsoft.com/office/drawing/2014/main" id="{71DCE21B-E8F5-5F4A-8A66-7D8E65DE6DDA}"/>
              </a:ext>
            </a:extLst>
          </p:cNvPr>
          <p:cNvSpPr txBox="1"/>
          <p:nvPr/>
        </p:nvSpPr>
        <p:spPr>
          <a:xfrm>
            <a:off x="9552262" y="1026030"/>
            <a:ext cx="1735411" cy="1015663"/>
          </a:xfrm>
          <a:prstGeom prst="rect">
            <a:avLst/>
          </a:prstGeom>
          <a:noFill/>
        </p:spPr>
        <p:txBody>
          <a:bodyPr wrap="none" rtlCol="0">
            <a:spAutoFit/>
          </a:bodyPr>
          <a:lstStyle/>
          <a:p>
            <a:pPr algn="ctr"/>
            <a:r>
              <a:rPr lang="en-US" sz="1200" i="1" dirty="0">
                <a:solidFill>
                  <a:srgbClr val="C00000"/>
                </a:solidFill>
              </a:rPr>
              <a:t>Should be able to</a:t>
            </a:r>
          </a:p>
          <a:p>
            <a:pPr algn="ctr"/>
            <a:r>
              <a:rPr lang="en-US" sz="1200" i="1" dirty="0">
                <a:solidFill>
                  <a:srgbClr val="C00000"/>
                </a:solidFill>
              </a:rPr>
              <a:t>produce drying </a:t>
            </a:r>
          </a:p>
          <a:p>
            <a:pPr algn="ctr"/>
            <a:r>
              <a:rPr lang="en-US" sz="1200" i="1" dirty="0">
                <a:solidFill>
                  <a:srgbClr val="C00000"/>
                </a:solidFill>
              </a:rPr>
              <a:t>aerosols of</a:t>
            </a:r>
          </a:p>
          <a:p>
            <a:pPr algn="ctr"/>
            <a:r>
              <a:rPr lang="en-US" sz="1200" i="1" dirty="0">
                <a:solidFill>
                  <a:srgbClr val="C00000"/>
                </a:solidFill>
              </a:rPr>
              <a:t>selected mean diameter </a:t>
            </a:r>
          </a:p>
          <a:p>
            <a:pPr algn="ctr"/>
            <a:r>
              <a:rPr lang="en-US" sz="1200" i="1" dirty="0">
                <a:solidFill>
                  <a:srgbClr val="C00000"/>
                </a:solidFill>
              </a:rPr>
              <a:t>from 0.05-2.0 microns</a:t>
            </a:r>
          </a:p>
        </p:txBody>
      </p:sp>
      <p:sp>
        <p:nvSpPr>
          <p:cNvPr id="60" name="Teardrop 59">
            <a:extLst>
              <a:ext uri="{FF2B5EF4-FFF2-40B4-BE49-F238E27FC236}">
                <a16:creationId xmlns:a16="http://schemas.microsoft.com/office/drawing/2014/main" id="{345DC871-7B09-6B4C-9782-560622144C2F}"/>
              </a:ext>
            </a:extLst>
          </p:cNvPr>
          <p:cNvSpPr/>
          <p:nvPr/>
        </p:nvSpPr>
        <p:spPr>
          <a:xfrm rot="5400000">
            <a:off x="7432366" y="4173822"/>
            <a:ext cx="347098" cy="350217"/>
          </a:xfrm>
          <a:prstGeom prst="teardrop">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Can 61">
            <a:extLst>
              <a:ext uri="{FF2B5EF4-FFF2-40B4-BE49-F238E27FC236}">
                <a16:creationId xmlns:a16="http://schemas.microsoft.com/office/drawing/2014/main" id="{EDCE2C65-1190-0442-9503-7F6C54F5611D}"/>
              </a:ext>
            </a:extLst>
          </p:cNvPr>
          <p:cNvSpPr/>
          <p:nvPr/>
        </p:nvSpPr>
        <p:spPr>
          <a:xfrm rot="5400000">
            <a:off x="8154187" y="969701"/>
            <a:ext cx="65383" cy="1854894"/>
          </a:xfrm>
          <a:prstGeom prst="can">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Can 62">
            <a:extLst>
              <a:ext uri="{FF2B5EF4-FFF2-40B4-BE49-F238E27FC236}">
                <a16:creationId xmlns:a16="http://schemas.microsoft.com/office/drawing/2014/main" id="{70F7086F-05EB-8041-8D71-3AC0ECAF3393}"/>
              </a:ext>
            </a:extLst>
          </p:cNvPr>
          <p:cNvSpPr/>
          <p:nvPr/>
        </p:nvSpPr>
        <p:spPr>
          <a:xfrm rot="5400000">
            <a:off x="8154188" y="639107"/>
            <a:ext cx="65383" cy="1854894"/>
          </a:xfrm>
          <a:prstGeom prst="can">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Can 63">
            <a:extLst>
              <a:ext uri="{FF2B5EF4-FFF2-40B4-BE49-F238E27FC236}">
                <a16:creationId xmlns:a16="http://schemas.microsoft.com/office/drawing/2014/main" id="{72696F33-7D7D-EC49-9C94-FEABF475323F}"/>
              </a:ext>
            </a:extLst>
          </p:cNvPr>
          <p:cNvSpPr/>
          <p:nvPr/>
        </p:nvSpPr>
        <p:spPr>
          <a:xfrm rot="5400000">
            <a:off x="8126097" y="328709"/>
            <a:ext cx="65383" cy="1854894"/>
          </a:xfrm>
          <a:prstGeom prst="can">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Can 64">
            <a:extLst>
              <a:ext uri="{FF2B5EF4-FFF2-40B4-BE49-F238E27FC236}">
                <a16:creationId xmlns:a16="http://schemas.microsoft.com/office/drawing/2014/main" id="{31E1A59D-9C0C-004E-91AB-6B5D19923FAD}"/>
              </a:ext>
            </a:extLst>
          </p:cNvPr>
          <p:cNvSpPr/>
          <p:nvPr/>
        </p:nvSpPr>
        <p:spPr>
          <a:xfrm>
            <a:off x="7207121" y="480566"/>
            <a:ext cx="100342" cy="1465201"/>
          </a:xfrm>
          <a:prstGeom prst="can">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ardrop 65">
            <a:extLst>
              <a:ext uri="{FF2B5EF4-FFF2-40B4-BE49-F238E27FC236}">
                <a16:creationId xmlns:a16="http://schemas.microsoft.com/office/drawing/2014/main" id="{1356AD79-36C3-B747-A99C-C9A3B6A391C6}"/>
              </a:ext>
            </a:extLst>
          </p:cNvPr>
          <p:cNvSpPr/>
          <p:nvPr/>
        </p:nvSpPr>
        <p:spPr>
          <a:xfrm rot="5400000">
            <a:off x="7077718" y="658717"/>
            <a:ext cx="347098" cy="350217"/>
          </a:xfrm>
          <a:prstGeom prst="teardrop">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Box 66">
            <a:extLst>
              <a:ext uri="{FF2B5EF4-FFF2-40B4-BE49-F238E27FC236}">
                <a16:creationId xmlns:a16="http://schemas.microsoft.com/office/drawing/2014/main" id="{7E377C98-3931-3845-8DA4-A1523AB38467}"/>
              </a:ext>
            </a:extLst>
          </p:cNvPr>
          <p:cNvSpPr txBox="1"/>
          <p:nvPr/>
        </p:nvSpPr>
        <p:spPr>
          <a:xfrm>
            <a:off x="7279841" y="169988"/>
            <a:ext cx="675954" cy="461665"/>
          </a:xfrm>
          <a:prstGeom prst="rect">
            <a:avLst/>
          </a:prstGeom>
          <a:noFill/>
        </p:spPr>
        <p:txBody>
          <a:bodyPr wrap="none" rtlCol="0">
            <a:spAutoFit/>
          </a:bodyPr>
          <a:lstStyle/>
          <a:p>
            <a:r>
              <a:rPr lang="en-US" sz="1200" dirty="0"/>
              <a:t>Filtered</a:t>
            </a:r>
          </a:p>
          <a:p>
            <a:r>
              <a:rPr lang="en-US" sz="1200" dirty="0"/>
              <a:t>Air inlet</a:t>
            </a:r>
          </a:p>
        </p:txBody>
      </p:sp>
      <p:sp>
        <p:nvSpPr>
          <p:cNvPr id="68" name="TextBox 67">
            <a:extLst>
              <a:ext uri="{FF2B5EF4-FFF2-40B4-BE49-F238E27FC236}">
                <a16:creationId xmlns:a16="http://schemas.microsoft.com/office/drawing/2014/main" id="{344402AF-1464-8249-8064-121E929D78CC}"/>
              </a:ext>
            </a:extLst>
          </p:cNvPr>
          <p:cNvSpPr txBox="1"/>
          <p:nvPr/>
        </p:nvSpPr>
        <p:spPr>
          <a:xfrm>
            <a:off x="7382557" y="699535"/>
            <a:ext cx="548548" cy="276999"/>
          </a:xfrm>
          <a:prstGeom prst="rect">
            <a:avLst/>
          </a:prstGeom>
          <a:noFill/>
        </p:spPr>
        <p:txBody>
          <a:bodyPr wrap="none" rtlCol="0">
            <a:spAutoFit/>
          </a:bodyPr>
          <a:lstStyle/>
          <a:p>
            <a:r>
              <a:rPr lang="en-US" sz="1200" dirty="0"/>
              <a:t>Pump</a:t>
            </a:r>
          </a:p>
        </p:txBody>
      </p:sp>
      <p:sp>
        <p:nvSpPr>
          <p:cNvPr id="69" name="TextBox 68">
            <a:extLst>
              <a:ext uri="{FF2B5EF4-FFF2-40B4-BE49-F238E27FC236}">
                <a16:creationId xmlns:a16="http://schemas.microsoft.com/office/drawing/2014/main" id="{7C8D539B-52F0-6C40-B4A7-54A5D2FE0EA6}"/>
              </a:ext>
            </a:extLst>
          </p:cNvPr>
          <p:cNvSpPr txBox="1"/>
          <p:nvPr/>
        </p:nvSpPr>
        <p:spPr>
          <a:xfrm>
            <a:off x="9363419" y="864853"/>
            <a:ext cx="524887" cy="276999"/>
          </a:xfrm>
          <a:prstGeom prst="rect">
            <a:avLst/>
          </a:prstGeom>
          <a:noFill/>
        </p:spPr>
        <p:txBody>
          <a:bodyPr wrap="none" rtlCol="0">
            <a:spAutoFit/>
          </a:bodyPr>
          <a:lstStyle/>
          <a:p>
            <a:r>
              <a:rPr lang="en-US" sz="1200" dirty="0"/>
              <a:t>Spray</a:t>
            </a:r>
          </a:p>
        </p:txBody>
      </p:sp>
      <p:sp>
        <p:nvSpPr>
          <p:cNvPr id="70" name="TextBox 69">
            <a:extLst>
              <a:ext uri="{FF2B5EF4-FFF2-40B4-BE49-F238E27FC236}">
                <a16:creationId xmlns:a16="http://schemas.microsoft.com/office/drawing/2014/main" id="{096EBE44-1EEA-0547-8BE0-AD8EBBF5FA69}"/>
              </a:ext>
            </a:extLst>
          </p:cNvPr>
          <p:cNvSpPr txBox="1"/>
          <p:nvPr/>
        </p:nvSpPr>
        <p:spPr>
          <a:xfrm>
            <a:off x="7761799" y="4226729"/>
            <a:ext cx="548548" cy="276999"/>
          </a:xfrm>
          <a:prstGeom prst="rect">
            <a:avLst/>
          </a:prstGeom>
          <a:noFill/>
        </p:spPr>
        <p:txBody>
          <a:bodyPr wrap="none" rtlCol="0">
            <a:spAutoFit/>
          </a:bodyPr>
          <a:lstStyle/>
          <a:p>
            <a:r>
              <a:rPr lang="en-US" sz="1200" dirty="0"/>
              <a:t>Pump</a:t>
            </a:r>
          </a:p>
        </p:txBody>
      </p:sp>
      <p:sp>
        <p:nvSpPr>
          <p:cNvPr id="72" name="Cube 71">
            <a:extLst>
              <a:ext uri="{FF2B5EF4-FFF2-40B4-BE49-F238E27FC236}">
                <a16:creationId xmlns:a16="http://schemas.microsoft.com/office/drawing/2014/main" id="{072024C7-4A22-404F-9842-431C8A8B75F5}"/>
              </a:ext>
            </a:extLst>
          </p:cNvPr>
          <p:cNvSpPr/>
          <p:nvPr/>
        </p:nvSpPr>
        <p:spPr>
          <a:xfrm>
            <a:off x="5603692" y="1842204"/>
            <a:ext cx="548548" cy="307293"/>
          </a:xfrm>
          <a:prstGeom prst="cub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a:extLst>
              <a:ext uri="{FF2B5EF4-FFF2-40B4-BE49-F238E27FC236}">
                <a16:creationId xmlns:a16="http://schemas.microsoft.com/office/drawing/2014/main" id="{88024515-0929-444A-AC8D-7488CF476FDC}"/>
              </a:ext>
            </a:extLst>
          </p:cNvPr>
          <p:cNvSpPr txBox="1"/>
          <p:nvPr/>
        </p:nvSpPr>
        <p:spPr>
          <a:xfrm>
            <a:off x="5675612" y="1891189"/>
            <a:ext cx="383438" cy="276999"/>
          </a:xfrm>
          <a:prstGeom prst="rect">
            <a:avLst/>
          </a:prstGeom>
          <a:noFill/>
        </p:spPr>
        <p:txBody>
          <a:bodyPr wrap="none" rtlCol="0">
            <a:spAutoFit/>
          </a:bodyPr>
          <a:lstStyle/>
          <a:p>
            <a:r>
              <a:rPr lang="en-US" sz="1200" dirty="0"/>
              <a:t>AIS</a:t>
            </a:r>
          </a:p>
        </p:txBody>
      </p:sp>
      <p:sp>
        <p:nvSpPr>
          <p:cNvPr id="73" name="TextBox 72">
            <a:extLst>
              <a:ext uri="{FF2B5EF4-FFF2-40B4-BE49-F238E27FC236}">
                <a16:creationId xmlns:a16="http://schemas.microsoft.com/office/drawing/2014/main" id="{10B6E9E5-DCE3-1E4A-AE9D-0244559A17BF}"/>
              </a:ext>
            </a:extLst>
          </p:cNvPr>
          <p:cNvSpPr txBox="1"/>
          <p:nvPr/>
        </p:nvSpPr>
        <p:spPr>
          <a:xfrm>
            <a:off x="7645537" y="3092440"/>
            <a:ext cx="1331775" cy="646331"/>
          </a:xfrm>
          <a:prstGeom prst="rect">
            <a:avLst/>
          </a:prstGeom>
          <a:noFill/>
        </p:spPr>
        <p:txBody>
          <a:bodyPr wrap="none" rtlCol="0">
            <a:spAutoFit/>
          </a:bodyPr>
          <a:lstStyle/>
          <a:p>
            <a:pPr algn="ctr"/>
            <a:r>
              <a:rPr lang="en-US" sz="1200" dirty="0"/>
              <a:t>Gasified seawater</a:t>
            </a:r>
          </a:p>
          <a:p>
            <a:pPr algn="ctr"/>
            <a:r>
              <a:rPr lang="en-US" sz="1200" dirty="0"/>
              <a:t>at, say, 40-150atm</a:t>
            </a:r>
          </a:p>
          <a:p>
            <a:pPr algn="ctr"/>
            <a:r>
              <a:rPr lang="en-US" sz="1200" dirty="0"/>
              <a:t>pressure</a:t>
            </a:r>
          </a:p>
        </p:txBody>
      </p:sp>
      <p:sp>
        <p:nvSpPr>
          <p:cNvPr id="74" name="TextBox 73">
            <a:extLst>
              <a:ext uri="{FF2B5EF4-FFF2-40B4-BE49-F238E27FC236}">
                <a16:creationId xmlns:a16="http://schemas.microsoft.com/office/drawing/2014/main" id="{E2E57A2A-1AFB-824C-83D2-01E84700EB3A}"/>
              </a:ext>
            </a:extLst>
          </p:cNvPr>
          <p:cNvSpPr txBox="1"/>
          <p:nvPr/>
        </p:nvSpPr>
        <p:spPr>
          <a:xfrm>
            <a:off x="7613774" y="1885451"/>
            <a:ext cx="870944" cy="461665"/>
          </a:xfrm>
          <a:prstGeom prst="rect">
            <a:avLst/>
          </a:prstGeom>
          <a:noFill/>
        </p:spPr>
        <p:txBody>
          <a:bodyPr wrap="none" rtlCol="0">
            <a:spAutoFit/>
          </a:bodyPr>
          <a:lstStyle/>
          <a:p>
            <a:pPr algn="ctr"/>
            <a:r>
              <a:rPr lang="en-US" sz="1200" dirty="0"/>
              <a:t>Air at, say,</a:t>
            </a:r>
          </a:p>
          <a:p>
            <a:pPr algn="ctr"/>
            <a:r>
              <a:rPr lang="en-US" sz="1200" dirty="0"/>
              <a:t>50-150atm</a:t>
            </a:r>
          </a:p>
        </p:txBody>
      </p:sp>
      <p:sp>
        <p:nvSpPr>
          <p:cNvPr id="75" name="TextBox 74">
            <a:extLst>
              <a:ext uri="{FF2B5EF4-FFF2-40B4-BE49-F238E27FC236}">
                <a16:creationId xmlns:a16="http://schemas.microsoft.com/office/drawing/2014/main" id="{ED46CB16-649A-904E-A9B8-C646BB51369C}"/>
              </a:ext>
            </a:extLst>
          </p:cNvPr>
          <p:cNvSpPr txBox="1"/>
          <p:nvPr/>
        </p:nvSpPr>
        <p:spPr>
          <a:xfrm>
            <a:off x="245241" y="1945767"/>
            <a:ext cx="3087897" cy="2308324"/>
          </a:xfrm>
          <a:prstGeom prst="rect">
            <a:avLst/>
          </a:prstGeom>
          <a:noFill/>
        </p:spPr>
        <p:txBody>
          <a:bodyPr wrap="none" rtlCol="0">
            <a:spAutoFit/>
          </a:bodyPr>
          <a:lstStyle/>
          <a:p>
            <a:pPr algn="ctr"/>
            <a:r>
              <a:rPr lang="en-US" i="1" dirty="0"/>
              <a:t>Note, the gasification should</a:t>
            </a:r>
          </a:p>
          <a:p>
            <a:pPr algn="ctr"/>
            <a:r>
              <a:rPr lang="en-US" i="1" dirty="0"/>
              <a:t>result in finer particles being </a:t>
            </a:r>
          </a:p>
          <a:p>
            <a:pPr algn="ctr"/>
            <a:r>
              <a:rPr lang="en-US" i="1" dirty="0"/>
              <a:t>produced from the nozzles,</a:t>
            </a:r>
          </a:p>
          <a:p>
            <a:pPr algn="ctr"/>
            <a:r>
              <a:rPr lang="en-US" i="1" dirty="0"/>
              <a:t>that therefore stay in the</a:t>
            </a:r>
          </a:p>
          <a:p>
            <a:pPr algn="ctr"/>
            <a:r>
              <a:rPr lang="en-US" i="1" dirty="0"/>
              <a:t>atmosphere for much longer, </a:t>
            </a:r>
          </a:p>
          <a:p>
            <a:pPr algn="ctr"/>
            <a:r>
              <a:rPr lang="en-US" i="1" dirty="0"/>
              <a:t>and some of which may be</a:t>
            </a:r>
          </a:p>
          <a:p>
            <a:pPr algn="ctr"/>
            <a:r>
              <a:rPr lang="en-US" i="1" dirty="0"/>
              <a:t>lofted high enough to generate</a:t>
            </a:r>
          </a:p>
          <a:p>
            <a:pPr algn="ctr"/>
            <a:r>
              <a:rPr lang="en-US" i="1" dirty="0"/>
              <a:t>or thicken marine cloud</a:t>
            </a:r>
          </a:p>
        </p:txBody>
      </p:sp>
      <p:sp>
        <p:nvSpPr>
          <p:cNvPr id="76" name="TextBox 75">
            <a:extLst>
              <a:ext uri="{FF2B5EF4-FFF2-40B4-BE49-F238E27FC236}">
                <a16:creationId xmlns:a16="http://schemas.microsoft.com/office/drawing/2014/main" id="{B97E9A3F-AB86-D745-84C2-8D5B97B8174F}"/>
              </a:ext>
            </a:extLst>
          </p:cNvPr>
          <p:cNvSpPr txBox="1"/>
          <p:nvPr/>
        </p:nvSpPr>
        <p:spPr>
          <a:xfrm>
            <a:off x="8834196" y="3985311"/>
            <a:ext cx="2840394" cy="1200329"/>
          </a:xfrm>
          <a:prstGeom prst="rect">
            <a:avLst/>
          </a:prstGeom>
          <a:noFill/>
        </p:spPr>
        <p:txBody>
          <a:bodyPr wrap="none" rtlCol="0">
            <a:spAutoFit/>
          </a:bodyPr>
          <a:lstStyle/>
          <a:p>
            <a:pPr algn="ctr"/>
            <a:r>
              <a:rPr lang="en-US" sz="1200" i="1" dirty="0"/>
              <a:t>The Artificial Intelligence System (AIS) </a:t>
            </a:r>
          </a:p>
          <a:p>
            <a:pPr algn="ctr"/>
            <a:r>
              <a:rPr lang="en-US" sz="1200" i="1" dirty="0"/>
              <a:t>is able to optimize the number of</a:t>
            </a:r>
          </a:p>
          <a:p>
            <a:pPr algn="ctr"/>
            <a:r>
              <a:rPr lang="en-US" sz="1200" i="1" dirty="0"/>
              <a:t>activated pumps and sprays, as well </a:t>
            </a:r>
          </a:p>
          <a:p>
            <a:pPr algn="ctr"/>
            <a:r>
              <a:rPr lang="en-US" sz="1200" i="1" dirty="0"/>
              <a:t>as the fineness of droplets to suit the</a:t>
            </a:r>
          </a:p>
          <a:p>
            <a:pPr algn="ctr"/>
            <a:r>
              <a:rPr lang="en-US" sz="1200" i="1" dirty="0"/>
              <a:t>conditions and requirements. Sensors</a:t>
            </a:r>
          </a:p>
          <a:p>
            <a:pPr algn="ctr"/>
            <a:r>
              <a:rPr lang="en-US" sz="1200" i="1" dirty="0"/>
              <a:t>will also identify malfunctioning elements. </a:t>
            </a:r>
          </a:p>
        </p:txBody>
      </p:sp>
    </p:spTree>
    <p:extLst>
      <p:ext uri="{BB962C8B-B14F-4D97-AF65-F5344CB8AC3E}">
        <p14:creationId xmlns:p14="http://schemas.microsoft.com/office/powerpoint/2010/main" val="8669682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103543</TotalTime>
  <Words>7271</Words>
  <Application>Microsoft Macintosh PowerPoint</Application>
  <PresentationFormat>Widescreen</PresentationFormat>
  <Paragraphs>335</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Calibri Light</vt:lpstr>
      <vt:lpstr>Helvetica</vt:lpstr>
      <vt:lpstr>Wingdings</vt:lpstr>
      <vt:lpstr>Office Theme</vt:lpstr>
      <vt:lpstr>Cooling with Salt</vt:lpstr>
      <vt:lpstr>Wave Action, Spray Generation and Location</vt:lpstr>
      <vt:lpstr>Contributions to Sea Salt Aerosol Formation</vt:lpstr>
      <vt:lpstr>How Might Cooling Be Achieved with Sea Salt?</vt:lpstr>
      <vt:lpstr>Cooling (continued)</vt:lpstr>
      <vt:lpstr>A Seawater Atomiser, or “Seatomiser”</vt:lpstr>
      <vt:lpstr>Options for Airborne Methane Destruction</vt:lpstr>
      <vt:lpstr>PowerPoint Presentation</vt:lpstr>
      <vt:lpstr>PowerPoint Presentation</vt:lpstr>
      <vt:lpstr>Prospective nozzle configurations</vt:lpstr>
      <vt:lpstr>Whether and How to Develop a Suitable Baffle System</vt:lpstr>
      <vt:lpstr>How Might One Construct the Intricate Baffle Shapes </vt:lpstr>
      <vt:lpstr>Spray Conditioning</vt:lpstr>
      <vt:lpstr>Spray Conditioning (continued)</vt:lpstr>
      <vt:lpstr>PowerPoint Presentation</vt:lpstr>
      <vt:lpstr>Uses of the different spray materials</vt:lpstr>
      <vt:lpstr>Some subsequent concept improvements</vt:lpstr>
      <vt:lpstr>PowerPoint Presentation</vt:lpstr>
      <vt:lpstr>Seatomisers to remove greenhouse gases</vt:lpstr>
      <vt:lpstr>Seatomisers to water the land</vt:lpstr>
      <vt:lpstr>Precautions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Sunshade of Salt</dc:title>
  <dc:creator>Alice Clarke</dc:creator>
  <cp:lastModifiedBy>Sev Clarke</cp:lastModifiedBy>
  <cp:revision>490</cp:revision>
  <cp:lastPrinted>2022-09-12T02:58:47Z</cp:lastPrinted>
  <dcterms:created xsi:type="dcterms:W3CDTF">2018-11-01T08:14:34Z</dcterms:created>
  <dcterms:modified xsi:type="dcterms:W3CDTF">2022-09-12T03:24:10Z</dcterms:modified>
</cp:coreProperties>
</file>