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58"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F097-6AE9-AB4A-886C-82A4F64D66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AB6EC34-42A7-8143-9121-8BE9A8F62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EE098E-EEF9-C349-ABF9-F0114D0D1262}"/>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5" name="Footer Placeholder 4">
            <a:extLst>
              <a:ext uri="{FF2B5EF4-FFF2-40B4-BE49-F238E27FC236}">
                <a16:creationId xmlns:a16="http://schemas.microsoft.com/office/drawing/2014/main" id="{ECB3B8AD-25E5-5142-9D83-95AFB1472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E4D35-E44F-0848-81C9-EB8895EE0BD3}"/>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376276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F837-F2CE-CA49-9043-D4E82D700B3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ADA7AD2-2894-B840-A889-D03B32C7E2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85FEF2-C659-274F-B585-5827D3CFF31D}"/>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5" name="Footer Placeholder 4">
            <a:extLst>
              <a:ext uri="{FF2B5EF4-FFF2-40B4-BE49-F238E27FC236}">
                <a16:creationId xmlns:a16="http://schemas.microsoft.com/office/drawing/2014/main" id="{8F4CA3A6-CF3C-E848-A765-9B122601C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685E7-331B-144B-BE7C-BCE5D0B862D2}"/>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196016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F49DB4-AC9A-7A4B-9EA4-54876B091CA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FCDFFA-105C-9046-8587-8718C7ED9A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0565BD-6AA6-5F44-90AE-A900251BBB11}"/>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5" name="Footer Placeholder 4">
            <a:extLst>
              <a:ext uri="{FF2B5EF4-FFF2-40B4-BE49-F238E27FC236}">
                <a16:creationId xmlns:a16="http://schemas.microsoft.com/office/drawing/2014/main" id="{FA569704-0D7A-FE4E-AB31-3C48DA79F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4F863-75FB-9943-93C7-1CEBA217728B}"/>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374564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AFE5-29F4-8E45-8C90-D2D408009C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6D639B7-AF29-AD48-A825-E8A1F16498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1B3E4E-96C5-7742-9621-0FC71310BC6E}"/>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5" name="Footer Placeholder 4">
            <a:extLst>
              <a:ext uri="{FF2B5EF4-FFF2-40B4-BE49-F238E27FC236}">
                <a16:creationId xmlns:a16="http://schemas.microsoft.com/office/drawing/2014/main" id="{1FD7A253-2BE2-0842-B7C2-419405A42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18D88-81C6-8D4A-B12B-459A5675DA92}"/>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95406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2733-5D9D-344B-B891-A1C4709525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F69B330-791D-FA41-90ED-5C6F38EFB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B6C982-816B-8946-8D00-B4ACEA4DBD49}"/>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5" name="Footer Placeholder 4">
            <a:extLst>
              <a:ext uri="{FF2B5EF4-FFF2-40B4-BE49-F238E27FC236}">
                <a16:creationId xmlns:a16="http://schemas.microsoft.com/office/drawing/2014/main" id="{53A978E8-0B36-6345-B9BC-0E765E33F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2EB0E-1264-CC41-AD34-ED82F5756BDB}"/>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40612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6D26-D3EA-D645-83FC-1BA72E9966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11735D-A3D6-344B-8FF7-C9E8A50EFF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8037061-DE80-5C4D-A3F9-FE8361F6F5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3492871-398C-3C44-AE66-603D139B4AED}"/>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6" name="Footer Placeholder 5">
            <a:extLst>
              <a:ext uri="{FF2B5EF4-FFF2-40B4-BE49-F238E27FC236}">
                <a16:creationId xmlns:a16="http://schemas.microsoft.com/office/drawing/2014/main" id="{C1FA6381-49F9-D24C-8F65-8B8D532D8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80D4-E8F8-9A43-BF1E-309DC8493446}"/>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206698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BCD2-936C-244D-B501-9EFF60191C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9D2FE4-4B19-8D4E-BA88-FF138F2A2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A5170E-6E44-2B42-BC56-C74F02970CE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376F23-1977-7E48-A624-C31CC9C9D7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066C4A-5F80-7444-94E8-3E0CDC3049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CE8695A-213D-6845-BDA4-B68F1567A5ED}"/>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8" name="Footer Placeholder 7">
            <a:extLst>
              <a:ext uri="{FF2B5EF4-FFF2-40B4-BE49-F238E27FC236}">
                <a16:creationId xmlns:a16="http://schemas.microsoft.com/office/drawing/2014/main" id="{028EA198-3C90-584D-A25A-F36AA6BA2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29CB11-7739-D040-842D-A7F1B1D746E9}"/>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354692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A12E8-C3CD-E54D-9062-0240FE8C147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A1F774-8C8A-3A46-9217-F7DD87585339}"/>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4" name="Footer Placeholder 3">
            <a:extLst>
              <a:ext uri="{FF2B5EF4-FFF2-40B4-BE49-F238E27FC236}">
                <a16:creationId xmlns:a16="http://schemas.microsoft.com/office/drawing/2014/main" id="{EC080045-1188-2048-8E03-7A32E52171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18EF4A-22D3-5844-916B-311A41F45226}"/>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132676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0A949-FABF-1645-B44C-30D0FE366784}"/>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3" name="Footer Placeholder 2">
            <a:extLst>
              <a:ext uri="{FF2B5EF4-FFF2-40B4-BE49-F238E27FC236}">
                <a16:creationId xmlns:a16="http://schemas.microsoft.com/office/drawing/2014/main" id="{8CA286F4-7758-724B-9B75-FB93E884E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43E49D-5117-1949-8BC8-5CC8B601BCBA}"/>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220594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9C4A-1238-E747-82B2-46D72FBDFC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7AFD159-3EA3-704B-A773-ED1393697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CECC51-E8B8-8446-B247-B48E693CC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732F98-203E-2041-90CC-08953F1C175C}"/>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6" name="Footer Placeholder 5">
            <a:extLst>
              <a:ext uri="{FF2B5EF4-FFF2-40B4-BE49-F238E27FC236}">
                <a16:creationId xmlns:a16="http://schemas.microsoft.com/office/drawing/2014/main" id="{76A0D418-947C-684C-A03D-7E88ACE58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56227-A21D-9F41-A3CD-F4DD60A95041}"/>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320103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06E2-1264-B04E-9F6A-500E43EC8B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6C7CC5-2166-D14E-996A-5C08F5A5B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3DE12-FBE9-7F42-A942-C20F42C2B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B8B14B-0FBE-FD48-901A-60B4925895CB}"/>
              </a:ext>
            </a:extLst>
          </p:cNvPr>
          <p:cNvSpPr>
            <a:spLocks noGrp="1"/>
          </p:cNvSpPr>
          <p:nvPr>
            <p:ph type="dt" sz="half" idx="10"/>
          </p:nvPr>
        </p:nvSpPr>
        <p:spPr/>
        <p:txBody>
          <a:bodyPr/>
          <a:lstStyle/>
          <a:p>
            <a:fld id="{C5FD8FD1-79A5-F84D-B7BF-C74F488EEF5B}" type="datetimeFigureOut">
              <a:rPr lang="en-US" smtClean="0"/>
              <a:t>6/7/22</a:t>
            </a:fld>
            <a:endParaRPr lang="en-US"/>
          </a:p>
        </p:txBody>
      </p:sp>
      <p:sp>
        <p:nvSpPr>
          <p:cNvPr id="6" name="Footer Placeholder 5">
            <a:extLst>
              <a:ext uri="{FF2B5EF4-FFF2-40B4-BE49-F238E27FC236}">
                <a16:creationId xmlns:a16="http://schemas.microsoft.com/office/drawing/2014/main" id="{93119F35-609C-5143-BE33-DA2A27329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46E77-16A7-6540-96AE-2D2452A5F515}"/>
              </a:ext>
            </a:extLst>
          </p:cNvPr>
          <p:cNvSpPr>
            <a:spLocks noGrp="1"/>
          </p:cNvSpPr>
          <p:nvPr>
            <p:ph type="sldNum" sz="quarter" idx="12"/>
          </p:nvPr>
        </p:nvSpPr>
        <p:spPr/>
        <p:txBody>
          <a:bodyPr/>
          <a:lstStyle/>
          <a:p>
            <a:fld id="{0B93E85F-388D-234A-8250-824A72324E7F}" type="slidenum">
              <a:rPr lang="en-US" smtClean="0"/>
              <a:t>‹#›</a:t>
            </a:fld>
            <a:endParaRPr lang="en-US"/>
          </a:p>
        </p:txBody>
      </p:sp>
    </p:spTree>
    <p:extLst>
      <p:ext uri="{BB962C8B-B14F-4D97-AF65-F5344CB8AC3E}">
        <p14:creationId xmlns:p14="http://schemas.microsoft.com/office/powerpoint/2010/main" val="291816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3FF00-7B21-2D4A-9803-62B0B8D15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00DC7A-DF0E-D946-AB52-9CBF12B1F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E98B9C-2BF4-7745-BA7C-5AE62B334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D8FD1-79A5-F84D-B7BF-C74F488EEF5B}" type="datetimeFigureOut">
              <a:rPr lang="en-US" smtClean="0"/>
              <a:t>6/7/22</a:t>
            </a:fld>
            <a:endParaRPr lang="en-US"/>
          </a:p>
        </p:txBody>
      </p:sp>
      <p:sp>
        <p:nvSpPr>
          <p:cNvPr id="5" name="Footer Placeholder 4">
            <a:extLst>
              <a:ext uri="{FF2B5EF4-FFF2-40B4-BE49-F238E27FC236}">
                <a16:creationId xmlns:a16="http://schemas.microsoft.com/office/drawing/2014/main" id="{CC8B1C7A-A221-274A-89E8-86734EE7E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B87B97-9311-0A49-A3AC-43CA2A732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3E85F-388D-234A-8250-824A72324E7F}" type="slidenum">
              <a:rPr lang="en-US" smtClean="0"/>
              <a:t>‹#›</a:t>
            </a:fld>
            <a:endParaRPr lang="en-US"/>
          </a:p>
        </p:txBody>
      </p:sp>
    </p:spTree>
    <p:extLst>
      <p:ext uri="{BB962C8B-B14F-4D97-AF65-F5344CB8AC3E}">
        <p14:creationId xmlns:p14="http://schemas.microsoft.com/office/powerpoint/2010/main" val="263095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4071-2176-D943-98E9-3235D744D6D0}"/>
              </a:ext>
            </a:extLst>
          </p:cNvPr>
          <p:cNvSpPr>
            <a:spLocks noGrp="1"/>
          </p:cNvSpPr>
          <p:nvPr>
            <p:ph type="ctrTitle"/>
          </p:nvPr>
        </p:nvSpPr>
        <p:spPr/>
        <p:txBody>
          <a:bodyPr>
            <a:normAutofit/>
          </a:bodyPr>
          <a:lstStyle/>
          <a:p>
            <a:r>
              <a:rPr lang="en-US" sz="6600" b="1" dirty="0">
                <a:latin typeface="Helvetica" pitchFamily="2" charset="0"/>
              </a:rPr>
              <a:t>How to Green the Sinai Peninsula</a:t>
            </a:r>
          </a:p>
        </p:txBody>
      </p:sp>
      <p:sp>
        <p:nvSpPr>
          <p:cNvPr id="3" name="Subtitle 2">
            <a:extLst>
              <a:ext uri="{FF2B5EF4-FFF2-40B4-BE49-F238E27FC236}">
                <a16:creationId xmlns:a16="http://schemas.microsoft.com/office/drawing/2014/main" id="{B557F142-3A36-AC43-AF82-906018D34DA2}"/>
              </a:ext>
            </a:extLst>
          </p:cNvPr>
          <p:cNvSpPr>
            <a:spLocks noGrp="1"/>
          </p:cNvSpPr>
          <p:nvPr>
            <p:ph type="subTitle" idx="1"/>
          </p:nvPr>
        </p:nvSpPr>
        <p:spPr>
          <a:xfrm>
            <a:off x="1404730" y="4307716"/>
            <a:ext cx="9144000" cy="1655762"/>
          </a:xfrm>
        </p:spPr>
        <p:txBody>
          <a:bodyPr/>
          <a:lstStyle/>
          <a:p>
            <a:r>
              <a:rPr lang="en-US" i="1" dirty="0" err="1"/>
              <a:t>Sev</a:t>
            </a:r>
            <a:r>
              <a:rPr lang="en-US" i="1" dirty="0"/>
              <a:t> Clarke, </a:t>
            </a:r>
            <a:r>
              <a:rPr lang="en-US" i="1" dirty="0" err="1"/>
              <a:t>Envisionation.org</a:t>
            </a:r>
            <a:endParaRPr lang="en-US" i="1" dirty="0"/>
          </a:p>
          <a:p>
            <a:r>
              <a:rPr lang="en-US" i="1" dirty="0"/>
              <a:t>July 2021</a:t>
            </a:r>
          </a:p>
        </p:txBody>
      </p:sp>
    </p:spTree>
    <p:extLst>
      <p:ext uri="{BB962C8B-B14F-4D97-AF65-F5344CB8AC3E}">
        <p14:creationId xmlns:p14="http://schemas.microsoft.com/office/powerpoint/2010/main" val="59198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615B-E5D4-394C-B977-663FCE9EE9C2}"/>
              </a:ext>
            </a:extLst>
          </p:cNvPr>
          <p:cNvSpPr>
            <a:spLocks noGrp="1"/>
          </p:cNvSpPr>
          <p:nvPr>
            <p:ph type="title"/>
          </p:nvPr>
        </p:nvSpPr>
        <p:spPr>
          <a:xfrm>
            <a:off x="838200" y="36098"/>
            <a:ext cx="10515600" cy="1325563"/>
          </a:xfrm>
        </p:spPr>
        <p:txBody>
          <a:bodyPr/>
          <a:lstStyle/>
          <a:p>
            <a:r>
              <a:rPr lang="en-US" b="1" dirty="0">
                <a:latin typeface="+mn-lt"/>
              </a:rPr>
              <a:t>Sinai Situation</a:t>
            </a:r>
          </a:p>
        </p:txBody>
      </p:sp>
      <p:sp>
        <p:nvSpPr>
          <p:cNvPr id="3" name="Content Placeholder 2">
            <a:extLst>
              <a:ext uri="{FF2B5EF4-FFF2-40B4-BE49-F238E27FC236}">
                <a16:creationId xmlns:a16="http://schemas.microsoft.com/office/drawing/2014/main" id="{8EA96D71-C935-8946-8AAE-343C8A485564}"/>
              </a:ext>
            </a:extLst>
          </p:cNvPr>
          <p:cNvSpPr>
            <a:spLocks noGrp="1"/>
          </p:cNvSpPr>
          <p:nvPr>
            <p:ph idx="1"/>
          </p:nvPr>
        </p:nvSpPr>
        <p:spPr>
          <a:xfrm>
            <a:off x="838200" y="1162878"/>
            <a:ext cx="10515600" cy="5659023"/>
          </a:xfrm>
        </p:spPr>
        <p:txBody>
          <a:bodyPr>
            <a:normAutofit fontScale="77500" lnSpcReduction="20000"/>
          </a:bodyPr>
          <a:lstStyle/>
          <a:p>
            <a:r>
              <a:rPr lang="en-US" dirty="0"/>
              <a:t>The Egyptian Sinai is a desert region with a land area of 60,000km</a:t>
            </a:r>
            <a:r>
              <a:rPr lang="en-US" baseline="30000" dirty="0"/>
              <a:t>2</a:t>
            </a:r>
            <a:r>
              <a:rPr lang="en-US" dirty="0"/>
              <a:t> and a sparse population of some 600,000</a:t>
            </a:r>
          </a:p>
          <a:p>
            <a:r>
              <a:rPr lang="en-US" dirty="0"/>
              <a:t>The Sinai is bordered to the north by the Mediterranean Sea and to the south by the Red Sea. To the east and west, much of its borders consist of narrow extensions of the Red Sea</a:t>
            </a:r>
          </a:p>
          <a:p>
            <a:r>
              <a:rPr lang="en-US" dirty="0"/>
              <a:t>The land is typically flat and sandy in the north and mountainous and rocky in the south. In the </a:t>
            </a:r>
            <a:r>
              <a:rPr lang="en-US" dirty="0" err="1"/>
              <a:t>centre</a:t>
            </a:r>
            <a:r>
              <a:rPr lang="en-US" dirty="0"/>
              <a:t> there appears to be the salt-encrusted remains of an extensive river system running northwards</a:t>
            </a:r>
          </a:p>
          <a:p>
            <a:r>
              <a:rPr lang="en-US" dirty="0"/>
              <a:t>The land would be suitable for agriculture, were it not for the virtual absence of rainfall and the limited availability of typically brackish, aquifer resources. Its potential productivity can be seen from the similar and immediately adjacent area watered by the Nile delta and by the partly vegetated, agricultural land in Israel to the northeast</a:t>
            </a:r>
          </a:p>
          <a:p>
            <a:r>
              <a:rPr lang="en-US" dirty="0"/>
              <a:t>Annual daytime temperatures </a:t>
            </a:r>
            <a:r>
              <a:rPr lang="en-US"/>
              <a:t>in Sinai </a:t>
            </a:r>
            <a:r>
              <a:rPr lang="en-US" dirty="0"/>
              <a:t>range from 23-38</a:t>
            </a:r>
            <a:r>
              <a:rPr lang="en-US" baseline="30000" dirty="0"/>
              <a:t>0</a:t>
            </a:r>
            <a:r>
              <a:rPr lang="en-US" dirty="0"/>
              <a:t>C, night time ones 16-29</a:t>
            </a:r>
            <a:r>
              <a:rPr lang="en-US" baseline="30000" dirty="0"/>
              <a:t>0</a:t>
            </a:r>
            <a:r>
              <a:rPr lang="en-US" dirty="0"/>
              <a:t>C. Humidity averages 43% in January and 23% in July – that is to say extremely dry</a:t>
            </a:r>
          </a:p>
          <a:p>
            <a:r>
              <a:rPr lang="en-US" dirty="0"/>
              <a:t>The prevailing winds are from the NNE at an average of 11kts</a:t>
            </a:r>
          </a:p>
          <a:p>
            <a:r>
              <a:rPr lang="en-US" dirty="0"/>
              <a:t>Egyptian territorial waters and EEZ extend some 370km north into the Mediterranean, though those of Israel somewhat reduce the northward extent of those in the east of Sinai to perhaps half this </a:t>
            </a:r>
          </a:p>
          <a:p>
            <a:pPr marL="0" indent="0">
              <a:buNone/>
            </a:pPr>
            <a:r>
              <a:rPr lang="en-US" dirty="0"/>
              <a:t> </a:t>
            </a:r>
          </a:p>
        </p:txBody>
      </p:sp>
    </p:spTree>
    <p:extLst>
      <p:ext uri="{BB962C8B-B14F-4D97-AF65-F5344CB8AC3E}">
        <p14:creationId xmlns:p14="http://schemas.microsoft.com/office/powerpoint/2010/main" val="376631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6010-8525-9F4E-A778-A00017D2B766}"/>
              </a:ext>
            </a:extLst>
          </p:cNvPr>
          <p:cNvSpPr>
            <a:spLocks noGrp="1"/>
          </p:cNvSpPr>
          <p:nvPr>
            <p:ph type="title"/>
          </p:nvPr>
        </p:nvSpPr>
        <p:spPr/>
        <p:txBody>
          <a:bodyPr/>
          <a:lstStyle/>
          <a:p>
            <a:r>
              <a:rPr lang="en-US" b="1" dirty="0">
                <a:latin typeface="Helvetica" pitchFamily="2" charset="0"/>
              </a:rPr>
              <a:t>The Greening Concept</a:t>
            </a:r>
          </a:p>
        </p:txBody>
      </p:sp>
      <p:sp>
        <p:nvSpPr>
          <p:cNvPr id="3" name="Content Placeholder 2">
            <a:extLst>
              <a:ext uri="{FF2B5EF4-FFF2-40B4-BE49-F238E27FC236}">
                <a16:creationId xmlns:a16="http://schemas.microsoft.com/office/drawing/2014/main" id="{AD9E83C7-AB2D-E240-9FB1-466949630976}"/>
              </a:ext>
            </a:extLst>
          </p:cNvPr>
          <p:cNvSpPr>
            <a:spLocks noGrp="1"/>
          </p:cNvSpPr>
          <p:nvPr>
            <p:ph idx="1"/>
          </p:nvPr>
        </p:nvSpPr>
        <p:spPr>
          <a:xfrm>
            <a:off x="838200" y="1620078"/>
            <a:ext cx="10515600" cy="5088835"/>
          </a:xfrm>
        </p:spPr>
        <p:txBody>
          <a:bodyPr>
            <a:normAutofit fontScale="85000" lnSpcReduction="20000"/>
          </a:bodyPr>
          <a:lstStyle/>
          <a:p>
            <a:pPr marL="0" indent="0">
              <a:buNone/>
            </a:pPr>
            <a:r>
              <a:rPr lang="en-US" dirty="0"/>
              <a:t>Now, a 2.5MW </a:t>
            </a:r>
            <a:r>
              <a:rPr lang="en-US" dirty="0" err="1"/>
              <a:t>Seatomiser</a:t>
            </a:r>
            <a:r>
              <a:rPr lang="en-US" dirty="0"/>
              <a:t> (seawater atomizing) floating, offshore wind turbine installation (see separate presentation) is designed to deliver several capabilities:</a:t>
            </a:r>
          </a:p>
          <a:p>
            <a:pPr lvl="1"/>
            <a:r>
              <a:rPr lang="en-US" dirty="0"/>
              <a:t>To spray and evaporate seawater at rates of the order of a cubic </a:t>
            </a:r>
            <a:r>
              <a:rPr lang="en-US" dirty="0" err="1"/>
              <a:t>metre</a:t>
            </a:r>
            <a:r>
              <a:rPr lang="en-US" dirty="0"/>
              <a:t> per second, depending on wind speed;</a:t>
            </a:r>
          </a:p>
          <a:p>
            <a:pPr lvl="1"/>
            <a:r>
              <a:rPr lang="en-US" dirty="0"/>
              <a:t>To generate cooling fog, long-lived and solar-reflecting sea salt aerosols (SSA), and marine cloud;</a:t>
            </a:r>
          </a:p>
          <a:p>
            <a:pPr lvl="1"/>
            <a:r>
              <a:rPr lang="en-US" dirty="0"/>
              <a:t>To cool surface waters by solar reflection, such that coral reefs, seagrass meadows and marine animals are not stressed or killed by overheating</a:t>
            </a:r>
          </a:p>
          <a:p>
            <a:pPr lvl="1"/>
            <a:r>
              <a:rPr lang="en-US" dirty="0"/>
              <a:t>To reduce globally-warming atmospheric methane concentrations photo-catalytically; and</a:t>
            </a:r>
          </a:p>
          <a:p>
            <a:pPr lvl="1"/>
            <a:r>
              <a:rPr lang="en-US" dirty="0"/>
              <a:t>Beneficially to influence downwind precipitation and humidity by spraying carefully-sized droplets of seawater into the air such that they cause humidity and additional precipitation at calibrated distances far downwind </a:t>
            </a:r>
          </a:p>
          <a:p>
            <a:pPr marL="457200" lvl="1" indent="0">
              <a:buNone/>
            </a:pPr>
            <a:r>
              <a:rPr lang="en-US" dirty="0"/>
              <a:t>	Most of the brine is made either to fall back into the sea before it reaches land, or else to remain airborne until its aerosols nucleate raindrops or ice particles a few to several days later – in the case of Sinai watering, probably somewhere in the Southern Ocean, the location being determined by weather forecasting and the controllable, modal size of the sprayed droplets</a:t>
            </a:r>
          </a:p>
          <a:p>
            <a:pPr marL="457200" lvl="1" indent="0">
              <a:buNone/>
            </a:pPr>
            <a:r>
              <a:rPr lang="en-US" dirty="0"/>
              <a:t>	When such precipitation does occur, each tiny, nucleating particle would have absorbed so much atmospheric moisture as to render its resulting raindrop to consist of purer water than occurs in </a:t>
            </a:r>
            <a:r>
              <a:rPr lang="en-US"/>
              <a:t>most rivers.</a:t>
            </a:r>
            <a:endParaRPr lang="en-US" dirty="0"/>
          </a:p>
        </p:txBody>
      </p:sp>
    </p:spTree>
    <p:extLst>
      <p:ext uri="{BB962C8B-B14F-4D97-AF65-F5344CB8AC3E}">
        <p14:creationId xmlns:p14="http://schemas.microsoft.com/office/powerpoint/2010/main" val="16871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erial view of land&#10;&#10;Description automatically generated with medium confidence">
            <a:extLst>
              <a:ext uri="{FF2B5EF4-FFF2-40B4-BE49-F238E27FC236}">
                <a16:creationId xmlns:a16="http://schemas.microsoft.com/office/drawing/2014/main" id="{E6224115-BA0D-AF45-B30C-E59836FA6F12}"/>
              </a:ext>
            </a:extLst>
          </p:cNvPr>
          <p:cNvPicPr>
            <a:picLocks noChangeAspect="1"/>
          </p:cNvPicPr>
          <p:nvPr/>
        </p:nvPicPr>
        <p:blipFill>
          <a:blip r:embed="rId2"/>
          <a:stretch>
            <a:fillRect/>
          </a:stretch>
        </p:blipFill>
        <p:spPr>
          <a:xfrm>
            <a:off x="3650489" y="0"/>
            <a:ext cx="4891022" cy="6858000"/>
          </a:xfrm>
          <a:prstGeom prst="rect">
            <a:avLst/>
          </a:prstGeom>
        </p:spPr>
      </p:pic>
      <p:sp>
        <p:nvSpPr>
          <p:cNvPr id="4" name="TextBox 3">
            <a:extLst>
              <a:ext uri="{FF2B5EF4-FFF2-40B4-BE49-F238E27FC236}">
                <a16:creationId xmlns:a16="http://schemas.microsoft.com/office/drawing/2014/main" id="{B1FA1D94-26C4-8F4C-B82B-FA55C33EA3A0}"/>
              </a:ext>
            </a:extLst>
          </p:cNvPr>
          <p:cNvSpPr txBox="1"/>
          <p:nvPr/>
        </p:nvSpPr>
        <p:spPr>
          <a:xfrm rot="4223341">
            <a:off x="6450228" y="2372497"/>
            <a:ext cx="2309350" cy="369332"/>
          </a:xfrm>
          <a:prstGeom prst="rect">
            <a:avLst/>
          </a:prstGeom>
          <a:noFill/>
        </p:spPr>
        <p:txBody>
          <a:bodyPr wrap="none" rtlCol="0">
            <a:spAutoFit/>
          </a:bodyPr>
          <a:lstStyle/>
          <a:p>
            <a:r>
              <a:rPr lang="en-US" dirty="0"/>
              <a:t>Egyptian-Israeli border</a:t>
            </a:r>
          </a:p>
        </p:txBody>
      </p:sp>
      <p:sp>
        <p:nvSpPr>
          <p:cNvPr id="5" name="TextBox 4">
            <a:extLst>
              <a:ext uri="{FF2B5EF4-FFF2-40B4-BE49-F238E27FC236}">
                <a16:creationId xmlns:a16="http://schemas.microsoft.com/office/drawing/2014/main" id="{5D65A0D8-E7CE-2A47-9D2B-45803B6A05D8}"/>
              </a:ext>
            </a:extLst>
          </p:cNvPr>
          <p:cNvSpPr txBox="1"/>
          <p:nvPr/>
        </p:nvSpPr>
        <p:spPr>
          <a:xfrm>
            <a:off x="3650489" y="1569845"/>
            <a:ext cx="659540" cy="646331"/>
          </a:xfrm>
          <a:prstGeom prst="rect">
            <a:avLst/>
          </a:prstGeom>
          <a:noFill/>
        </p:spPr>
        <p:txBody>
          <a:bodyPr wrap="none" rtlCol="0">
            <a:spAutoFit/>
          </a:bodyPr>
          <a:lstStyle/>
          <a:p>
            <a:pPr algn="ctr"/>
            <a:r>
              <a:rPr lang="en-US" dirty="0"/>
              <a:t>Nile </a:t>
            </a:r>
          </a:p>
          <a:p>
            <a:pPr algn="ctr"/>
            <a:r>
              <a:rPr lang="en-US" dirty="0"/>
              <a:t>delta</a:t>
            </a:r>
          </a:p>
        </p:txBody>
      </p:sp>
      <p:sp>
        <p:nvSpPr>
          <p:cNvPr id="6" name="TextBox 5">
            <a:extLst>
              <a:ext uri="{FF2B5EF4-FFF2-40B4-BE49-F238E27FC236}">
                <a16:creationId xmlns:a16="http://schemas.microsoft.com/office/drawing/2014/main" id="{7C2E3AE8-B26B-C74D-B360-82097FAABDDC}"/>
              </a:ext>
            </a:extLst>
          </p:cNvPr>
          <p:cNvSpPr txBox="1"/>
          <p:nvPr/>
        </p:nvSpPr>
        <p:spPr>
          <a:xfrm>
            <a:off x="6768548" y="6488668"/>
            <a:ext cx="927626" cy="369332"/>
          </a:xfrm>
          <a:prstGeom prst="rect">
            <a:avLst/>
          </a:prstGeom>
          <a:noFill/>
        </p:spPr>
        <p:txBody>
          <a:bodyPr wrap="none" rtlCol="0">
            <a:spAutoFit/>
          </a:bodyPr>
          <a:lstStyle/>
          <a:p>
            <a:r>
              <a:rPr lang="en-US" dirty="0"/>
              <a:t>Red Sea</a:t>
            </a:r>
          </a:p>
        </p:txBody>
      </p:sp>
      <p:sp>
        <p:nvSpPr>
          <p:cNvPr id="7" name="Striped Right Arrow 6">
            <a:extLst>
              <a:ext uri="{FF2B5EF4-FFF2-40B4-BE49-F238E27FC236}">
                <a16:creationId xmlns:a16="http://schemas.microsoft.com/office/drawing/2014/main" id="{078C19C6-0F04-064E-95E0-F04902EC2CAC}"/>
              </a:ext>
            </a:extLst>
          </p:cNvPr>
          <p:cNvSpPr/>
          <p:nvPr/>
        </p:nvSpPr>
        <p:spPr>
          <a:xfrm rot="6253564">
            <a:off x="6264637" y="251019"/>
            <a:ext cx="749747" cy="297935"/>
          </a:xfrm>
          <a:prstGeom prst="stripedRightArrow">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A5DDBA-C0C2-2A44-B990-E4421086D5CC}"/>
              </a:ext>
            </a:extLst>
          </p:cNvPr>
          <p:cNvSpPr txBox="1"/>
          <p:nvPr/>
        </p:nvSpPr>
        <p:spPr>
          <a:xfrm>
            <a:off x="6658101" y="76820"/>
            <a:ext cx="1148520" cy="646331"/>
          </a:xfrm>
          <a:prstGeom prst="rect">
            <a:avLst/>
          </a:prstGeom>
          <a:noFill/>
        </p:spPr>
        <p:txBody>
          <a:bodyPr wrap="none" rtlCol="0">
            <a:spAutoFit/>
          </a:bodyPr>
          <a:lstStyle/>
          <a:p>
            <a:pPr algn="ctr"/>
            <a:r>
              <a:rPr lang="en-US" dirty="0"/>
              <a:t>Prevailing </a:t>
            </a:r>
          </a:p>
          <a:p>
            <a:pPr algn="ctr"/>
            <a:r>
              <a:rPr lang="en-US" dirty="0"/>
              <a:t>wind</a:t>
            </a:r>
          </a:p>
        </p:txBody>
      </p:sp>
      <p:sp>
        <p:nvSpPr>
          <p:cNvPr id="9" name="TextBox 8">
            <a:extLst>
              <a:ext uri="{FF2B5EF4-FFF2-40B4-BE49-F238E27FC236}">
                <a16:creationId xmlns:a16="http://schemas.microsoft.com/office/drawing/2014/main" id="{530896ED-9042-C441-9E3B-BDB25262B8C0}"/>
              </a:ext>
            </a:extLst>
          </p:cNvPr>
          <p:cNvSpPr txBox="1"/>
          <p:nvPr/>
        </p:nvSpPr>
        <p:spPr>
          <a:xfrm>
            <a:off x="724091" y="327992"/>
            <a:ext cx="2589170" cy="646331"/>
          </a:xfrm>
          <a:prstGeom prst="rect">
            <a:avLst/>
          </a:prstGeom>
          <a:noFill/>
        </p:spPr>
        <p:txBody>
          <a:bodyPr wrap="none" rtlCol="0">
            <a:spAutoFit/>
          </a:bodyPr>
          <a:lstStyle/>
          <a:p>
            <a:r>
              <a:rPr lang="en-US" sz="3600" b="1" dirty="0"/>
              <a:t>Map of Sinai</a:t>
            </a:r>
          </a:p>
        </p:txBody>
      </p:sp>
    </p:spTree>
    <p:extLst>
      <p:ext uri="{BB962C8B-B14F-4D97-AF65-F5344CB8AC3E}">
        <p14:creationId xmlns:p14="http://schemas.microsoft.com/office/powerpoint/2010/main" val="28657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ainting&#10;&#10;Description automatically generated">
            <a:extLst>
              <a:ext uri="{FF2B5EF4-FFF2-40B4-BE49-F238E27FC236}">
                <a16:creationId xmlns:a16="http://schemas.microsoft.com/office/drawing/2014/main" id="{8EADA98A-CE51-0949-8B1E-EDBA8C3F1150}"/>
              </a:ext>
            </a:extLst>
          </p:cNvPr>
          <p:cNvPicPr>
            <a:picLocks noChangeAspect="1"/>
          </p:cNvPicPr>
          <p:nvPr/>
        </p:nvPicPr>
        <p:blipFill>
          <a:blip r:embed="rId2"/>
          <a:stretch>
            <a:fillRect/>
          </a:stretch>
        </p:blipFill>
        <p:spPr>
          <a:xfrm>
            <a:off x="1481238" y="7619"/>
            <a:ext cx="9229523" cy="6858000"/>
          </a:xfrm>
          <a:prstGeom prst="rect">
            <a:avLst/>
          </a:prstGeom>
        </p:spPr>
      </p:pic>
      <p:sp>
        <p:nvSpPr>
          <p:cNvPr id="2" name="Up Arrow Callout 1">
            <a:extLst>
              <a:ext uri="{FF2B5EF4-FFF2-40B4-BE49-F238E27FC236}">
                <a16:creationId xmlns:a16="http://schemas.microsoft.com/office/drawing/2014/main" id="{7DA43217-52C8-EF4C-843A-EA81E425E742}"/>
              </a:ext>
            </a:extLst>
          </p:cNvPr>
          <p:cNvSpPr/>
          <p:nvPr/>
        </p:nvSpPr>
        <p:spPr>
          <a:xfrm>
            <a:off x="2661023" y="409115"/>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Callout 3">
            <a:extLst>
              <a:ext uri="{FF2B5EF4-FFF2-40B4-BE49-F238E27FC236}">
                <a16:creationId xmlns:a16="http://schemas.microsoft.com/office/drawing/2014/main" id="{A95F1A85-A453-7B4A-8397-F93B52852C75}"/>
              </a:ext>
            </a:extLst>
          </p:cNvPr>
          <p:cNvSpPr/>
          <p:nvPr/>
        </p:nvSpPr>
        <p:spPr>
          <a:xfrm>
            <a:off x="2274861" y="100149"/>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Callout 4">
            <a:extLst>
              <a:ext uri="{FF2B5EF4-FFF2-40B4-BE49-F238E27FC236}">
                <a16:creationId xmlns:a16="http://schemas.microsoft.com/office/drawing/2014/main" id="{0784E116-0364-F343-B0D8-38DE6CF35E72}"/>
              </a:ext>
            </a:extLst>
          </p:cNvPr>
          <p:cNvSpPr/>
          <p:nvPr/>
        </p:nvSpPr>
        <p:spPr>
          <a:xfrm>
            <a:off x="2099447" y="717227"/>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Callout 5">
            <a:extLst>
              <a:ext uri="{FF2B5EF4-FFF2-40B4-BE49-F238E27FC236}">
                <a16:creationId xmlns:a16="http://schemas.microsoft.com/office/drawing/2014/main" id="{95E02856-12FF-904C-9FA1-B0E516E1BFFA}"/>
              </a:ext>
            </a:extLst>
          </p:cNvPr>
          <p:cNvSpPr/>
          <p:nvPr/>
        </p:nvSpPr>
        <p:spPr>
          <a:xfrm>
            <a:off x="3118609" y="657566"/>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Callout 6">
            <a:extLst>
              <a:ext uri="{FF2B5EF4-FFF2-40B4-BE49-F238E27FC236}">
                <a16:creationId xmlns:a16="http://schemas.microsoft.com/office/drawing/2014/main" id="{6928E22C-54FA-F54A-BFEA-ABAC141C9E96}"/>
              </a:ext>
            </a:extLst>
          </p:cNvPr>
          <p:cNvSpPr/>
          <p:nvPr/>
        </p:nvSpPr>
        <p:spPr>
          <a:xfrm>
            <a:off x="3556704" y="489537"/>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Callout 7">
            <a:extLst>
              <a:ext uri="{FF2B5EF4-FFF2-40B4-BE49-F238E27FC236}">
                <a16:creationId xmlns:a16="http://schemas.microsoft.com/office/drawing/2014/main" id="{20791485-9EA9-1C40-860B-21F932F4A8F5}"/>
              </a:ext>
            </a:extLst>
          </p:cNvPr>
          <p:cNvSpPr/>
          <p:nvPr/>
        </p:nvSpPr>
        <p:spPr>
          <a:xfrm>
            <a:off x="4632014" y="808906"/>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Callout 8">
            <a:extLst>
              <a:ext uri="{FF2B5EF4-FFF2-40B4-BE49-F238E27FC236}">
                <a16:creationId xmlns:a16="http://schemas.microsoft.com/office/drawing/2014/main" id="{C5D4833F-F584-2F46-A564-355D229D6CEB}"/>
              </a:ext>
            </a:extLst>
          </p:cNvPr>
          <p:cNvSpPr/>
          <p:nvPr/>
        </p:nvSpPr>
        <p:spPr>
          <a:xfrm>
            <a:off x="3966604" y="309456"/>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Callout 9">
            <a:extLst>
              <a:ext uri="{FF2B5EF4-FFF2-40B4-BE49-F238E27FC236}">
                <a16:creationId xmlns:a16="http://schemas.microsoft.com/office/drawing/2014/main" id="{42A26EE3-BFE0-6C4D-B6A5-097DA442D53D}"/>
              </a:ext>
            </a:extLst>
          </p:cNvPr>
          <p:cNvSpPr/>
          <p:nvPr/>
        </p:nvSpPr>
        <p:spPr>
          <a:xfrm>
            <a:off x="4474965" y="186370"/>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Callout 10">
            <a:extLst>
              <a:ext uri="{FF2B5EF4-FFF2-40B4-BE49-F238E27FC236}">
                <a16:creationId xmlns:a16="http://schemas.microsoft.com/office/drawing/2014/main" id="{6BAD4466-6785-AB40-A254-094D82A5C06E}"/>
              </a:ext>
            </a:extLst>
          </p:cNvPr>
          <p:cNvSpPr/>
          <p:nvPr/>
        </p:nvSpPr>
        <p:spPr>
          <a:xfrm>
            <a:off x="5140551" y="659646"/>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Callout 12">
            <a:extLst>
              <a:ext uri="{FF2B5EF4-FFF2-40B4-BE49-F238E27FC236}">
                <a16:creationId xmlns:a16="http://schemas.microsoft.com/office/drawing/2014/main" id="{9AD07069-F24A-1D47-8073-760E5A79698C}"/>
              </a:ext>
            </a:extLst>
          </p:cNvPr>
          <p:cNvSpPr/>
          <p:nvPr/>
        </p:nvSpPr>
        <p:spPr>
          <a:xfrm>
            <a:off x="5966518" y="168563"/>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Callout 13">
            <a:extLst>
              <a:ext uri="{FF2B5EF4-FFF2-40B4-BE49-F238E27FC236}">
                <a16:creationId xmlns:a16="http://schemas.microsoft.com/office/drawing/2014/main" id="{0192801A-A203-AE43-92BE-04744695D53E}"/>
              </a:ext>
            </a:extLst>
          </p:cNvPr>
          <p:cNvSpPr/>
          <p:nvPr/>
        </p:nvSpPr>
        <p:spPr>
          <a:xfrm>
            <a:off x="6414057" y="238441"/>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Callout 14">
            <a:extLst>
              <a:ext uri="{FF2B5EF4-FFF2-40B4-BE49-F238E27FC236}">
                <a16:creationId xmlns:a16="http://schemas.microsoft.com/office/drawing/2014/main" id="{126F3563-9E14-D343-8CFA-D3096EBE2A07}"/>
              </a:ext>
            </a:extLst>
          </p:cNvPr>
          <p:cNvSpPr/>
          <p:nvPr/>
        </p:nvSpPr>
        <p:spPr>
          <a:xfrm>
            <a:off x="6639147" y="800898"/>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Callout 15">
            <a:extLst>
              <a:ext uri="{FF2B5EF4-FFF2-40B4-BE49-F238E27FC236}">
                <a16:creationId xmlns:a16="http://schemas.microsoft.com/office/drawing/2014/main" id="{57FF60B4-9AF4-054F-86A9-18E29310E722}"/>
              </a:ext>
            </a:extLst>
          </p:cNvPr>
          <p:cNvSpPr/>
          <p:nvPr/>
        </p:nvSpPr>
        <p:spPr>
          <a:xfrm>
            <a:off x="6117858" y="679937"/>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Callout 16">
            <a:extLst>
              <a:ext uri="{FF2B5EF4-FFF2-40B4-BE49-F238E27FC236}">
                <a16:creationId xmlns:a16="http://schemas.microsoft.com/office/drawing/2014/main" id="{DD267E6D-F904-624B-82E4-93FBA404BD12}"/>
              </a:ext>
            </a:extLst>
          </p:cNvPr>
          <p:cNvSpPr/>
          <p:nvPr/>
        </p:nvSpPr>
        <p:spPr>
          <a:xfrm>
            <a:off x="6868002" y="288235"/>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Callout 17">
            <a:extLst>
              <a:ext uri="{FF2B5EF4-FFF2-40B4-BE49-F238E27FC236}">
                <a16:creationId xmlns:a16="http://schemas.microsoft.com/office/drawing/2014/main" id="{6636018D-BFF4-7E4A-966D-9BD3032788F2}"/>
              </a:ext>
            </a:extLst>
          </p:cNvPr>
          <p:cNvSpPr/>
          <p:nvPr/>
        </p:nvSpPr>
        <p:spPr>
          <a:xfrm>
            <a:off x="7295263" y="282836"/>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Callout 18">
            <a:extLst>
              <a:ext uri="{FF2B5EF4-FFF2-40B4-BE49-F238E27FC236}">
                <a16:creationId xmlns:a16="http://schemas.microsoft.com/office/drawing/2014/main" id="{F1149A47-3431-3C4F-B49B-EF7260ECE8F2}"/>
              </a:ext>
            </a:extLst>
          </p:cNvPr>
          <p:cNvSpPr/>
          <p:nvPr/>
        </p:nvSpPr>
        <p:spPr>
          <a:xfrm>
            <a:off x="7487428" y="852253"/>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Callout 19">
            <a:extLst>
              <a:ext uri="{FF2B5EF4-FFF2-40B4-BE49-F238E27FC236}">
                <a16:creationId xmlns:a16="http://schemas.microsoft.com/office/drawing/2014/main" id="{3D22F091-E9CC-FE44-99A4-CA7C14C50501}"/>
              </a:ext>
            </a:extLst>
          </p:cNvPr>
          <p:cNvSpPr/>
          <p:nvPr/>
        </p:nvSpPr>
        <p:spPr>
          <a:xfrm>
            <a:off x="7076696" y="847684"/>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Callout 20">
            <a:extLst>
              <a:ext uri="{FF2B5EF4-FFF2-40B4-BE49-F238E27FC236}">
                <a16:creationId xmlns:a16="http://schemas.microsoft.com/office/drawing/2014/main" id="{6280EA54-785B-A848-BE46-62BF50672528}"/>
              </a:ext>
            </a:extLst>
          </p:cNvPr>
          <p:cNvSpPr/>
          <p:nvPr/>
        </p:nvSpPr>
        <p:spPr>
          <a:xfrm>
            <a:off x="7930577" y="63720"/>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Callout 21">
            <a:extLst>
              <a:ext uri="{FF2B5EF4-FFF2-40B4-BE49-F238E27FC236}">
                <a16:creationId xmlns:a16="http://schemas.microsoft.com/office/drawing/2014/main" id="{A0B38AF7-8E12-6B4C-9532-64850F6009F3}"/>
              </a:ext>
            </a:extLst>
          </p:cNvPr>
          <p:cNvSpPr/>
          <p:nvPr/>
        </p:nvSpPr>
        <p:spPr>
          <a:xfrm>
            <a:off x="7606576" y="193341"/>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Callout 22">
            <a:extLst>
              <a:ext uri="{FF2B5EF4-FFF2-40B4-BE49-F238E27FC236}">
                <a16:creationId xmlns:a16="http://schemas.microsoft.com/office/drawing/2014/main" id="{152A47C6-F263-1A4D-94FF-1E9FE029B4DC}"/>
              </a:ext>
            </a:extLst>
          </p:cNvPr>
          <p:cNvSpPr/>
          <p:nvPr/>
        </p:nvSpPr>
        <p:spPr>
          <a:xfrm>
            <a:off x="8253992" y="533008"/>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Callout 23">
            <a:extLst>
              <a:ext uri="{FF2B5EF4-FFF2-40B4-BE49-F238E27FC236}">
                <a16:creationId xmlns:a16="http://schemas.microsoft.com/office/drawing/2014/main" id="{4494FB1D-3712-164C-AA48-AC1E9BA87EC1}"/>
              </a:ext>
            </a:extLst>
          </p:cNvPr>
          <p:cNvSpPr/>
          <p:nvPr/>
        </p:nvSpPr>
        <p:spPr>
          <a:xfrm>
            <a:off x="7869079" y="717228"/>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A829CDE4-DA52-A945-8257-2896C09AE4CA}"/>
              </a:ext>
            </a:extLst>
          </p:cNvPr>
          <p:cNvCxnSpPr>
            <a:cxnSpLocks/>
          </p:cNvCxnSpPr>
          <p:nvPr/>
        </p:nvCxnSpPr>
        <p:spPr>
          <a:xfrm>
            <a:off x="8239539" y="69574"/>
            <a:ext cx="1358040" cy="2458278"/>
          </a:xfrm>
          <a:prstGeom prst="line">
            <a:avLst/>
          </a:prstGeom>
          <a:ln w="190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40CA03F-8CB3-2F40-A31F-516A5D5D09A0}"/>
              </a:ext>
            </a:extLst>
          </p:cNvPr>
          <p:cNvSpPr txBox="1"/>
          <p:nvPr/>
        </p:nvSpPr>
        <p:spPr>
          <a:xfrm>
            <a:off x="8994913" y="596348"/>
            <a:ext cx="1609351" cy="307777"/>
          </a:xfrm>
          <a:prstGeom prst="rect">
            <a:avLst/>
          </a:prstGeom>
          <a:noFill/>
        </p:spPr>
        <p:txBody>
          <a:bodyPr wrap="none" rtlCol="0">
            <a:spAutoFit/>
          </a:bodyPr>
          <a:lstStyle/>
          <a:p>
            <a:r>
              <a:rPr lang="en-US" sz="1400" dirty="0"/>
              <a:t>Israeli waters &amp; EEZ</a:t>
            </a:r>
          </a:p>
        </p:txBody>
      </p:sp>
      <p:sp>
        <p:nvSpPr>
          <p:cNvPr id="32" name="TextBox 31">
            <a:extLst>
              <a:ext uri="{FF2B5EF4-FFF2-40B4-BE49-F238E27FC236}">
                <a16:creationId xmlns:a16="http://schemas.microsoft.com/office/drawing/2014/main" id="{F2809F5D-4724-6E4A-86B4-A7023371A837}"/>
              </a:ext>
            </a:extLst>
          </p:cNvPr>
          <p:cNvSpPr txBox="1"/>
          <p:nvPr/>
        </p:nvSpPr>
        <p:spPr>
          <a:xfrm>
            <a:off x="4691270" y="596348"/>
            <a:ext cx="1881028" cy="400110"/>
          </a:xfrm>
          <a:prstGeom prst="rect">
            <a:avLst/>
          </a:prstGeom>
          <a:noFill/>
        </p:spPr>
        <p:txBody>
          <a:bodyPr wrap="none" rtlCol="0">
            <a:spAutoFit/>
          </a:bodyPr>
          <a:lstStyle/>
          <a:p>
            <a:r>
              <a:rPr lang="en-US" sz="2000" b="1" dirty="0"/>
              <a:t>Egyptian waters</a:t>
            </a:r>
          </a:p>
        </p:txBody>
      </p:sp>
      <p:sp>
        <p:nvSpPr>
          <p:cNvPr id="34" name="Up Arrow Callout 33">
            <a:extLst>
              <a:ext uri="{FF2B5EF4-FFF2-40B4-BE49-F238E27FC236}">
                <a16:creationId xmlns:a16="http://schemas.microsoft.com/office/drawing/2014/main" id="{D3F91A11-CB27-0B44-890D-3556899B148C}"/>
              </a:ext>
            </a:extLst>
          </p:cNvPr>
          <p:cNvSpPr/>
          <p:nvPr/>
        </p:nvSpPr>
        <p:spPr>
          <a:xfrm>
            <a:off x="5645644" y="644417"/>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Callout 34">
            <a:extLst>
              <a:ext uri="{FF2B5EF4-FFF2-40B4-BE49-F238E27FC236}">
                <a16:creationId xmlns:a16="http://schemas.microsoft.com/office/drawing/2014/main" id="{016632BF-F49C-B14C-BECB-541FDB55FB35}"/>
              </a:ext>
            </a:extLst>
          </p:cNvPr>
          <p:cNvSpPr/>
          <p:nvPr/>
        </p:nvSpPr>
        <p:spPr>
          <a:xfrm>
            <a:off x="5436715" y="92843"/>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Callout 35">
            <a:extLst>
              <a:ext uri="{FF2B5EF4-FFF2-40B4-BE49-F238E27FC236}">
                <a16:creationId xmlns:a16="http://schemas.microsoft.com/office/drawing/2014/main" id="{389CB5EE-B265-9E4B-B67C-F4AC5791AAB7}"/>
              </a:ext>
            </a:extLst>
          </p:cNvPr>
          <p:cNvSpPr/>
          <p:nvPr/>
        </p:nvSpPr>
        <p:spPr>
          <a:xfrm>
            <a:off x="5040570" y="74024"/>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DC512A0-CC23-434B-8E3E-12874223CCA7}"/>
              </a:ext>
            </a:extLst>
          </p:cNvPr>
          <p:cNvSpPr txBox="1"/>
          <p:nvPr/>
        </p:nvSpPr>
        <p:spPr>
          <a:xfrm>
            <a:off x="3790254" y="1300024"/>
            <a:ext cx="3683060" cy="461665"/>
          </a:xfrm>
          <a:prstGeom prst="rect">
            <a:avLst/>
          </a:prstGeom>
          <a:noFill/>
        </p:spPr>
        <p:txBody>
          <a:bodyPr wrap="none" rtlCol="0">
            <a:spAutoFit/>
          </a:bodyPr>
          <a:lstStyle/>
          <a:p>
            <a:r>
              <a:rPr lang="en-US" sz="2400" b="1" dirty="0" err="1">
                <a:solidFill>
                  <a:schemeClr val="accent6">
                    <a:lumMod val="40000"/>
                    <a:lumOff val="60000"/>
                  </a:schemeClr>
                </a:solidFill>
              </a:rPr>
              <a:t>Seatomiser</a:t>
            </a:r>
            <a:r>
              <a:rPr lang="en-US" sz="2400" b="1" dirty="0">
                <a:solidFill>
                  <a:schemeClr val="accent6">
                    <a:lumMod val="40000"/>
                    <a:lumOff val="60000"/>
                  </a:schemeClr>
                </a:solidFill>
              </a:rPr>
              <a:t> Offshore Arrays</a:t>
            </a:r>
          </a:p>
        </p:txBody>
      </p:sp>
      <p:sp>
        <p:nvSpPr>
          <p:cNvPr id="42" name="Cloud 41">
            <a:extLst>
              <a:ext uri="{FF2B5EF4-FFF2-40B4-BE49-F238E27FC236}">
                <a16:creationId xmlns:a16="http://schemas.microsoft.com/office/drawing/2014/main" id="{EAF9AA88-A779-FD4F-860F-9F2A600DFBA4}"/>
              </a:ext>
            </a:extLst>
          </p:cNvPr>
          <p:cNvSpPr/>
          <p:nvPr/>
        </p:nvSpPr>
        <p:spPr>
          <a:xfrm>
            <a:off x="2435850" y="2382078"/>
            <a:ext cx="530086" cy="37437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a:extLst>
              <a:ext uri="{FF2B5EF4-FFF2-40B4-BE49-F238E27FC236}">
                <a16:creationId xmlns:a16="http://schemas.microsoft.com/office/drawing/2014/main" id="{9EA7699A-96CA-6F48-B94D-7C52041B4849}"/>
              </a:ext>
            </a:extLst>
          </p:cNvPr>
          <p:cNvSpPr/>
          <p:nvPr/>
        </p:nvSpPr>
        <p:spPr>
          <a:xfrm>
            <a:off x="3402086" y="2680252"/>
            <a:ext cx="530086" cy="37437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a:extLst>
              <a:ext uri="{FF2B5EF4-FFF2-40B4-BE49-F238E27FC236}">
                <a16:creationId xmlns:a16="http://schemas.microsoft.com/office/drawing/2014/main" id="{AF5EF42B-FC7A-584D-8B29-3A9662F2D7A5}"/>
              </a:ext>
            </a:extLst>
          </p:cNvPr>
          <p:cNvSpPr/>
          <p:nvPr/>
        </p:nvSpPr>
        <p:spPr>
          <a:xfrm>
            <a:off x="4321569" y="2226063"/>
            <a:ext cx="530086" cy="37437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a:extLst>
              <a:ext uri="{FF2B5EF4-FFF2-40B4-BE49-F238E27FC236}">
                <a16:creationId xmlns:a16="http://schemas.microsoft.com/office/drawing/2014/main" id="{36D53E43-E4EC-4047-A279-D0757C232B42}"/>
              </a:ext>
            </a:extLst>
          </p:cNvPr>
          <p:cNvSpPr/>
          <p:nvPr/>
        </p:nvSpPr>
        <p:spPr>
          <a:xfrm>
            <a:off x="5619140" y="2227719"/>
            <a:ext cx="530086" cy="37437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a:extLst>
              <a:ext uri="{FF2B5EF4-FFF2-40B4-BE49-F238E27FC236}">
                <a16:creationId xmlns:a16="http://schemas.microsoft.com/office/drawing/2014/main" id="{9F5411D3-98F7-FA4E-9CE2-EE1628BD160A}"/>
              </a:ext>
            </a:extLst>
          </p:cNvPr>
          <p:cNvSpPr/>
          <p:nvPr/>
        </p:nvSpPr>
        <p:spPr>
          <a:xfrm>
            <a:off x="7054623" y="2624820"/>
            <a:ext cx="530086" cy="37437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a:extLst>
              <a:ext uri="{FF2B5EF4-FFF2-40B4-BE49-F238E27FC236}">
                <a16:creationId xmlns:a16="http://schemas.microsoft.com/office/drawing/2014/main" id="{945A82E7-BD9D-8D43-ACD3-F4757CCB3067}"/>
              </a:ext>
            </a:extLst>
          </p:cNvPr>
          <p:cNvSpPr/>
          <p:nvPr/>
        </p:nvSpPr>
        <p:spPr>
          <a:xfrm>
            <a:off x="7940277" y="2537791"/>
            <a:ext cx="530086" cy="37437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a:extLst>
              <a:ext uri="{FF2B5EF4-FFF2-40B4-BE49-F238E27FC236}">
                <a16:creationId xmlns:a16="http://schemas.microsoft.com/office/drawing/2014/main" id="{0A7D8C01-B402-7B4B-A548-5E148B71DAFA}"/>
              </a:ext>
            </a:extLst>
          </p:cNvPr>
          <p:cNvSpPr/>
          <p:nvPr/>
        </p:nvSpPr>
        <p:spPr>
          <a:xfrm>
            <a:off x="8807952" y="2239617"/>
            <a:ext cx="530086" cy="37437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Notched Right Arrow 51">
            <a:extLst>
              <a:ext uri="{FF2B5EF4-FFF2-40B4-BE49-F238E27FC236}">
                <a16:creationId xmlns:a16="http://schemas.microsoft.com/office/drawing/2014/main" id="{D1B95944-DACE-D341-8494-954DC536A526}"/>
              </a:ext>
            </a:extLst>
          </p:cNvPr>
          <p:cNvSpPr/>
          <p:nvPr/>
        </p:nvSpPr>
        <p:spPr>
          <a:xfrm rot="6136213">
            <a:off x="4714932" y="4132056"/>
            <a:ext cx="3508942" cy="361537"/>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Notched Right Arrow 52">
            <a:extLst>
              <a:ext uri="{FF2B5EF4-FFF2-40B4-BE49-F238E27FC236}">
                <a16:creationId xmlns:a16="http://schemas.microsoft.com/office/drawing/2014/main" id="{A978745D-3FF7-FA42-8650-F90E6D459076}"/>
              </a:ext>
            </a:extLst>
          </p:cNvPr>
          <p:cNvSpPr/>
          <p:nvPr/>
        </p:nvSpPr>
        <p:spPr>
          <a:xfrm rot="6136213">
            <a:off x="6887584" y="4119771"/>
            <a:ext cx="3508942" cy="361537"/>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Notched Right Arrow 53">
            <a:extLst>
              <a:ext uri="{FF2B5EF4-FFF2-40B4-BE49-F238E27FC236}">
                <a16:creationId xmlns:a16="http://schemas.microsoft.com/office/drawing/2014/main" id="{7BE25D7E-906A-9448-91EB-78BE0EC76C21}"/>
              </a:ext>
            </a:extLst>
          </p:cNvPr>
          <p:cNvSpPr/>
          <p:nvPr/>
        </p:nvSpPr>
        <p:spPr>
          <a:xfrm rot="6136213">
            <a:off x="2384621" y="4109831"/>
            <a:ext cx="3508942" cy="361537"/>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26092F1-440C-6A4C-B560-37756EA79E01}"/>
              </a:ext>
            </a:extLst>
          </p:cNvPr>
          <p:cNvSpPr txBox="1"/>
          <p:nvPr/>
        </p:nvSpPr>
        <p:spPr>
          <a:xfrm>
            <a:off x="3859349" y="2460426"/>
            <a:ext cx="3154903" cy="369332"/>
          </a:xfrm>
          <a:prstGeom prst="rect">
            <a:avLst/>
          </a:prstGeom>
          <a:noFill/>
        </p:spPr>
        <p:txBody>
          <a:bodyPr wrap="none" rtlCol="0">
            <a:spAutoFit/>
          </a:bodyPr>
          <a:lstStyle/>
          <a:p>
            <a:r>
              <a:rPr lang="en-US" dirty="0">
                <a:solidFill>
                  <a:schemeClr val="bg2"/>
                </a:solidFill>
              </a:rPr>
              <a:t>Sea fogs and marine cloud form</a:t>
            </a:r>
          </a:p>
        </p:txBody>
      </p:sp>
      <p:sp>
        <p:nvSpPr>
          <p:cNvPr id="51" name="Cloud 50">
            <a:extLst>
              <a:ext uri="{FF2B5EF4-FFF2-40B4-BE49-F238E27FC236}">
                <a16:creationId xmlns:a16="http://schemas.microsoft.com/office/drawing/2014/main" id="{C7311014-3ACA-4E4A-8E56-DF6C36A817D1}"/>
              </a:ext>
            </a:extLst>
          </p:cNvPr>
          <p:cNvSpPr/>
          <p:nvPr/>
        </p:nvSpPr>
        <p:spPr>
          <a:xfrm>
            <a:off x="8670154" y="3046679"/>
            <a:ext cx="530086" cy="374374"/>
          </a:xfrm>
          <a:prstGeom prst="cloud">
            <a:avLst/>
          </a:prstGeom>
          <a:solidFill>
            <a:schemeClr val="bg1">
              <a:lumMod val="8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a:extLst>
              <a:ext uri="{FF2B5EF4-FFF2-40B4-BE49-F238E27FC236}">
                <a16:creationId xmlns:a16="http://schemas.microsoft.com/office/drawing/2014/main" id="{5E6ED2E2-4D30-A844-AD1C-69E14C010216}"/>
              </a:ext>
            </a:extLst>
          </p:cNvPr>
          <p:cNvSpPr/>
          <p:nvPr/>
        </p:nvSpPr>
        <p:spPr>
          <a:xfrm>
            <a:off x="6307255" y="3481843"/>
            <a:ext cx="530086" cy="374374"/>
          </a:xfrm>
          <a:prstGeom prst="cloud">
            <a:avLst/>
          </a:prstGeom>
          <a:solidFill>
            <a:schemeClr val="bg1">
              <a:lumMod val="8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7ED6D41D-DF6F-2045-93E5-F42AE52CF5EE}"/>
              </a:ext>
            </a:extLst>
          </p:cNvPr>
          <p:cNvSpPr/>
          <p:nvPr/>
        </p:nvSpPr>
        <p:spPr>
          <a:xfrm>
            <a:off x="3960191" y="3353688"/>
            <a:ext cx="530086" cy="374374"/>
          </a:xfrm>
          <a:prstGeom prst="cloud">
            <a:avLst/>
          </a:prstGeom>
          <a:solidFill>
            <a:schemeClr val="bg1">
              <a:lumMod val="85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44B5A8F4-594F-F347-928C-2D25B7E2D73E}"/>
              </a:ext>
            </a:extLst>
          </p:cNvPr>
          <p:cNvSpPr txBox="1"/>
          <p:nvPr/>
        </p:nvSpPr>
        <p:spPr>
          <a:xfrm>
            <a:off x="4026572" y="3677356"/>
            <a:ext cx="2659895" cy="369332"/>
          </a:xfrm>
          <a:prstGeom prst="rect">
            <a:avLst/>
          </a:prstGeom>
          <a:noFill/>
        </p:spPr>
        <p:txBody>
          <a:bodyPr wrap="none" rtlCol="0">
            <a:spAutoFit/>
          </a:bodyPr>
          <a:lstStyle/>
          <a:p>
            <a:r>
              <a:rPr lang="en-US" dirty="0">
                <a:solidFill>
                  <a:schemeClr val="accent5">
                    <a:lumMod val="40000"/>
                    <a:lumOff val="60000"/>
                  </a:schemeClr>
                </a:solidFill>
              </a:rPr>
              <a:t>Rain droplets start to form</a:t>
            </a:r>
          </a:p>
        </p:txBody>
      </p:sp>
      <p:sp>
        <p:nvSpPr>
          <p:cNvPr id="56" name="Cloud Callout 55">
            <a:extLst>
              <a:ext uri="{FF2B5EF4-FFF2-40B4-BE49-F238E27FC236}">
                <a16:creationId xmlns:a16="http://schemas.microsoft.com/office/drawing/2014/main" id="{11F240FD-E460-E04D-B8BC-AC896F5D80A0}"/>
              </a:ext>
            </a:extLst>
          </p:cNvPr>
          <p:cNvSpPr/>
          <p:nvPr/>
        </p:nvSpPr>
        <p:spPr>
          <a:xfrm>
            <a:off x="2496065" y="4460965"/>
            <a:ext cx="622544" cy="307777"/>
          </a:xfrm>
          <a:prstGeom prst="cloudCallout">
            <a:avLst/>
          </a:prstGeom>
          <a:solidFill>
            <a:schemeClr val="tx2">
              <a:lumMod val="60000"/>
              <a:lumOff val="4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Callout 56">
            <a:extLst>
              <a:ext uri="{FF2B5EF4-FFF2-40B4-BE49-F238E27FC236}">
                <a16:creationId xmlns:a16="http://schemas.microsoft.com/office/drawing/2014/main" id="{0872AA13-7C68-284A-AFB2-1354B16F4033}"/>
              </a:ext>
            </a:extLst>
          </p:cNvPr>
          <p:cNvSpPr/>
          <p:nvPr/>
        </p:nvSpPr>
        <p:spPr>
          <a:xfrm>
            <a:off x="2605123" y="6207085"/>
            <a:ext cx="622544" cy="307777"/>
          </a:xfrm>
          <a:prstGeom prst="cloudCallout">
            <a:avLst/>
          </a:prstGeom>
          <a:solidFill>
            <a:schemeClr val="tx2">
              <a:lumMod val="60000"/>
              <a:lumOff val="4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Callout 57">
            <a:extLst>
              <a:ext uri="{FF2B5EF4-FFF2-40B4-BE49-F238E27FC236}">
                <a16:creationId xmlns:a16="http://schemas.microsoft.com/office/drawing/2014/main" id="{1544C692-864F-424C-BA36-7F849D72DF9B}"/>
              </a:ext>
            </a:extLst>
          </p:cNvPr>
          <p:cNvSpPr/>
          <p:nvPr/>
        </p:nvSpPr>
        <p:spPr>
          <a:xfrm>
            <a:off x="3457155" y="5257765"/>
            <a:ext cx="622544" cy="307777"/>
          </a:xfrm>
          <a:prstGeom prst="cloudCallout">
            <a:avLst/>
          </a:prstGeom>
          <a:solidFill>
            <a:schemeClr val="tx2">
              <a:lumMod val="60000"/>
              <a:lumOff val="4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Callout 58">
            <a:extLst>
              <a:ext uri="{FF2B5EF4-FFF2-40B4-BE49-F238E27FC236}">
                <a16:creationId xmlns:a16="http://schemas.microsoft.com/office/drawing/2014/main" id="{0F12D307-FFB8-1747-A2DB-DDE31D9389B6}"/>
              </a:ext>
            </a:extLst>
          </p:cNvPr>
          <p:cNvSpPr/>
          <p:nvPr/>
        </p:nvSpPr>
        <p:spPr>
          <a:xfrm>
            <a:off x="4409428" y="4630368"/>
            <a:ext cx="622544" cy="307777"/>
          </a:xfrm>
          <a:prstGeom prst="cloudCallout">
            <a:avLst/>
          </a:prstGeom>
          <a:solidFill>
            <a:schemeClr val="tx2">
              <a:lumMod val="60000"/>
              <a:lumOff val="4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Callout 59">
            <a:extLst>
              <a:ext uri="{FF2B5EF4-FFF2-40B4-BE49-F238E27FC236}">
                <a16:creationId xmlns:a16="http://schemas.microsoft.com/office/drawing/2014/main" id="{BA4B8E23-25FF-5E43-84FC-78A3942A52BC}"/>
              </a:ext>
            </a:extLst>
          </p:cNvPr>
          <p:cNvSpPr/>
          <p:nvPr/>
        </p:nvSpPr>
        <p:spPr>
          <a:xfrm>
            <a:off x="4966713" y="6276898"/>
            <a:ext cx="622544" cy="307777"/>
          </a:xfrm>
          <a:prstGeom prst="cloudCallout">
            <a:avLst/>
          </a:prstGeom>
          <a:solidFill>
            <a:schemeClr val="tx2">
              <a:lumMod val="60000"/>
              <a:lumOff val="4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Callout 60">
            <a:extLst>
              <a:ext uri="{FF2B5EF4-FFF2-40B4-BE49-F238E27FC236}">
                <a16:creationId xmlns:a16="http://schemas.microsoft.com/office/drawing/2014/main" id="{E36CCD89-3420-4740-8680-3020816AE336}"/>
              </a:ext>
            </a:extLst>
          </p:cNvPr>
          <p:cNvSpPr/>
          <p:nvPr/>
        </p:nvSpPr>
        <p:spPr>
          <a:xfrm>
            <a:off x="6171821" y="4543767"/>
            <a:ext cx="622544" cy="307777"/>
          </a:xfrm>
          <a:prstGeom prst="cloudCallout">
            <a:avLst/>
          </a:prstGeom>
          <a:solidFill>
            <a:schemeClr val="tx2">
              <a:lumMod val="60000"/>
              <a:lumOff val="4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Callout 61">
            <a:extLst>
              <a:ext uri="{FF2B5EF4-FFF2-40B4-BE49-F238E27FC236}">
                <a16:creationId xmlns:a16="http://schemas.microsoft.com/office/drawing/2014/main" id="{A1E16EB0-D3F6-014D-A72F-821322851E2E}"/>
              </a:ext>
            </a:extLst>
          </p:cNvPr>
          <p:cNvSpPr/>
          <p:nvPr/>
        </p:nvSpPr>
        <p:spPr>
          <a:xfrm>
            <a:off x="7616995" y="5509517"/>
            <a:ext cx="622544" cy="307777"/>
          </a:xfrm>
          <a:prstGeom prst="cloudCallout">
            <a:avLst/>
          </a:prstGeom>
          <a:solidFill>
            <a:schemeClr val="tx2">
              <a:lumMod val="60000"/>
              <a:lumOff val="4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Callout 62">
            <a:extLst>
              <a:ext uri="{FF2B5EF4-FFF2-40B4-BE49-F238E27FC236}">
                <a16:creationId xmlns:a16="http://schemas.microsoft.com/office/drawing/2014/main" id="{42448276-733F-1F45-A6B0-A62FCD6E5036}"/>
              </a:ext>
            </a:extLst>
          </p:cNvPr>
          <p:cNvSpPr/>
          <p:nvPr/>
        </p:nvSpPr>
        <p:spPr>
          <a:xfrm>
            <a:off x="8811696" y="4254077"/>
            <a:ext cx="622544" cy="307777"/>
          </a:xfrm>
          <a:prstGeom prst="cloudCallout">
            <a:avLst/>
          </a:prstGeom>
          <a:solidFill>
            <a:schemeClr val="tx2">
              <a:lumMod val="60000"/>
              <a:lumOff val="4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0FBAD0F-AF0D-C04E-816E-7F0DDC9148EC}"/>
              </a:ext>
            </a:extLst>
          </p:cNvPr>
          <p:cNvSpPr txBox="1"/>
          <p:nvPr/>
        </p:nvSpPr>
        <p:spPr>
          <a:xfrm>
            <a:off x="4072148" y="5275206"/>
            <a:ext cx="1834413" cy="369332"/>
          </a:xfrm>
          <a:prstGeom prst="rect">
            <a:avLst/>
          </a:prstGeom>
          <a:noFill/>
        </p:spPr>
        <p:txBody>
          <a:bodyPr wrap="none" rtlCol="0">
            <a:spAutoFit/>
          </a:bodyPr>
          <a:lstStyle/>
          <a:p>
            <a:r>
              <a:rPr lang="en-US" b="1" dirty="0">
                <a:solidFill>
                  <a:srgbClr val="0070C0"/>
                </a:solidFill>
              </a:rPr>
              <a:t>Mists and rainfall</a:t>
            </a:r>
          </a:p>
        </p:txBody>
      </p:sp>
      <p:sp>
        <p:nvSpPr>
          <p:cNvPr id="65" name="TextBox 64">
            <a:extLst>
              <a:ext uri="{FF2B5EF4-FFF2-40B4-BE49-F238E27FC236}">
                <a16:creationId xmlns:a16="http://schemas.microsoft.com/office/drawing/2014/main" id="{FE74945E-0861-2042-832A-42B0124B7B92}"/>
              </a:ext>
            </a:extLst>
          </p:cNvPr>
          <p:cNvSpPr txBox="1"/>
          <p:nvPr/>
        </p:nvSpPr>
        <p:spPr>
          <a:xfrm>
            <a:off x="5651478" y="4176400"/>
            <a:ext cx="2203295" cy="369332"/>
          </a:xfrm>
          <a:prstGeom prst="rect">
            <a:avLst/>
          </a:prstGeom>
          <a:noFill/>
        </p:spPr>
        <p:txBody>
          <a:bodyPr wrap="none" rtlCol="0">
            <a:spAutoFit/>
          </a:bodyPr>
          <a:lstStyle/>
          <a:p>
            <a:r>
              <a:rPr lang="en-US" dirty="0"/>
              <a:t>Prevailing NNE Winds</a:t>
            </a:r>
          </a:p>
        </p:txBody>
      </p:sp>
      <p:sp>
        <p:nvSpPr>
          <p:cNvPr id="66" name="TextBox 65">
            <a:extLst>
              <a:ext uri="{FF2B5EF4-FFF2-40B4-BE49-F238E27FC236}">
                <a16:creationId xmlns:a16="http://schemas.microsoft.com/office/drawing/2014/main" id="{4B796EAA-E6F7-6147-808D-D8E4FE75131D}"/>
              </a:ext>
            </a:extLst>
          </p:cNvPr>
          <p:cNvSpPr txBox="1"/>
          <p:nvPr/>
        </p:nvSpPr>
        <p:spPr>
          <a:xfrm>
            <a:off x="2801808" y="6481049"/>
            <a:ext cx="6701065" cy="369332"/>
          </a:xfrm>
          <a:prstGeom prst="rect">
            <a:avLst/>
          </a:prstGeom>
          <a:noFill/>
        </p:spPr>
        <p:txBody>
          <a:bodyPr wrap="none" rtlCol="0">
            <a:spAutoFit/>
          </a:bodyPr>
          <a:lstStyle/>
          <a:p>
            <a:r>
              <a:rPr lang="en-US" dirty="0">
                <a:solidFill>
                  <a:schemeClr val="bg1">
                    <a:lumMod val="95000"/>
                  </a:schemeClr>
                </a:solidFill>
              </a:rPr>
              <a:t>Invisible, long-lived SSAs continue to cool the overheated air and land</a:t>
            </a:r>
          </a:p>
        </p:txBody>
      </p:sp>
      <p:sp>
        <p:nvSpPr>
          <p:cNvPr id="67" name="TextBox 66">
            <a:extLst>
              <a:ext uri="{FF2B5EF4-FFF2-40B4-BE49-F238E27FC236}">
                <a16:creationId xmlns:a16="http://schemas.microsoft.com/office/drawing/2014/main" id="{F6BBAF28-5F34-4549-BFAF-72F52CED0B00}"/>
              </a:ext>
            </a:extLst>
          </p:cNvPr>
          <p:cNvSpPr txBox="1"/>
          <p:nvPr/>
        </p:nvSpPr>
        <p:spPr>
          <a:xfrm>
            <a:off x="5040570" y="2778458"/>
            <a:ext cx="1636923" cy="369332"/>
          </a:xfrm>
          <a:prstGeom prst="rect">
            <a:avLst/>
          </a:prstGeom>
          <a:noFill/>
        </p:spPr>
        <p:txBody>
          <a:bodyPr wrap="none" rtlCol="0">
            <a:spAutoFit/>
          </a:bodyPr>
          <a:lstStyle/>
          <a:p>
            <a:r>
              <a:rPr lang="en-US" dirty="0">
                <a:solidFill>
                  <a:schemeClr val="accent6">
                    <a:lumMod val="60000"/>
                    <a:lumOff val="40000"/>
                  </a:schemeClr>
                </a:solidFill>
              </a:rPr>
              <a:t>Brine drops out</a:t>
            </a:r>
          </a:p>
        </p:txBody>
      </p:sp>
      <p:sp>
        <p:nvSpPr>
          <p:cNvPr id="68" name="TextBox 67">
            <a:extLst>
              <a:ext uri="{FF2B5EF4-FFF2-40B4-BE49-F238E27FC236}">
                <a16:creationId xmlns:a16="http://schemas.microsoft.com/office/drawing/2014/main" id="{041E9D1A-3948-4A47-A0E1-48D504F0E362}"/>
              </a:ext>
            </a:extLst>
          </p:cNvPr>
          <p:cNvSpPr txBox="1"/>
          <p:nvPr/>
        </p:nvSpPr>
        <p:spPr>
          <a:xfrm>
            <a:off x="155349" y="771075"/>
            <a:ext cx="2094036" cy="1077218"/>
          </a:xfrm>
          <a:prstGeom prst="rect">
            <a:avLst/>
          </a:prstGeom>
          <a:noFill/>
        </p:spPr>
        <p:txBody>
          <a:bodyPr wrap="none" rtlCol="0">
            <a:spAutoFit/>
          </a:bodyPr>
          <a:lstStyle/>
          <a:p>
            <a:pPr algn="ctr"/>
            <a:r>
              <a:rPr lang="en-US" sz="3200" b="1" dirty="0" err="1"/>
              <a:t>Seatomiser</a:t>
            </a:r>
            <a:endParaRPr lang="en-US" sz="3200" b="1" dirty="0"/>
          </a:p>
          <a:p>
            <a:pPr algn="ctr"/>
            <a:r>
              <a:rPr lang="en-US" sz="3200" b="1" dirty="0"/>
              <a:t>Effects</a:t>
            </a:r>
          </a:p>
        </p:txBody>
      </p:sp>
      <p:sp>
        <p:nvSpPr>
          <p:cNvPr id="69" name="Up Arrow Callout 68">
            <a:extLst>
              <a:ext uri="{FF2B5EF4-FFF2-40B4-BE49-F238E27FC236}">
                <a16:creationId xmlns:a16="http://schemas.microsoft.com/office/drawing/2014/main" id="{6CA82C78-9E9C-974F-A128-58C6B0F96E2F}"/>
              </a:ext>
            </a:extLst>
          </p:cNvPr>
          <p:cNvSpPr/>
          <p:nvPr/>
        </p:nvSpPr>
        <p:spPr>
          <a:xfrm>
            <a:off x="2450871" y="1054757"/>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 Arrow Callout 69">
            <a:extLst>
              <a:ext uri="{FF2B5EF4-FFF2-40B4-BE49-F238E27FC236}">
                <a16:creationId xmlns:a16="http://schemas.microsoft.com/office/drawing/2014/main" id="{504B9BA2-1BD8-4548-9DDD-4866EF1A326D}"/>
              </a:ext>
            </a:extLst>
          </p:cNvPr>
          <p:cNvSpPr/>
          <p:nvPr/>
        </p:nvSpPr>
        <p:spPr>
          <a:xfrm>
            <a:off x="2875495" y="1260363"/>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Up Arrow Callout 70">
            <a:extLst>
              <a:ext uri="{FF2B5EF4-FFF2-40B4-BE49-F238E27FC236}">
                <a16:creationId xmlns:a16="http://schemas.microsoft.com/office/drawing/2014/main" id="{9B416146-DD36-1C4B-A1BE-6A699C24AE4B}"/>
              </a:ext>
            </a:extLst>
          </p:cNvPr>
          <p:cNvSpPr/>
          <p:nvPr/>
        </p:nvSpPr>
        <p:spPr>
          <a:xfrm>
            <a:off x="3311415" y="1190264"/>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Up Arrow Callout 71">
            <a:extLst>
              <a:ext uri="{FF2B5EF4-FFF2-40B4-BE49-F238E27FC236}">
                <a16:creationId xmlns:a16="http://schemas.microsoft.com/office/drawing/2014/main" id="{344ED053-D496-DE46-AAAC-4DD461B39255}"/>
              </a:ext>
            </a:extLst>
          </p:cNvPr>
          <p:cNvSpPr/>
          <p:nvPr/>
        </p:nvSpPr>
        <p:spPr>
          <a:xfrm>
            <a:off x="3751450" y="1050461"/>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Up Arrow Callout 72">
            <a:extLst>
              <a:ext uri="{FF2B5EF4-FFF2-40B4-BE49-F238E27FC236}">
                <a16:creationId xmlns:a16="http://schemas.microsoft.com/office/drawing/2014/main" id="{0866AD99-6AE5-A040-92E1-71113D480C0C}"/>
              </a:ext>
            </a:extLst>
          </p:cNvPr>
          <p:cNvSpPr/>
          <p:nvPr/>
        </p:nvSpPr>
        <p:spPr>
          <a:xfrm>
            <a:off x="4162182" y="958352"/>
            <a:ext cx="238539" cy="308113"/>
          </a:xfrm>
          <a:prstGeom prst="upArrowCallout">
            <a:avLst>
              <a:gd name="adj1" fmla="val 25000"/>
              <a:gd name="adj2" fmla="val 25000"/>
              <a:gd name="adj3" fmla="val 25000"/>
              <a:gd name="adj4" fmla="val 2282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40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4FDC-39B4-A145-AB0B-2E9793246837}"/>
              </a:ext>
            </a:extLst>
          </p:cNvPr>
          <p:cNvSpPr>
            <a:spLocks noGrp="1"/>
          </p:cNvSpPr>
          <p:nvPr>
            <p:ph type="title"/>
          </p:nvPr>
        </p:nvSpPr>
        <p:spPr>
          <a:xfrm>
            <a:off x="838200" y="365125"/>
            <a:ext cx="10515600" cy="664889"/>
          </a:xfrm>
        </p:spPr>
        <p:txBody>
          <a:bodyPr>
            <a:normAutofit fontScale="90000"/>
          </a:bodyPr>
          <a:lstStyle/>
          <a:p>
            <a:r>
              <a:rPr lang="en-US" b="1" dirty="0" err="1">
                <a:latin typeface="Arial" panose="020B0604020202020204" pitchFamily="34" charset="0"/>
                <a:cs typeface="Arial" panose="020B0604020202020204" pitchFamily="34" charset="0"/>
              </a:rPr>
              <a:t>Seatomiser</a:t>
            </a:r>
            <a:r>
              <a:rPr lang="en-US" b="1" dirty="0">
                <a:latin typeface="Arial" panose="020B0604020202020204" pitchFamily="34" charset="0"/>
                <a:cs typeface="Arial" panose="020B0604020202020204" pitchFamily="34" charset="0"/>
              </a:rPr>
              <a:t> Layout</a:t>
            </a:r>
          </a:p>
        </p:txBody>
      </p:sp>
      <p:sp>
        <p:nvSpPr>
          <p:cNvPr id="3" name="Content Placeholder 2">
            <a:extLst>
              <a:ext uri="{FF2B5EF4-FFF2-40B4-BE49-F238E27FC236}">
                <a16:creationId xmlns:a16="http://schemas.microsoft.com/office/drawing/2014/main" id="{7041CF88-218B-B04E-A7D4-FE985170A93D}"/>
              </a:ext>
            </a:extLst>
          </p:cNvPr>
          <p:cNvSpPr>
            <a:spLocks noGrp="1"/>
          </p:cNvSpPr>
          <p:nvPr>
            <p:ph idx="1"/>
          </p:nvPr>
        </p:nvSpPr>
        <p:spPr>
          <a:xfrm>
            <a:off x="838200" y="1177159"/>
            <a:ext cx="10515600" cy="5146949"/>
          </a:xfrm>
        </p:spPr>
        <p:txBody>
          <a:bodyPr>
            <a:normAutofit fontScale="70000" lnSpcReduction="20000"/>
          </a:bodyPr>
          <a:lstStyle/>
          <a:p>
            <a:r>
              <a:rPr lang="en-US" dirty="0"/>
              <a:t>Some 2,000 </a:t>
            </a:r>
            <a:r>
              <a:rPr lang="en-US" dirty="0" err="1"/>
              <a:t>Seatomisers</a:t>
            </a:r>
            <a:r>
              <a:rPr lang="en-US" dirty="0"/>
              <a:t> might be positioned in two rows, one at 90km and one at 110km offshore along the ~130km EW N. Sinai coastline. </a:t>
            </a:r>
            <a:r>
              <a:rPr lang="en-US" dirty="0" err="1"/>
              <a:t>Seatomiser</a:t>
            </a:r>
            <a:r>
              <a:rPr lang="en-US" dirty="0"/>
              <a:t> towers in a row would thus be 130m apart. At &gt;90km offshore, the </a:t>
            </a:r>
            <a:r>
              <a:rPr lang="en-US" dirty="0" err="1"/>
              <a:t>Seatomisers</a:t>
            </a:r>
            <a:r>
              <a:rPr lang="en-US" dirty="0"/>
              <a:t> should be virtually invisible from the shore and be unlikely to affect inshore fishing activity, except by partly shading and cooling the overheated surface waters and coral reefs.</a:t>
            </a:r>
          </a:p>
          <a:p>
            <a:r>
              <a:rPr lang="en-US" dirty="0"/>
              <a:t>As the rotor diameter of a 2.5MW wind turbine is ~120m, this would mean a gap of ~10m between the closest blade tips of adjacent </a:t>
            </a:r>
            <a:r>
              <a:rPr lang="en-US" dirty="0" err="1"/>
              <a:t>Seatomisers</a:t>
            </a:r>
            <a:r>
              <a:rPr lang="en-US" dirty="0"/>
              <a:t>. Gaps might be required for shipping routes and tourist vessels.</a:t>
            </a:r>
          </a:p>
          <a:p>
            <a:r>
              <a:rPr lang="en-US" dirty="0"/>
              <a:t>The outer row might have their hubs at, say, 110m height, the inner row at 160m, so that the cooled and moistened air from the outer row would sink below the lowest blade tip position of the inner row – thereby ensuring maximum evaporation from relatively dry air, whilst allowing both cooled plumes to warm up from ocean heat exchange before they hit land and therefore be more easily lofted upwards by terrestrial turbulence.</a:t>
            </a:r>
          </a:p>
          <a:p>
            <a:r>
              <a:rPr lang="en-US" dirty="0"/>
              <a:t>Each row might usefully be specialized, the outer one to generating the finest droplets, sea salt aerosols (SSA), marine cloud brightening, and iron salt aerosols (ISA) to reduce atmospheric methane; the inner one to generating sea fog and atmospheric water </a:t>
            </a:r>
            <a:r>
              <a:rPr lang="en-US" dirty="0" err="1"/>
              <a:t>vapour</a:t>
            </a:r>
            <a:r>
              <a:rPr lang="en-US" dirty="0"/>
              <a:t>. These changes should both lower the costs and increase the effectiveness of the </a:t>
            </a:r>
            <a:r>
              <a:rPr lang="en-US" dirty="0" err="1"/>
              <a:t>Seatomiser</a:t>
            </a:r>
            <a:r>
              <a:rPr lang="en-US" dirty="0"/>
              <a:t> system. They should also ensure there is minimal moisture scavenging </a:t>
            </a:r>
            <a:r>
              <a:rPr lang="en-US"/>
              <a:t>by Coarse droplets </a:t>
            </a:r>
            <a:r>
              <a:rPr lang="en-US" dirty="0"/>
              <a:t>generated by the outer row. </a:t>
            </a:r>
          </a:p>
          <a:p>
            <a:r>
              <a:rPr lang="en-US" dirty="0"/>
              <a:t>Now, the current price for a 2.5MW wind turbine is ~$3.25m. A deployed </a:t>
            </a:r>
            <a:r>
              <a:rPr lang="en-US" dirty="0" err="1"/>
              <a:t>Seatomiser</a:t>
            </a:r>
            <a:r>
              <a:rPr lang="en-US" dirty="0"/>
              <a:t> built from this (after development and at scale) might cost ~$5m in June 2021 US dollars, making the </a:t>
            </a:r>
            <a:r>
              <a:rPr lang="en-US" b="1" dirty="0"/>
              <a:t>capital cost of Greening the Sinai for some 20 years using </a:t>
            </a:r>
            <a:r>
              <a:rPr lang="en-US" b="1" dirty="0" err="1"/>
              <a:t>Seatomisers</a:t>
            </a:r>
            <a:r>
              <a:rPr lang="en-US" b="1" dirty="0"/>
              <a:t> in the order of</a:t>
            </a:r>
            <a:r>
              <a:rPr lang="en-US" dirty="0"/>
              <a:t> </a:t>
            </a:r>
            <a:r>
              <a:rPr lang="en-US" b="1" dirty="0"/>
              <a:t>USD$10b</a:t>
            </a:r>
            <a:r>
              <a:rPr lang="en-US" dirty="0"/>
              <a:t>. </a:t>
            </a:r>
          </a:p>
          <a:p>
            <a:endParaRPr lang="en-US" dirty="0"/>
          </a:p>
        </p:txBody>
      </p:sp>
    </p:spTree>
    <p:extLst>
      <p:ext uri="{BB962C8B-B14F-4D97-AF65-F5344CB8AC3E}">
        <p14:creationId xmlns:p14="http://schemas.microsoft.com/office/powerpoint/2010/main" val="378691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5115</TotalTime>
  <Words>881</Words>
  <Application>Microsoft Macintosh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Helvetica</vt:lpstr>
      <vt:lpstr>Office Theme</vt:lpstr>
      <vt:lpstr>How to Green the Sinai Peninsula</vt:lpstr>
      <vt:lpstr>Sinai Situation</vt:lpstr>
      <vt:lpstr>The Greening Concept</vt:lpstr>
      <vt:lpstr>PowerPoint Presentation</vt:lpstr>
      <vt:lpstr>PowerPoint Presentation</vt:lpstr>
      <vt:lpstr>Seatomiser Layout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Sev Clarke</dc:creator>
  <cp:lastModifiedBy>Sev Clarke</cp:lastModifiedBy>
  <cp:revision>35</cp:revision>
  <dcterms:created xsi:type="dcterms:W3CDTF">2021-07-21T01:22:07Z</dcterms:created>
  <dcterms:modified xsi:type="dcterms:W3CDTF">2022-06-07T01:09:39Z</dcterms:modified>
</cp:coreProperties>
</file>