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A7398-9AD2-204E-A573-63734E1A0DBD}" type="datetimeFigureOut">
              <a:rPr lang="en-US" smtClean="0"/>
              <a:t>7/10/21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FE79C-2DF1-6840-9111-5FD2858D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DESIGN FOR SATELLITE PUMPING UNIT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Version 8</a:t>
            </a:r>
          </a:p>
        </p:txBody>
      </p:sp>
    </p:spTree>
    <p:extLst>
      <p:ext uri="{BB962C8B-B14F-4D97-AF65-F5344CB8AC3E}">
        <p14:creationId xmlns:p14="http://schemas.microsoft.com/office/powerpoint/2010/main" val="8612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 rot="5400000">
            <a:off x="898592" y="3292727"/>
            <a:ext cx="6668217" cy="2876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 rot="5400000">
            <a:off x="-1257083" y="1461255"/>
            <a:ext cx="6669593" cy="3993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Pol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071221" y="2466142"/>
            <a:ext cx="1424345" cy="167037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n 1"/>
          <p:cNvSpPr/>
          <p:nvPr/>
        </p:nvSpPr>
        <p:spPr>
          <a:xfrm rot="5400000">
            <a:off x="5815595" y="-1378547"/>
            <a:ext cx="914400" cy="9401698"/>
          </a:xfrm>
          <a:prstGeom prst="can">
            <a:avLst>
              <a:gd name="adj" fmla="val 16011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an 2"/>
          <p:cNvSpPr/>
          <p:nvPr/>
        </p:nvSpPr>
        <p:spPr>
          <a:xfrm rot="5400000">
            <a:off x="948190" y="2209432"/>
            <a:ext cx="672769" cy="2217504"/>
          </a:xfrm>
          <a:prstGeom prst="can">
            <a:avLst>
              <a:gd name="adj" fmla="val 17364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an 3"/>
          <p:cNvSpPr/>
          <p:nvPr/>
        </p:nvSpPr>
        <p:spPr>
          <a:xfrm rot="5400000">
            <a:off x="185926" y="3041052"/>
            <a:ext cx="582778" cy="520555"/>
          </a:xfrm>
          <a:prstGeom prst="can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/>
          <p:cNvSpPr/>
          <p:nvPr/>
        </p:nvSpPr>
        <p:spPr>
          <a:xfrm rot="5400000">
            <a:off x="5328444" y="3138368"/>
            <a:ext cx="844013" cy="373007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n 22"/>
          <p:cNvSpPr/>
          <p:nvPr/>
        </p:nvSpPr>
        <p:spPr>
          <a:xfrm rot="5400000">
            <a:off x="2924447" y="2388481"/>
            <a:ext cx="672770" cy="1859406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853703" y="2898590"/>
            <a:ext cx="94178" cy="848288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an 29"/>
          <p:cNvSpPr/>
          <p:nvPr/>
        </p:nvSpPr>
        <p:spPr>
          <a:xfrm rot="5400000">
            <a:off x="9191504" y="3133866"/>
            <a:ext cx="826348" cy="387846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n 30"/>
          <p:cNvSpPr/>
          <p:nvPr/>
        </p:nvSpPr>
        <p:spPr>
          <a:xfrm rot="5400000">
            <a:off x="9515746" y="3149518"/>
            <a:ext cx="811441" cy="371449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n 32"/>
          <p:cNvSpPr/>
          <p:nvPr/>
        </p:nvSpPr>
        <p:spPr>
          <a:xfrm rot="5400000">
            <a:off x="9820137" y="3131759"/>
            <a:ext cx="812149" cy="409086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ardrop 33"/>
          <p:cNvSpPr/>
          <p:nvPr/>
        </p:nvSpPr>
        <p:spPr>
          <a:xfrm rot="5400000">
            <a:off x="2631386" y="3005097"/>
            <a:ext cx="215757" cy="19350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n 34"/>
          <p:cNvSpPr/>
          <p:nvPr/>
        </p:nvSpPr>
        <p:spPr>
          <a:xfrm rot="5400000">
            <a:off x="2436136" y="2974083"/>
            <a:ext cx="188171" cy="233069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ardrop 35"/>
          <p:cNvSpPr/>
          <p:nvPr/>
        </p:nvSpPr>
        <p:spPr>
          <a:xfrm rot="5400000">
            <a:off x="2883418" y="3427966"/>
            <a:ext cx="215757" cy="19350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ardrop 37"/>
          <p:cNvSpPr/>
          <p:nvPr/>
        </p:nvSpPr>
        <p:spPr>
          <a:xfrm rot="5400000">
            <a:off x="3675466" y="3017162"/>
            <a:ext cx="215757" cy="19350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ardrop 38"/>
          <p:cNvSpPr/>
          <p:nvPr/>
        </p:nvSpPr>
        <p:spPr>
          <a:xfrm rot="5400000">
            <a:off x="3795739" y="3410356"/>
            <a:ext cx="215757" cy="19350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an 39"/>
          <p:cNvSpPr/>
          <p:nvPr/>
        </p:nvSpPr>
        <p:spPr>
          <a:xfrm rot="5400000">
            <a:off x="2701015" y="3421975"/>
            <a:ext cx="188171" cy="233069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an 41"/>
          <p:cNvSpPr/>
          <p:nvPr/>
        </p:nvSpPr>
        <p:spPr>
          <a:xfrm rot="5400000">
            <a:off x="3596984" y="3402252"/>
            <a:ext cx="188171" cy="233069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Can 42"/>
          <p:cNvSpPr/>
          <p:nvPr/>
        </p:nvSpPr>
        <p:spPr>
          <a:xfrm rot="5400000">
            <a:off x="3486507" y="2992630"/>
            <a:ext cx="188171" cy="233069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264857" y="2929454"/>
            <a:ext cx="102742" cy="791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825580" y="1018095"/>
            <a:ext cx="1880733" cy="183907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Toroidal</a:t>
            </a:r>
          </a:p>
          <a:p>
            <a:pPr algn="ctr"/>
            <a:r>
              <a:rPr lang="en-US" dirty="0"/>
              <a:t>buoy</a:t>
            </a:r>
          </a:p>
        </p:txBody>
      </p:sp>
      <p:sp>
        <p:nvSpPr>
          <p:cNvPr id="47" name="Oval 46"/>
          <p:cNvSpPr/>
          <p:nvPr/>
        </p:nvSpPr>
        <p:spPr>
          <a:xfrm>
            <a:off x="2842978" y="3810935"/>
            <a:ext cx="1880733" cy="183907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 rot="4755827">
            <a:off x="3255610" y="1469792"/>
            <a:ext cx="2832973" cy="4571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 rot="5918402">
            <a:off x="3189120" y="5257889"/>
            <a:ext cx="3017694" cy="4571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hord 55"/>
          <p:cNvSpPr/>
          <p:nvPr/>
        </p:nvSpPr>
        <p:spPr>
          <a:xfrm rot="16200000">
            <a:off x="3645224" y="5402842"/>
            <a:ext cx="241443" cy="436696"/>
          </a:xfrm>
          <a:prstGeom prst="chord">
            <a:avLst>
              <a:gd name="adj1" fmla="val 5324631"/>
              <a:gd name="adj2" fmla="val 16200000"/>
            </a:avLst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229492" y="123290"/>
            <a:ext cx="1600866" cy="829843"/>
          </a:xfrm>
          <a:custGeom>
            <a:avLst/>
            <a:gdLst>
              <a:gd name="connsiteX0" fmla="*/ 0 w 1600866"/>
              <a:gd name="connsiteY0" fmla="*/ 0 h 829843"/>
              <a:gd name="connsiteX1" fmla="*/ 585627 w 1600866"/>
              <a:gd name="connsiteY1" fmla="*/ 523982 h 829843"/>
              <a:gd name="connsiteX2" fmla="*/ 1530850 w 1600866"/>
              <a:gd name="connsiteY2" fmla="*/ 811658 h 829843"/>
              <a:gd name="connsiteX3" fmla="*/ 1530850 w 1600866"/>
              <a:gd name="connsiteY3" fmla="*/ 801384 h 829843"/>
              <a:gd name="connsiteX4" fmla="*/ 1530850 w 1600866"/>
              <a:gd name="connsiteY4" fmla="*/ 801384 h 829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0866" h="829843">
                <a:moveTo>
                  <a:pt x="0" y="0"/>
                </a:moveTo>
                <a:cubicBezTo>
                  <a:pt x="165242" y="194353"/>
                  <a:pt x="330485" y="388706"/>
                  <a:pt x="585627" y="523982"/>
                </a:cubicBezTo>
                <a:cubicBezTo>
                  <a:pt x="840769" y="659258"/>
                  <a:pt x="1373313" y="765424"/>
                  <a:pt x="1530850" y="811658"/>
                </a:cubicBezTo>
                <a:cubicBezTo>
                  <a:pt x="1688387" y="857892"/>
                  <a:pt x="1530850" y="801384"/>
                  <a:pt x="1530850" y="801384"/>
                </a:cubicBezTo>
                <a:lnTo>
                  <a:pt x="1530850" y="801384"/>
                </a:lnTo>
              </a:path>
            </a:pathLst>
          </a:cu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2137025" y="5753528"/>
            <a:ext cx="1633591" cy="1027416"/>
          </a:xfrm>
          <a:custGeom>
            <a:avLst/>
            <a:gdLst>
              <a:gd name="connsiteX0" fmla="*/ 1633591 w 1633591"/>
              <a:gd name="connsiteY0" fmla="*/ 0 h 1027416"/>
              <a:gd name="connsiteX1" fmla="*/ 1171254 w 1633591"/>
              <a:gd name="connsiteY1" fmla="*/ 102742 h 1027416"/>
              <a:gd name="connsiteX2" fmla="*/ 791110 w 1633591"/>
              <a:gd name="connsiteY2" fmla="*/ 226032 h 1027416"/>
              <a:gd name="connsiteX3" fmla="*/ 452063 w 1633591"/>
              <a:gd name="connsiteY3" fmla="*/ 390418 h 1027416"/>
              <a:gd name="connsiteX4" fmla="*/ 236305 w 1633591"/>
              <a:gd name="connsiteY4" fmla="*/ 647272 h 1027416"/>
              <a:gd name="connsiteX5" fmla="*/ 0 w 1633591"/>
              <a:gd name="connsiteY5" fmla="*/ 1027416 h 1027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33591" h="1027416">
                <a:moveTo>
                  <a:pt x="1633591" y="0"/>
                </a:moveTo>
                <a:cubicBezTo>
                  <a:pt x="1472629" y="32535"/>
                  <a:pt x="1311667" y="65070"/>
                  <a:pt x="1171254" y="102742"/>
                </a:cubicBezTo>
                <a:cubicBezTo>
                  <a:pt x="1030841" y="140414"/>
                  <a:pt x="910975" y="178086"/>
                  <a:pt x="791110" y="226032"/>
                </a:cubicBezTo>
                <a:cubicBezTo>
                  <a:pt x="671245" y="273978"/>
                  <a:pt x="544530" y="320211"/>
                  <a:pt x="452063" y="390418"/>
                </a:cubicBezTo>
                <a:cubicBezTo>
                  <a:pt x="359595" y="460625"/>
                  <a:pt x="311649" y="541106"/>
                  <a:pt x="236305" y="647272"/>
                </a:cubicBezTo>
                <a:cubicBezTo>
                  <a:pt x="160961" y="753438"/>
                  <a:pt x="35959" y="970908"/>
                  <a:pt x="0" y="1027416"/>
                </a:cubicBezTo>
              </a:path>
            </a:pathLst>
          </a:cu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an 70"/>
          <p:cNvSpPr/>
          <p:nvPr/>
        </p:nvSpPr>
        <p:spPr>
          <a:xfrm rot="5400000">
            <a:off x="832683" y="506394"/>
            <a:ext cx="287676" cy="358642"/>
          </a:xfrm>
          <a:prstGeom prst="ca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Can 71"/>
          <p:cNvSpPr/>
          <p:nvPr/>
        </p:nvSpPr>
        <p:spPr>
          <a:xfrm rot="5400000">
            <a:off x="610091" y="5941992"/>
            <a:ext cx="287676" cy="358642"/>
          </a:xfrm>
          <a:prstGeom prst="ca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>
            <a:stCxn id="71" idx="1"/>
          </p:cNvCxnSpPr>
          <p:nvPr/>
        </p:nvCxnSpPr>
        <p:spPr>
          <a:xfrm>
            <a:off x="1155842" y="685715"/>
            <a:ext cx="170640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97276" y="6121313"/>
            <a:ext cx="170640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hord 54"/>
          <p:cNvSpPr/>
          <p:nvPr/>
        </p:nvSpPr>
        <p:spPr>
          <a:xfrm rot="5400000">
            <a:off x="3654515" y="822216"/>
            <a:ext cx="256854" cy="467521"/>
          </a:xfrm>
          <a:prstGeom prst="chord">
            <a:avLst>
              <a:gd name="adj1" fmla="val 5324631"/>
              <a:gd name="adj2" fmla="val 16200000"/>
            </a:avLst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 rot="5400000">
            <a:off x="10159845" y="3214568"/>
            <a:ext cx="845009" cy="16306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 rot="5400000" flipH="1">
            <a:off x="5341061" y="2971109"/>
            <a:ext cx="161511" cy="4571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 rot="5400000" flipV="1">
            <a:off x="6292959" y="3700573"/>
            <a:ext cx="152402" cy="4571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 rot="5400000">
            <a:off x="7695746" y="3134992"/>
            <a:ext cx="610316" cy="8752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 rot="5400000">
            <a:off x="8542825" y="3305137"/>
            <a:ext cx="798640" cy="11464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 rot="5400000">
            <a:off x="8874542" y="3185594"/>
            <a:ext cx="754654" cy="13934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 rot="5400000">
            <a:off x="7436992" y="3403134"/>
            <a:ext cx="610316" cy="102402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 rot="5400000" flipV="1">
            <a:off x="5868540" y="3075096"/>
            <a:ext cx="304800" cy="45719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 rot="5400000" flipV="1">
            <a:off x="5867724" y="3534454"/>
            <a:ext cx="304800" cy="45719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 rot="5400000" flipV="1">
            <a:off x="6294040" y="2922695"/>
            <a:ext cx="135941" cy="4571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 rot="5400000" flipV="1">
            <a:off x="6237894" y="3293110"/>
            <a:ext cx="262531" cy="4571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 rot="5400000" flipH="1">
            <a:off x="5339730" y="3215456"/>
            <a:ext cx="161511" cy="4571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 rot="5400000" flipH="1">
            <a:off x="5338272" y="3461051"/>
            <a:ext cx="161511" cy="4571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 rot="5400000" flipH="1">
            <a:off x="5357731" y="3684550"/>
            <a:ext cx="138574" cy="4571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Curved Connector 111"/>
          <p:cNvCxnSpPr>
            <a:stCxn id="100" idx="1"/>
          </p:cNvCxnSpPr>
          <p:nvPr/>
        </p:nvCxnSpPr>
        <p:spPr>
          <a:xfrm rot="5400000">
            <a:off x="4347173" y="4332522"/>
            <a:ext cx="1635671" cy="524021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113"/>
          <p:cNvCxnSpPr/>
          <p:nvPr/>
        </p:nvCxnSpPr>
        <p:spPr>
          <a:xfrm rot="16200000" flipV="1">
            <a:off x="4485737" y="1947320"/>
            <a:ext cx="1364157" cy="518407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Parallelogram 117"/>
          <p:cNvSpPr/>
          <p:nvPr/>
        </p:nvSpPr>
        <p:spPr>
          <a:xfrm rot="16713798">
            <a:off x="3304972" y="5224265"/>
            <a:ext cx="2984969" cy="140712"/>
          </a:xfrm>
          <a:prstGeom prst="parallelogram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Parallelogram 118"/>
          <p:cNvSpPr/>
          <p:nvPr/>
        </p:nvSpPr>
        <p:spPr>
          <a:xfrm rot="4721102">
            <a:off x="3363663" y="1399844"/>
            <a:ext cx="2832305" cy="146804"/>
          </a:xfrm>
          <a:prstGeom prst="parallelogram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Donut 119"/>
          <p:cNvSpPr/>
          <p:nvPr/>
        </p:nvSpPr>
        <p:spPr>
          <a:xfrm>
            <a:off x="11474381" y="2548286"/>
            <a:ext cx="470185" cy="1472299"/>
          </a:xfrm>
          <a:prstGeom prst="donut">
            <a:avLst>
              <a:gd name="adj" fmla="val 7432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2" name="Straight Connector 121"/>
          <p:cNvCxnSpPr>
            <a:stCxn id="25" idx="7"/>
          </p:cNvCxnSpPr>
          <p:nvPr/>
        </p:nvCxnSpPr>
        <p:spPr>
          <a:xfrm flipV="1">
            <a:off x="10934089" y="2847210"/>
            <a:ext cx="925531" cy="175609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endCxn id="120" idx="2"/>
          </p:cNvCxnSpPr>
          <p:nvPr/>
        </p:nvCxnSpPr>
        <p:spPr>
          <a:xfrm>
            <a:off x="10836783" y="3281025"/>
            <a:ext cx="637598" cy="341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0910807" y="3776696"/>
            <a:ext cx="891898" cy="18726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259990" y="4441960"/>
            <a:ext cx="4598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Staggered apertures increasing in size and decreasing in number </a:t>
            </a:r>
          </a:p>
          <a:p>
            <a:r>
              <a:rPr lang="en-US" sz="1200" dirty="0"/>
              <a:t>upwards. Outer pipe wall may look more like latticework. Alternatively,</a:t>
            </a:r>
          </a:p>
          <a:p>
            <a:r>
              <a:rPr lang="en-US" sz="1200" dirty="0"/>
              <a:t>one or more nozzles might be used radially to direct the flow</a:t>
            </a:r>
          </a:p>
        </p:txBody>
      </p:sp>
      <p:cxnSp>
        <p:nvCxnSpPr>
          <p:cNvPr id="136" name="Straight Connector 135"/>
          <p:cNvCxnSpPr>
            <a:stCxn id="99" idx="0"/>
          </p:cNvCxnSpPr>
          <p:nvPr/>
        </p:nvCxnSpPr>
        <p:spPr>
          <a:xfrm>
            <a:off x="5441887" y="3483910"/>
            <a:ext cx="962271" cy="1015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97" idx="2"/>
          </p:cNvCxnSpPr>
          <p:nvPr/>
        </p:nvCxnSpPr>
        <p:spPr>
          <a:xfrm>
            <a:off x="6392019" y="3315970"/>
            <a:ext cx="514626" cy="1226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90" idx="2"/>
          </p:cNvCxnSpPr>
          <p:nvPr/>
        </p:nvCxnSpPr>
        <p:spPr>
          <a:xfrm>
            <a:off x="7957144" y="3178753"/>
            <a:ext cx="123337" cy="1349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8971235" y="3444424"/>
            <a:ext cx="273242" cy="110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9533720" y="3378598"/>
            <a:ext cx="763473" cy="1142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4727687" y="5792541"/>
            <a:ext cx="1842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Newly-formed ice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4809429" y="5326375"/>
            <a:ext cx="7069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Pumped seawater becomes brine as ice crystals attach to frigid ice surface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11430372" y="3049636"/>
            <a:ext cx="819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Sensor</a:t>
            </a:r>
          </a:p>
          <a:p>
            <a:r>
              <a:rPr lang="en-US" dirty="0"/>
              <a:t> rack</a:t>
            </a:r>
          </a:p>
        </p:txBody>
      </p:sp>
      <p:cxnSp>
        <p:nvCxnSpPr>
          <p:cNvPr id="160" name="Straight Arrow Connector 159"/>
          <p:cNvCxnSpPr>
            <a:cxnSpLocks/>
          </p:cNvCxnSpPr>
          <p:nvPr/>
        </p:nvCxnSpPr>
        <p:spPr>
          <a:xfrm flipV="1">
            <a:off x="5287370" y="2466142"/>
            <a:ext cx="5566333" cy="116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6730875" y="2257683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Extensions of 10-15 </a:t>
            </a:r>
            <a:r>
              <a:rPr lang="en-US" sz="1200" dirty="0" err="1"/>
              <a:t>metres</a:t>
            </a:r>
            <a:r>
              <a:rPr lang="en-US" sz="1200" dirty="0"/>
              <a:t> length each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6814149" y="5659648"/>
            <a:ext cx="5130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greased internal pipe section may be explosively released whenever the level of ice build-up outside begins to obscure the apertures currently in use. This</a:t>
            </a:r>
          </a:p>
          <a:p>
            <a:r>
              <a:rPr lang="en-US" dirty="0"/>
              <a:t>replaces one set of open apertures with another </a:t>
            </a:r>
          </a:p>
        </p:txBody>
      </p:sp>
      <p:cxnSp>
        <p:nvCxnSpPr>
          <p:cNvPr id="164" name="Straight Arrow Connector 163"/>
          <p:cNvCxnSpPr>
            <a:stCxn id="162" idx="1"/>
          </p:cNvCxnSpPr>
          <p:nvPr/>
        </p:nvCxnSpPr>
        <p:spPr>
          <a:xfrm flipH="1" flipV="1">
            <a:off x="5681797" y="3215714"/>
            <a:ext cx="1132352" cy="30440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6468409" y="2971105"/>
            <a:ext cx="1067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Pumping </a:t>
            </a:r>
          </a:p>
          <a:p>
            <a:r>
              <a:rPr lang="en-US" dirty="0"/>
              <a:t>tube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70416" y="4850400"/>
            <a:ext cx="3554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Tough polymer belt acts as collision </a:t>
            </a:r>
          </a:p>
          <a:p>
            <a:r>
              <a:rPr lang="en-US" dirty="0"/>
              <a:t>buffer and attaches buoy to anchors</a:t>
            </a:r>
          </a:p>
        </p:txBody>
      </p:sp>
      <p:cxnSp>
        <p:nvCxnSpPr>
          <p:cNvPr id="171" name="Straight Arrow Connector 170"/>
          <p:cNvCxnSpPr>
            <a:stCxn id="169" idx="2"/>
          </p:cNvCxnSpPr>
          <p:nvPr/>
        </p:nvCxnSpPr>
        <p:spPr>
          <a:xfrm>
            <a:off x="1947634" y="5496731"/>
            <a:ext cx="1835308" cy="251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200499" y="833429"/>
            <a:ext cx="187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Tensioning weight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4936901" y="384673"/>
            <a:ext cx="27526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Plywood apron thins, </a:t>
            </a:r>
          </a:p>
          <a:p>
            <a:r>
              <a:rPr lang="en-US" dirty="0"/>
              <a:t>cools and directs the initial </a:t>
            </a:r>
          </a:p>
          <a:p>
            <a:r>
              <a:rPr lang="en-US" dirty="0"/>
              <a:t>flow. It also makes a seal </a:t>
            </a:r>
          </a:p>
          <a:p>
            <a:r>
              <a:rPr lang="en-US" dirty="0"/>
              <a:t>Around the pumping tube </a:t>
            </a:r>
          </a:p>
        </p:txBody>
      </p:sp>
      <p:cxnSp>
        <p:nvCxnSpPr>
          <p:cNvPr id="178" name="Straight Arrow Connector 177"/>
          <p:cNvCxnSpPr>
            <a:stCxn id="176" idx="1"/>
          </p:cNvCxnSpPr>
          <p:nvPr/>
        </p:nvCxnSpPr>
        <p:spPr>
          <a:xfrm flipH="1" flipV="1">
            <a:off x="4475471" y="502759"/>
            <a:ext cx="461430" cy="482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143935" y="4398490"/>
            <a:ext cx="1696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Concrete ballast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 flipH="1" flipV="1">
            <a:off x="477315" y="3362460"/>
            <a:ext cx="97293" cy="1036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73136" y="1372294"/>
            <a:ext cx="2912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Hollow perforated ~25m </a:t>
            </a:r>
          </a:p>
          <a:p>
            <a:r>
              <a:rPr lang="en-US" dirty="0"/>
              <a:t>spar is released from further </a:t>
            </a:r>
          </a:p>
          <a:p>
            <a:r>
              <a:rPr lang="en-US" dirty="0"/>
              <a:t>inside the pumping tube </a:t>
            </a:r>
          </a:p>
          <a:p>
            <a:r>
              <a:rPr lang="en-US" dirty="0"/>
              <a:t>when on-site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054791" y="3851243"/>
            <a:ext cx="1457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Floating </a:t>
            </a:r>
          </a:p>
          <a:p>
            <a:pPr algn="ctr"/>
            <a:r>
              <a:rPr lang="en-US" dirty="0"/>
              <a:t>pumping</a:t>
            </a:r>
          </a:p>
          <a:p>
            <a:pPr algn="ctr"/>
            <a:r>
              <a:rPr lang="en-US" dirty="0"/>
              <a:t>sub-assembly</a:t>
            </a:r>
          </a:p>
        </p:txBody>
      </p:sp>
      <p:cxnSp>
        <p:nvCxnSpPr>
          <p:cNvPr id="187" name="Straight Arrow Connector 186"/>
          <p:cNvCxnSpPr/>
          <p:nvPr/>
        </p:nvCxnSpPr>
        <p:spPr>
          <a:xfrm flipH="1" flipV="1">
            <a:off x="3275524" y="3523206"/>
            <a:ext cx="413285" cy="42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Freeform 187"/>
          <p:cNvSpPr/>
          <p:nvPr/>
        </p:nvSpPr>
        <p:spPr>
          <a:xfrm>
            <a:off x="1339533" y="2982306"/>
            <a:ext cx="4065373" cy="531854"/>
          </a:xfrm>
          <a:custGeom>
            <a:avLst/>
            <a:gdLst>
              <a:gd name="connsiteX0" fmla="*/ 0 w 4065373"/>
              <a:gd name="connsiteY0" fmla="*/ 0 h 531854"/>
              <a:gd name="connsiteX1" fmla="*/ 74141 w 4065373"/>
              <a:gd name="connsiteY1" fmla="*/ 197708 h 531854"/>
              <a:gd name="connsiteX2" fmla="*/ 148281 w 4065373"/>
              <a:gd name="connsiteY2" fmla="*/ 247135 h 531854"/>
              <a:gd name="connsiteX3" fmla="*/ 210065 w 4065373"/>
              <a:gd name="connsiteY3" fmla="*/ 284205 h 531854"/>
              <a:gd name="connsiteX4" fmla="*/ 444843 w 4065373"/>
              <a:gd name="connsiteY4" fmla="*/ 284205 h 531854"/>
              <a:gd name="connsiteX5" fmla="*/ 877330 w 4065373"/>
              <a:gd name="connsiteY5" fmla="*/ 284205 h 531854"/>
              <a:gd name="connsiteX6" fmla="*/ 1198606 w 4065373"/>
              <a:gd name="connsiteY6" fmla="*/ 296562 h 531854"/>
              <a:gd name="connsiteX7" fmla="*/ 1655806 w 4065373"/>
              <a:gd name="connsiteY7" fmla="*/ 296562 h 531854"/>
              <a:gd name="connsiteX8" fmla="*/ 2038865 w 4065373"/>
              <a:gd name="connsiteY8" fmla="*/ 308919 h 531854"/>
              <a:gd name="connsiteX9" fmla="*/ 2236573 w 4065373"/>
              <a:gd name="connsiteY9" fmla="*/ 407773 h 531854"/>
              <a:gd name="connsiteX10" fmla="*/ 2446638 w 4065373"/>
              <a:gd name="connsiteY10" fmla="*/ 481913 h 531854"/>
              <a:gd name="connsiteX11" fmla="*/ 2545492 w 4065373"/>
              <a:gd name="connsiteY11" fmla="*/ 494270 h 531854"/>
              <a:gd name="connsiteX12" fmla="*/ 2866768 w 4065373"/>
              <a:gd name="connsiteY12" fmla="*/ 506627 h 531854"/>
              <a:gd name="connsiteX13" fmla="*/ 3039762 w 4065373"/>
              <a:gd name="connsiteY13" fmla="*/ 518984 h 531854"/>
              <a:gd name="connsiteX14" fmla="*/ 3286898 w 4065373"/>
              <a:gd name="connsiteY14" fmla="*/ 518984 h 531854"/>
              <a:gd name="connsiteX15" fmla="*/ 3496962 w 4065373"/>
              <a:gd name="connsiteY15" fmla="*/ 506627 h 531854"/>
              <a:gd name="connsiteX16" fmla="*/ 3768811 w 4065373"/>
              <a:gd name="connsiteY16" fmla="*/ 531340 h 531854"/>
              <a:gd name="connsiteX17" fmla="*/ 3941806 w 4065373"/>
              <a:gd name="connsiteY17" fmla="*/ 518984 h 531854"/>
              <a:gd name="connsiteX18" fmla="*/ 4040660 w 4065373"/>
              <a:gd name="connsiteY18" fmla="*/ 469557 h 531854"/>
              <a:gd name="connsiteX19" fmla="*/ 4065373 w 4065373"/>
              <a:gd name="connsiteY19" fmla="*/ 420130 h 53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65373" h="531854">
                <a:moveTo>
                  <a:pt x="0" y="0"/>
                </a:moveTo>
                <a:cubicBezTo>
                  <a:pt x="24714" y="78259"/>
                  <a:pt x="49428" y="156519"/>
                  <a:pt x="74141" y="197708"/>
                </a:cubicBezTo>
                <a:cubicBezTo>
                  <a:pt x="98854" y="238897"/>
                  <a:pt x="125627" y="232719"/>
                  <a:pt x="148281" y="247135"/>
                </a:cubicBezTo>
                <a:cubicBezTo>
                  <a:pt x="170935" y="261551"/>
                  <a:pt x="160638" y="278027"/>
                  <a:pt x="210065" y="284205"/>
                </a:cubicBezTo>
                <a:cubicBezTo>
                  <a:pt x="259492" y="290383"/>
                  <a:pt x="444843" y="284205"/>
                  <a:pt x="444843" y="284205"/>
                </a:cubicBezTo>
                <a:lnTo>
                  <a:pt x="877330" y="284205"/>
                </a:lnTo>
                <a:cubicBezTo>
                  <a:pt x="1002957" y="286264"/>
                  <a:pt x="1068860" y="294503"/>
                  <a:pt x="1198606" y="296562"/>
                </a:cubicBezTo>
                <a:cubicBezTo>
                  <a:pt x="1328352" y="298622"/>
                  <a:pt x="1515763" y="294503"/>
                  <a:pt x="1655806" y="296562"/>
                </a:cubicBezTo>
                <a:cubicBezTo>
                  <a:pt x="1795849" y="298622"/>
                  <a:pt x="1942070" y="290384"/>
                  <a:pt x="2038865" y="308919"/>
                </a:cubicBezTo>
                <a:cubicBezTo>
                  <a:pt x="2135660" y="327454"/>
                  <a:pt x="2168611" y="378941"/>
                  <a:pt x="2236573" y="407773"/>
                </a:cubicBezTo>
                <a:cubicBezTo>
                  <a:pt x="2304535" y="436605"/>
                  <a:pt x="2395151" y="467497"/>
                  <a:pt x="2446638" y="481913"/>
                </a:cubicBezTo>
                <a:cubicBezTo>
                  <a:pt x="2498125" y="496329"/>
                  <a:pt x="2475470" y="490151"/>
                  <a:pt x="2545492" y="494270"/>
                </a:cubicBezTo>
                <a:cubicBezTo>
                  <a:pt x="2615514" y="498389"/>
                  <a:pt x="2784390" y="502508"/>
                  <a:pt x="2866768" y="506627"/>
                </a:cubicBezTo>
                <a:cubicBezTo>
                  <a:pt x="2949146" y="510746"/>
                  <a:pt x="2969740" y="516925"/>
                  <a:pt x="3039762" y="518984"/>
                </a:cubicBezTo>
                <a:cubicBezTo>
                  <a:pt x="3109784" y="521043"/>
                  <a:pt x="3210698" y="521043"/>
                  <a:pt x="3286898" y="518984"/>
                </a:cubicBezTo>
                <a:cubicBezTo>
                  <a:pt x="3363098" y="516925"/>
                  <a:pt x="3416643" y="504568"/>
                  <a:pt x="3496962" y="506627"/>
                </a:cubicBezTo>
                <a:cubicBezTo>
                  <a:pt x="3577281" y="508686"/>
                  <a:pt x="3694670" y="529281"/>
                  <a:pt x="3768811" y="531340"/>
                </a:cubicBezTo>
                <a:cubicBezTo>
                  <a:pt x="3842952" y="533399"/>
                  <a:pt x="3896498" y="529281"/>
                  <a:pt x="3941806" y="518984"/>
                </a:cubicBezTo>
                <a:cubicBezTo>
                  <a:pt x="3987114" y="508687"/>
                  <a:pt x="4020065" y="486033"/>
                  <a:pt x="4040660" y="469557"/>
                </a:cubicBezTo>
                <a:cubicBezTo>
                  <a:pt x="4061255" y="453081"/>
                  <a:pt x="4059195" y="426309"/>
                  <a:pt x="4065373" y="42013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/>
          <p:cNvSpPr txBox="1"/>
          <p:nvPr/>
        </p:nvSpPr>
        <p:spPr>
          <a:xfrm>
            <a:off x="1498238" y="2511257"/>
            <a:ext cx="122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Water flow</a:t>
            </a:r>
          </a:p>
        </p:txBody>
      </p:sp>
      <p:cxnSp>
        <p:nvCxnSpPr>
          <p:cNvPr id="193" name="Straight Arrow Connector 192"/>
          <p:cNvCxnSpPr>
            <a:endCxn id="188" idx="5"/>
          </p:cNvCxnSpPr>
          <p:nvPr/>
        </p:nvCxnSpPr>
        <p:spPr>
          <a:xfrm>
            <a:off x="1933691" y="2783153"/>
            <a:ext cx="283172" cy="483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riangle 193"/>
          <p:cNvSpPr/>
          <p:nvPr/>
        </p:nvSpPr>
        <p:spPr>
          <a:xfrm>
            <a:off x="1334904" y="3082763"/>
            <a:ext cx="200346" cy="152662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1421500" y="3837325"/>
            <a:ext cx="1017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One-way</a:t>
            </a:r>
          </a:p>
          <a:p>
            <a:r>
              <a:rPr lang="en-US" dirty="0"/>
              <a:t>valve</a:t>
            </a:r>
          </a:p>
        </p:txBody>
      </p:sp>
      <p:cxnSp>
        <p:nvCxnSpPr>
          <p:cNvPr id="198" name="Straight Arrow Connector 197"/>
          <p:cNvCxnSpPr>
            <a:endCxn id="194" idx="3"/>
          </p:cNvCxnSpPr>
          <p:nvPr/>
        </p:nvCxnSpPr>
        <p:spPr>
          <a:xfrm flipH="1" flipV="1">
            <a:off x="1435077" y="3235425"/>
            <a:ext cx="423319" cy="685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3097499" y="6378765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Sea ice</a:t>
            </a:r>
          </a:p>
        </p:txBody>
      </p:sp>
      <p:cxnSp>
        <p:nvCxnSpPr>
          <p:cNvPr id="206" name="Straight Arrow Connector 205"/>
          <p:cNvCxnSpPr>
            <a:stCxn id="204" idx="0"/>
          </p:cNvCxnSpPr>
          <p:nvPr/>
        </p:nvCxnSpPr>
        <p:spPr>
          <a:xfrm flipV="1">
            <a:off x="3515242" y="6259812"/>
            <a:ext cx="749615" cy="118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H="1">
            <a:off x="4672096" y="6121313"/>
            <a:ext cx="777782" cy="197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/>
          <p:cNvSpPr txBox="1"/>
          <p:nvPr/>
        </p:nvSpPr>
        <p:spPr>
          <a:xfrm>
            <a:off x="3005773" y="2236451"/>
            <a:ext cx="146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Polymer bush</a:t>
            </a:r>
          </a:p>
        </p:txBody>
      </p:sp>
      <p:cxnSp>
        <p:nvCxnSpPr>
          <p:cNvPr id="216" name="Straight Arrow Connector 215"/>
          <p:cNvCxnSpPr>
            <a:stCxn id="214" idx="2"/>
          </p:cNvCxnSpPr>
          <p:nvPr/>
        </p:nvCxnSpPr>
        <p:spPr>
          <a:xfrm>
            <a:off x="3738602" y="2605783"/>
            <a:ext cx="577626" cy="171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8194043" y="654687"/>
            <a:ext cx="3518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Satellite Pumping Unit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849778" y="6390205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Ocean</a:t>
            </a:r>
          </a:p>
        </p:txBody>
      </p:sp>
      <p:sp>
        <p:nvSpPr>
          <p:cNvPr id="126" name="Can 125"/>
          <p:cNvSpPr/>
          <p:nvPr/>
        </p:nvSpPr>
        <p:spPr>
          <a:xfrm rot="5400000">
            <a:off x="5963853" y="3145201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Can 127"/>
          <p:cNvSpPr/>
          <p:nvPr/>
        </p:nvSpPr>
        <p:spPr>
          <a:xfrm rot="5400000">
            <a:off x="6639773" y="3132453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Can 130"/>
          <p:cNvSpPr/>
          <p:nvPr/>
        </p:nvSpPr>
        <p:spPr>
          <a:xfrm rot="5400000">
            <a:off x="7262533" y="3124105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Can 120"/>
          <p:cNvSpPr/>
          <p:nvPr/>
        </p:nvSpPr>
        <p:spPr>
          <a:xfrm rot="5400000">
            <a:off x="5649660" y="3148716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Can 123"/>
          <p:cNvSpPr/>
          <p:nvPr/>
        </p:nvSpPr>
        <p:spPr>
          <a:xfrm rot="5400000">
            <a:off x="6285852" y="3136230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Can 126"/>
          <p:cNvSpPr/>
          <p:nvPr/>
        </p:nvSpPr>
        <p:spPr>
          <a:xfrm rot="5400000">
            <a:off x="6918075" y="3132453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Can 128"/>
          <p:cNvSpPr/>
          <p:nvPr/>
        </p:nvSpPr>
        <p:spPr>
          <a:xfrm rot="5400000">
            <a:off x="7603655" y="3128279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Can 131"/>
          <p:cNvSpPr/>
          <p:nvPr/>
        </p:nvSpPr>
        <p:spPr>
          <a:xfrm rot="5400000">
            <a:off x="8547891" y="3136230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Can 132"/>
          <p:cNvSpPr/>
          <p:nvPr/>
        </p:nvSpPr>
        <p:spPr>
          <a:xfrm rot="5400000">
            <a:off x="8873367" y="3124105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Can 134"/>
          <p:cNvSpPr/>
          <p:nvPr/>
        </p:nvSpPr>
        <p:spPr>
          <a:xfrm rot="5400000">
            <a:off x="7896545" y="3142676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Can 136"/>
          <p:cNvSpPr/>
          <p:nvPr/>
        </p:nvSpPr>
        <p:spPr>
          <a:xfrm rot="5400000">
            <a:off x="8224745" y="3121605"/>
            <a:ext cx="844013" cy="37300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 rot="5400000">
            <a:off x="4719572" y="3118568"/>
            <a:ext cx="846216" cy="396557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ounded Rectangle 104"/>
          <p:cNvSpPr/>
          <p:nvPr/>
        </p:nvSpPr>
        <p:spPr>
          <a:xfrm rot="5400000" flipH="1">
            <a:off x="5064873" y="2912257"/>
            <a:ext cx="140031" cy="45719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 rot="5400000" flipH="1">
            <a:off x="5067489" y="3353218"/>
            <a:ext cx="161511" cy="45719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 rot="5400000" flipH="1">
            <a:off x="5069719" y="3121164"/>
            <a:ext cx="161511" cy="45719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 rot="5400000" flipH="1">
            <a:off x="5065389" y="3587044"/>
            <a:ext cx="161511" cy="45719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ounded Rectangle 105"/>
          <p:cNvSpPr/>
          <p:nvPr/>
        </p:nvSpPr>
        <p:spPr>
          <a:xfrm rot="5400000" flipH="1" flipV="1">
            <a:off x="5128705" y="3730852"/>
            <a:ext cx="63756" cy="45719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an 40"/>
          <p:cNvSpPr/>
          <p:nvPr/>
        </p:nvSpPr>
        <p:spPr>
          <a:xfrm rot="5400000">
            <a:off x="3067212" y="3188608"/>
            <a:ext cx="188171" cy="233069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ardrop 36"/>
          <p:cNvSpPr/>
          <p:nvPr/>
        </p:nvSpPr>
        <p:spPr>
          <a:xfrm rot="5400000">
            <a:off x="3244652" y="3204578"/>
            <a:ext cx="215757" cy="19350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67067" y="3239602"/>
            <a:ext cx="224487" cy="20541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1407878" y="3432253"/>
            <a:ext cx="224487" cy="20541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819639" y="2997839"/>
            <a:ext cx="224487" cy="20541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746489" y="3429354"/>
            <a:ext cx="224487" cy="20541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1227900" y="2974478"/>
            <a:ext cx="224487" cy="20541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Arrow Connector 183"/>
          <p:cNvCxnSpPr/>
          <p:nvPr/>
        </p:nvCxnSpPr>
        <p:spPr>
          <a:xfrm flipH="1">
            <a:off x="1190897" y="2258014"/>
            <a:ext cx="286658" cy="907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1129775" y="3266274"/>
            <a:ext cx="224487" cy="20541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Lightning Bolt 77"/>
          <p:cNvSpPr/>
          <p:nvPr/>
        </p:nvSpPr>
        <p:spPr>
          <a:xfrm>
            <a:off x="979192" y="2670438"/>
            <a:ext cx="280424" cy="1192146"/>
          </a:xfrm>
          <a:prstGeom prst="lightningBol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Straight Arrow Connector 146"/>
          <p:cNvCxnSpPr>
            <a:endCxn id="145" idx="0"/>
          </p:cNvCxnSpPr>
          <p:nvPr/>
        </p:nvCxnSpPr>
        <p:spPr>
          <a:xfrm flipH="1">
            <a:off x="1340144" y="2781932"/>
            <a:ext cx="395641" cy="192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n 43"/>
          <p:cNvSpPr/>
          <p:nvPr/>
        </p:nvSpPr>
        <p:spPr>
          <a:xfrm rot="5400000">
            <a:off x="3825990" y="3196011"/>
            <a:ext cx="840211" cy="257999"/>
          </a:xfrm>
          <a:prstGeom prst="can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Can 149"/>
          <p:cNvSpPr/>
          <p:nvPr/>
        </p:nvSpPr>
        <p:spPr>
          <a:xfrm rot="5400000">
            <a:off x="10157731" y="3139842"/>
            <a:ext cx="812149" cy="409086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Can 152"/>
          <p:cNvSpPr/>
          <p:nvPr/>
        </p:nvSpPr>
        <p:spPr>
          <a:xfrm rot="5400000">
            <a:off x="9138372" y="3244530"/>
            <a:ext cx="728133" cy="156218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Lightning Bolt 76"/>
          <p:cNvSpPr/>
          <p:nvPr/>
        </p:nvSpPr>
        <p:spPr>
          <a:xfrm>
            <a:off x="7427569" y="2466142"/>
            <a:ext cx="280424" cy="1636589"/>
          </a:xfrm>
          <a:prstGeom prst="lightningBol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992254" y="307809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Seal</a:t>
            </a:r>
          </a:p>
        </p:txBody>
      </p:sp>
      <p:sp>
        <p:nvSpPr>
          <p:cNvPr id="7" name="Can 6"/>
          <p:cNvSpPr/>
          <p:nvPr/>
        </p:nvSpPr>
        <p:spPr>
          <a:xfrm rot="5400000">
            <a:off x="4207649" y="3079193"/>
            <a:ext cx="1011822" cy="489739"/>
          </a:xfrm>
          <a:prstGeom prst="can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310055" y="4593983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Collar</a:t>
            </a:r>
          </a:p>
        </p:txBody>
      </p:sp>
      <p:cxnSp>
        <p:nvCxnSpPr>
          <p:cNvPr id="157" name="Straight Arrow Connector 156"/>
          <p:cNvCxnSpPr>
            <a:stCxn id="61" idx="0"/>
          </p:cNvCxnSpPr>
          <p:nvPr/>
        </p:nvCxnSpPr>
        <p:spPr>
          <a:xfrm flipH="1" flipV="1">
            <a:off x="4675291" y="3451018"/>
            <a:ext cx="998005" cy="1142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657630" y="1028981"/>
            <a:ext cx="2591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Pumping tube extensions can be</a:t>
            </a:r>
          </a:p>
          <a:p>
            <a:pPr algn="ctr"/>
            <a:r>
              <a:rPr lang="en-US" sz="1400" b="1" dirty="0"/>
              <a:t>fitted onto top of current tube</a:t>
            </a:r>
          </a:p>
        </p:txBody>
      </p:sp>
      <p:sp>
        <p:nvSpPr>
          <p:cNvPr id="64" name="Curved Left Arrow 63"/>
          <p:cNvSpPr/>
          <p:nvPr/>
        </p:nvSpPr>
        <p:spPr>
          <a:xfrm>
            <a:off x="11164432" y="2121695"/>
            <a:ext cx="464843" cy="1308350"/>
          </a:xfrm>
          <a:prstGeom prst="curvedLef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flipH="1" flipV="1">
            <a:off x="5310055" y="2971105"/>
            <a:ext cx="453736" cy="106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5310055" y="3718603"/>
            <a:ext cx="453737" cy="196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068E9B6-34DB-9049-AE06-511AD362601A}"/>
              </a:ext>
            </a:extLst>
          </p:cNvPr>
          <p:cNvSpPr txBox="1"/>
          <p:nvPr/>
        </p:nvSpPr>
        <p:spPr>
          <a:xfrm>
            <a:off x="5394756" y="2456521"/>
            <a:ext cx="3255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Inside of pipe may be waxed with copper powder</a:t>
            </a:r>
          </a:p>
          <a:p>
            <a:pPr algn="ctr"/>
            <a:r>
              <a:rPr lang="en-US" sz="1200" dirty="0"/>
              <a:t>impregnated wax to deter marine life attachment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63B165-FABE-BE4D-AADA-E0D61331B586}"/>
              </a:ext>
            </a:extLst>
          </p:cNvPr>
          <p:cNvSpPr txBox="1"/>
          <p:nvPr/>
        </p:nvSpPr>
        <p:spPr>
          <a:xfrm>
            <a:off x="9901411" y="3988689"/>
            <a:ext cx="2209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Power cables may be embedded</a:t>
            </a:r>
          </a:p>
          <a:p>
            <a:pPr algn="ctr"/>
            <a:r>
              <a:rPr lang="en-US" sz="1200" dirty="0"/>
              <a:t>in the wall to provide power to</a:t>
            </a:r>
          </a:p>
          <a:p>
            <a:pPr algn="ctr"/>
            <a:r>
              <a:rPr lang="en-US" sz="1200" dirty="0"/>
              <a:t>the possibly DC pumps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A4F0349-771D-774B-AC79-04ABD6880B58}"/>
              </a:ext>
            </a:extLst>
          </p:cNvPr>
          <p:cNvCxnSpPr>
            <a:cxnSpLocks/>
          </p:cNvCxnSpPr>
          <p:nvPr/>
        </p:nvCxnSpPr>
        <p:spPr>
          <a:xfrm flipV="1">
            <a:off x="2757155" y="2911729"/>
            <a:ext cx="8066408" cy="3127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0176DF8B-4208-C747-8CF8-FCF378B18210}"/>
              </a:ext>
            </a:extLst>
          </p:cNvPr>
          <p:cNvCxnSpPr>
            <a:cxnSpLocks/>
            <a:endCxn id="25" idx="4"/>
          </p:cNvCxnSpPr>
          <p:nvPr/>
        </p:nvCxnSpPr>
        <p:spPr>
          <a:xfrm>
            <a:off x="3044763" y="3743549"/>
            <a:ext cx="7856029" cy="332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19AFE48-95B0-9240-A320-E8A1877A96E0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10645615" y="3783319"/>
            <a:ext cx="360650" cy="205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5B12FFA3-6571-DF45-AA1C-3266E1946D65}"/>
              </a:ext>
            </a:extLst>
          </p:cNvPr>
          <p:cNvCxnSpPr>
            <a:cxnSpLocks/>
          </p:cNvCxnSpPr>
          <p:nvPr/>
        </p:nvCxnSpPr>
        <p:spPr>
          <a:xfrm>
            <a:off x="2960734" y="3645248"/>
            <a:ext cx="96373" cy="1073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70969E75-C70A-6243-A149-7874FE25617C}"/>
              </a:ext>
            </a:extLst>
          </p:cNvPr>
          <p:cNvCxnSpPr>
            <a:cxnSpLocks/>
          </p:cNvCxnSpPr>
          <p:nvPr/>
        </p:nvCxnSpPr>
        <p:spPr>
          <a:xfrm flipV="1">
            <a:off x="2713212" y="2931325"/>
            <a:ext cx="64712" cy="83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ardrop 28">
            <a:extLst>
              <a:ext uri="{FF2B5EF4-FFF2-40B4-BE49-F238E27FC236}">
                <a16:creationId xmlns:a16="http://schemas.microsoft.com/office/drawing/2014/main" id="{1DDC60B6-4654-7B41-A84B-428E6EAD601B}"/>
              </a:ext>
            </a:extLst>
          </p:cNvPr>
          <p:cNvSpPr/>
          <p:nvPr/>
        </p:nvSpPr>
        <p:spPr>
          <a:xfrm rot="10564144">
            <a:off x="9564260" y="3264383"/>
            <a:ext cx="151959" cy="143838"/>
          </a:xfrm>
          <a:prstGeom prst="teardro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DFDFF0-D9A9-124B-9B38-76A8DFD746B7}"/>
              </a:ext>
            </a:extLst>
          </p:cNvPr>
          <p:cNvSpPr txBox="1"/>
          <p:nvPr/>
        </p:nvSpPr>
        <p:spPr>
          <a:xfrm>
            <a:off x="7498036" y="1586876"/>
            <a:ext cx="370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 </a:t>
            </a:r>
            <a:r>
              <a:rPr lang="en-US" sz="1200" dirty="0" err="1"/>
              <a:t>heatable</a:t>
            </a:r>
            <a:r>
              <a:rPr lang="en-US" sz="1200" dirty="0"/>
              <a:t>, floating disc with power reel might be used</a:t>
            </a:r>
          </a:p>
          <a:p>
            <a:pPr algn="ctr"/>
            <a:r>
              <a:rPr lang="en-US" sz="1200" dirty="0"/>
              <a:t>to keep the water surface ice-free when pumping stops,</a:t>
            </a:r>
          </a:p>
          <a:p>
            <a:pPr algn="ctr"/>
            <a:r>
              <a:rPr lang="en-US" sz="1200" dirty="0"/>
              <a:t>the seawater being allowed to drain back to sea level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9E059D0D-781F-BA40-876B-1D8CDF89AE5C}"/>
              </a:ext>
            </a:extLst>
          </p:cNvPr>
          <p:cNvCxnSpPr>
            <a:cxnSpLocks/>
            <a:stCxn id="32" idx="2"/>
            <a:endCxn id="153" idx="0"/>
          </p:cNvCxnSpPr>
          <p:nvPr/>
        </p:nvCxnSpPr>
        <p:spPr>
          <a:xfrm>
            <a:off x="9348832" y="2233207"/>
            <a:ext cx="192661" cy="1089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55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759" y="293839"/>
            <a:ext cx="6271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Transportation to Site &amp; Installation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988541" y="2684615"/>
            <a:ext cx="10595919" cy="2244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02359" y="1532238"/>
            <a:ext cx="111211" cy="1754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72597" y="1540364"/>
            <a:ext cx="111211" cy="1754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69608" y="1540364"/>
            <a:ext cx="111211" cy="1754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55408" y="1532238"/>
            <a:ext cx="111211" cy="1754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41208" y="1540364"/>
            <a:ext cx="111211" cy="1754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34216" y="1540364"/>
            <a:ext cx="111211" cy="1754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5348" y="1532238"/>
            <a:ext cx="111211" cy="1754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34216" y="3162884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30911" y="3154645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655408" y="3167115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69608" y="3148635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99370" y="3167115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385883" y="3148635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605348" y="3150862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39543" y="2640138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889343" y="2633357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48016" y="2656195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201492" y="2648839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763866" y="2646665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507342" y="2641256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065955" y="2647377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812081" y="2633358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259766" y="2636107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015854" y="2650383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539818" y="2627781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262092" y="2656590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679936" y="2640946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flipV="1">
            <a:off x="10335979" y="2783922"/>
            <a:ext cx="45719" cy="45719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452099" y="2640139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rapezoid 36"/>
          <p:cNvSpPr/>
          <p:nvPr/>
        </p:nvSpPr>
        <p:spPr>
          <a:xfrm rot="10800000">
            <a:off x="7456403" y="2516772"/>
            <a:ext cx="764511" cy="177001"/>
          </a:xfrm>
          <a:prstGeom prst="trapezoi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rapezoid 37"/>
          <p:cNvSpPr/>
          <p:nvPr/>
        </p:nvSpPr>
        <p:spPr>
          <a:xfrm>
            <a:off x="7765996" y="2351959"/>
            <a:ext cx="284206" cy="164813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988541" y="2495961"/>
            <a:ext cx="6474940" cy="125215"/>
          </a:xfrm>
          <a:custGeom>
            <a:avLst/>
            <a:gdLst>
              <a:gd name="connsiteX0" fmla="*/ 6474940 w 6474940"/>
              <a:gd name="connsiteY0" fmla="*/ 49531 h 125215"/>
              <a:gd name="connsiteX1" fmla="*/ 6227805 w 6474940"/>
              <a:gd name="connsiteY1" fmla="*/ 111315 h 125215"/>
              <a:gd name="connsiteX2" fmla="*/ 5955956 w 6474940"/>
              <a:gd name="connsiteY2" fmla="*/ 123671 h 125215"/>
              <a:gd name="connsiteX3" fmla="*/ 5708821 w 6474940"/>
              <a:gd name="connsiteY3" fmla="*/ 123671 h 125215"/>
              <a:gd name="connsiteX4" fmla="*/ 5498756 w 6474940"/>
              <a:gd name="connsiteY4" fmla="*/ 111315 h 125215"/>
              <a:gd name="connsiteX5" fmla="*/ 5115697 w 6474940"/>
              <a:gd name="connsiteY5" fmla="*/ 24817 h 125215"/>
              <a:gd name="connsiteX6" fmla="*/ 4794421 w 6474940"/>
              <a:gd name="connsiteY6" fmla="*/ 86601 h 125215"/>
              <a:gd name="connsiteX7" fmla="*/ 4769708 w 6474940"/>
              <a:gd name="connsiteY7" fmla="*/ 86601 h 125215"/>
              <a:gd name="connsiteX8" fmla="*/ 4707924 w 6474940"/>
              <a:gd name="connsiteY8" fmla="*/ 86601 h 125215"/>
              <a:gd name="connsiteX9" fmla="*/ 4547286 w 6474940"/>
              <a:gd name="connsiteY9" fmla="*/ 74244 h 125215"/>
              <a:gd name="connsiteX10" fmla="*/ 4423718 w 6474940"/>
              <a:gd name="connsiteY10" fmla="*/ 49531 h 125215"/>
              <a:gd name="connsiteX11" fmla="*/ 4250724 w 6474940"/>
              <a:gd name="connsiteY11" fmla="*/ 86601 h 125215"/>
              <a:gd name="connsiteX12" fmla="*/ 4065373 w 6474940"/>
              <a:gd name="connsiteY12" fmla="*/ 86601 h 125215"/>
              <a:gd name="connsiteX13" fmla="*/ 3892378 w 6474940"/>
              <a:gd name="connsiteY13" fmla="*/ 98958 h 125215"/>
              <a:gd name="connsiteX14" fmla="*/ 3756454 w 6474940"/>
              <a:gd name="connsiteY14" fmla="*/ 49531 h 125215"/>
              <a:gd name="connsiteX15" fmla="*/ 3422821 w 6474940"/>
              <a:gd name="connsiteY15" fmla="*/ 86601 h 125215"/>
              <a:gd name="connsiteX16" fmla="*/ 3299254 w 6474940"/>
              <a:gd name="connsiteY16" fmla="*/ 86601 h 125215"/>
              <a:gd name="connsiteX17" fmla="*/ 3163329 w 6474940"/>
              <a:gd name="connsiteY17" fmla="*/ 86601 h 125215"/>
              <a:gd name="connsiteX18" fmla="*/ 3027405 w 6474940"/>
              <a:gd name="connsiteY18" fmla="*/ 49531 h 125215"/>
              <a:gd name="connsiteX19" fmla="*/ 2829697 w 6474940"/>
              <a:gd name="connsiteY19" fmla="*/ 61888 h 125215"/>
              <a:gd name="connsiteX20" fmla="*/ 2570205 w 6474940"/>
              <a:gd name="connsiteY20" fmla="*/ 61888 h 125215"/>
              <a:gd name="connsiteX21" fmla="*/ 2372497 w 6474940"/>
              <a:gd name="connsiteY21" fmla="*/ 49531 h 125215"/>
              <a:gd name="connsiteX22" fmla="*/ 2248929 w 6474940"/>
              <a:gd name="connsiteY22" fmla="*/ 24817 h 125215"/>
              <a:gd name="connsiteX23" fmla="*/ 2088291 w 6474940"/>
              <a:gd name="connsiteY23" fmla="*/ 61888 h 125215"/>
              <a:gd name="connsiteX24" fmla="*/ 1853513 w 6474940"/>
              <a:gd name="connsiteY24" fmla="*/ 86601 h 125215"/>
              <a:gd name="connsiteX25" fmla="*/ 1804086 w 6474940"/>
              <a:gd name="connsiteY25" fmla="*/ 86601 h 125215"/>
              <a:gd name="connsiteX26" fmla="*/ 1717589 w 6474940"/>
              <a:gd name="connsiteY26" fmla="*/ 86601 h 125215"/>
              <a:gd name="connsiteX27" fmla="*/ 1556951 w 6474940"/>
              <a:gd name="connsiteY27" fmla="*/ 61888 h 125215"/>
              <a:gd name="connsiteX28" fmla="*/ 1495167 w 6474940"/>
              <a:gd name="connsiteY28" fmla="*/ 49531 h 125215"/>
              <a:gd name="connsiteX29" fmla="*/ 1396313 w 6474940"/>
              <a:gd name="connsiteY29" fmla="*/ 24817 h 125215"/>
              <a:gd name="connsiteX30" fmla="*/ 1149178 w 6474940"/>
              <a:gd name="connsiteY30" fmla="*/ 74244 h 125215"/>
              <a:gd name="connsiteX31" fmla="*/ 988540 w 6474940"/>
              <a:gd name="connsiteY31" fmla="*/ 61888 h 125215"/>
              <a:gd name="connsiteX32" fmla="*/ 840259 w 6474940"/>
              <a:gd name="connsiteY32" fmla="*/ 86601 h 125215"/>
              <a:gd name="connsiteX33" fmla="*/ 766118 w 6474940"/>
              <a:gd name="connsiteY33" fmla="*/ 61888 h 125215"/>
              <a:gd name="connsiteX34" fmla="*/ 716691 w 6474940"/>
              <a:gd name="connsiteY34" fmla="*/ 49531 h 125215"/>
              <a:gd name="connsiteX35" fmla="*/ 654908 w 6474940"/>
              <a:gd name="connsiteY35" fmla="*/ 104 h 125215"/>
              <a:gd name="connsiteX36" fmla="*/ 457200 w 6474940"/>
              <a:gd name="connsiteY36" fmla="*/ 37174 h 125215"/>
              <a:gd name="connsiteX37" fmla="*/ 271848 w 6474940"/>
              <a:gd name="connsiteY37" fmla="*/ 61888 h 125215"/>
              <a:gd name="connsiteX38" fmla="*/ 61783 w 6474940"/>
              <a:gd name="connsiteY38" fmla="*/ 74244 h 125215"/>
              <a:gd name="connsiteX39" fmla="*/ 0 w 6474940"/>
              <a:gd name="connsiteY39" fmla="*/ 61888 h 125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474940" h="125215">
                <a:moveTo>
                  <a:pt x="6474940" y="49531"/>
                </a:moveTo>
                <a:cubicBezTo>
                  <a:pt x="6394621" y="74244"/>
                  <a:pt x="6314302" y="98958"/>
                  <a:pt x="6227805" y="111315"/>
                </a:cubicBezTo>
                <a:cubicBezTo>
                  <a:pt x="6141308" y="123672"/>
                  <a:pt x="6042453" y="121612"/>
                  <a:pt x="5955956" y="123671"/>
                </a:cubicBezTo>
                <a:cubicBezTo>
                  <a:pt x="5869459" y="125730"/>
                  <a:pt x="5785021" y="125730"/>
                  <a:pt x="5708821" y="123671"/>
                </a:cubicBezTo>
                <a:cubicBezTo>
                  <a:pt x="5632621" y="121612"/>
                  <a:pt x="5597610" y="127791"/>
                  <a:pt x="5498756" y="111315"/>
                </a:cubicBezTo>
                <a:cubicBezTo>
                  <a:pt x="5399902" y="94839"/>
                  <a:pt x="5233086" y="28936"/>
                  <a:pt x="5115697" y="24817"/>
                </a:cubicBezTo>
                <a:cubicBezTo>
                  <a:pt x="4998308" y="20698"/>
                  <a:pt x="4852086" y="76304"/>
                  <a:pt x="4794421" y="86601"/>
                </a:cubicBezTo>
                <a:cubicBezTo>
                  <a:pt x="4736756" y="96898"/>
                  <a:pt x="4769708" y="86601"/>
                  <a:pt x="4769708" y="86601"/>
                </a:cubicBezTo>
                <a:cubicBezTo>
                  <a:pt x="4755292" y="86601"/>
                  <a:pt x="4744994" y="88660"/>
                  <a:pt x="4707924" y="86601"/>
                </a:cubicBezTo>
                <a:cubicBezTo>
                  <a:pt x="4670854" y="84542"/>
                  <a:pt x="4594654" y="80422"/>
                  <a:pt x="4547286" y="74244"/>
                </a:cubicBezTo>
                <a:cubicBezTo>
                  <a:pt x="4499918" y="68066"/>
                  <a:pt x="4473145" y="47472"/>
                  <a:pt x="4423718" y="49531"/>
                </a:cubicBezTo>
                <a:cubicBezTo>
                  <a:pt x="4374291" y="51590"/>
                  <a:pt x="4310448" y="80423"/>
                  <a:pt x="4250724" y="86601"/>
                </a:cubicBezTo>
                <a:cubicBezTo>
                  <a:pt x="4191000" y="92779"/>
                  <a:pt x="4125097" y="84542"/>
                  <a:pt x="4065373" y="86601"/>
                </a:cubicBezTo>
                <a:cubicBezTo>
                  <a:pt x="4005649" y="88660"/>
                  <a:pt x="3943864" y="105136"/>
                  <a:pt x="3892378" y="98958"/>
                </a:cubicBezTo>
                <a:cubicBezTo>
                  <a:pt x="3840891" y="92780"/>
                  <a:pt x="3834713" y="51590"/>
                  <a:pt x="3756454" y="49531"/>
                </a:cubicBezTo>
                <a:cubicBezTo>
                  <a:pt x="3678195" y="47472"/>
                  <a:pt x="3499021" y="80423"/>
                  <a:pt x="3422821" y="86601"/>
                </a:cubicBezTo>
                <a:cubicBezTo>
                  <a:pt x="3346621" y="92779"/>
                  <a:pt x="3299254" y="86601"/>
                  <a:pt x="3299254" y="86601"/>
                </a:cubicBezTo>
                <a:cubicBezTo>
                  <a:pt x="3256005" y="86601"/>
                  <a:pt x="3208637" y="92779"/>
                  <a:pt x="3163329" y="86601"/>
                </a:cubicBezTo>
                <a:cubicBezTo>
                  <a:pt x="3118021" y="80423"/>
                  <a:pt x="3083010" y="53650"/>
                  <a:pt x="3027405" y="49531"/>
                </a:cubicBezTo>
                <a:cubicBezTo>
                  <a:pt x="2971800" y="45412"/>
                  <a:pt x="2905897" y="59829"/>
                  <a:pt x="2829697" y="61888"/>
                </a:cubicBezTo>
                <a:cubicBezTo>
                  <a:pt x="2753497" y="63947"/>
                  <a:pt x="2646405" y="63947"/>
                  <a:pt x="2570205" y="61888"/>
                </a:cubicBezTo>
                <a:cubicBezTo>
                  <a:pt x="2494005" y="59829"/>
                  <a:pt x="2426043" y="55709"/>
                  <a:pt x="2372497" y="49531"/>
                </a:cubicBezTo>
                <a:cubicBezTo>
                  <a:pt x="2318951" y="43353"/>
                  <a:pt x="2296297" y="22758"/>
                  <a:pt x="2248929" y="24817"/>
                </a:cubicBezTo>
                <a:cubicBezTo>
                  <a:pt x="2201561" y="26876"/>
                  <a:pt x="2154193" y="51591"/>
                  <a:pt x="2088291" y="61888"/>
                </a:cubicBezTo>
                <a:cubicBezTo>
                  <a:pt x="2022389" y="72185"/>
                  <a:pt x="1900880" y="82482"/>
                  <a:pt x="1853513" y="86601"/>
                </a:cubicBezTo>
                <a:cubicBezTo>
                  <a:pt x="1806145" y="90720"/>
                  <a:pt x="1804086" y="86601"/>
                  <a:pt x="1804086" y="86601"/>
                </a:cubicBezTo>
                <a:cubicBezTo>
                  <a:pt x="1781432" y="86601"/>
                  <a:pt x="1758778" y="90720"/>
                  <a:pt x="1717589" y="86601"/>
                </a:cubicBezTo>
                <a:cubicBezTo>
                  <a:pt x="1676400" y="82482"/>
                  <a:pt x="1594021" y="68066"/>
                  <a:pt x="1556951" y="61888"/>
                </a:cubicBezTo>
                <a:cubicBezTo>
                  <a:pt x="1519881" y="55710"/>
                  <a:pt x="1521940" y="55709"/>
                  <a:pt x="1495167" y="49531"/>
                </a:cubicBezTo>
                <a:cubicBezTo>
                  <a:pt x="1468394" y="43353"/>
                  <a:pt x="1453978" y="20698"/>
                  <a:pt x="1396313" y="24817"/>
                </a:cubicBezTo>
                <a:cubicBezTo>
                  <a:pt x="1338648" y="28936"/>
                  <a:pt x="1217140" y="68066"/>
                  <a:pt x="1149178" y="74244"/>
                </a:cubicBezTo>
                <a:cubicBezTo>
                  <a:pt x="1081216" y="80422"/>
                  <a:pt x="1040026" y="59829"/>
                  <a:pt x="988540" y="61888"/>
                </a:cubicBezTo>
                <a:cubicBezTo>
                  <a:pt x="937054" y="63947"/>
                  <a:pt x="877329" y="86601"/>
                  <a:pt x="840259" y="86601"/>
                </a:cubicBezTo>
                <a:cubicBezTo>
                  <a:pt x="803189" y="86601"/>
                  <a:pt x="786713" y="68066"/>
                  <a:pt x="766118" y="61888"/>
                </a:cubicBezTo>
                <a:cubicBezTo>
                  <a:pt x="745523" y="55710"/>
                  <a:pt x="735226" y="59828"/>
                  <a:pt x="716691" y="49531"/>
                </a:cubicBezTo>
                <a:cubicBezTo>
                  <a:pt x="698156" y="39234"/>
                  <a:pt x="698156" y="2163"/>
                  <a:pt x="654908" y="104"/>
                </a:cubicBezTo>
                <a:cubicBezTo>
                  <a:pt x="611660" y="-1955"/>
                  <a:pt x="521043" y="26877"/>
                  <a:pt x="457200" y="37174"/>
                </a:cubicBezTo>
                <a:cubicBezTo>
                  <a:pt x="393357" y="47471"/>
                  <a:pt x="337751" y="55710"/>
                  <a:pt x="271848" y="61888"/>
                </a:cubicBezTo>
                <a:cubicBezTo>
                  <a:pt x="205945" y="68066"/>
                  <a:pt x="107091" y="74244"/>
                  <a:pt x="61783" y="74244"/>
                </a:cubicBezTo>
                <a:cubicBezTo>
                  <a:pt x="16475" y="74244"/>
                  <a:pt x="14416" y="63947"/>
                  <a:pt x="0" y="618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rapezoid 39"/>
          <p:cNvSpPr/>
          <p:nvPr/>
        </p:nvSpPr>
        <p:spPr>
          <a:xfrm rot="10800000">
            <a:off x="9030655" y="2364134"/>
            <a:ext cx="2383019" cy="367112"/>
          </a:xfrm>
          <a:prstGeom prst="trapezoi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rapezoid 40"/>
          <p:cNvSpPr/>
          <p:nvPr/>
        </p:nvSpPr>
        <p:spPr>
          <a:xfrm>
            <a:off x="10566675" y="2164549"/>
            <a:ext cx="397701" cy="187408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Parallelogram 41"/>
          <p:cNvSpPr/>
          <p:nvPr/>
        </p:nvSpPr>
        <p:spPr>
          <a:xfrm rot="4550917" flipV="1">
            <a:off x="7884466" y="1258364"/>
            <a:ext cx="2220016" cy="45719"/>
          </a:xfrm>
          <a:prstGeom prst="parallelogram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695183" y="289667"/>
            <a:ext cx="5745" cy="760657"/>
          </a:xfrm>
          <a:prstGeom prst="straightConnector1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343111" y="1914785"/>
            <a:ext cx="9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Tugboat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455551" y="1591783"/>
            <a:ext cx="166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Installation ship</a:t>
            </a:r>
          </a:p>
        </p:txBody>
      </p:sp>
      <p:sp>
        <p:nvSpPr>
          <p:cNvPr id="47" name="Can 46"/>
          <p:cNvSpPr/>
          <p:nvPr/>
        </p:nvSpPr>
        <p:spPr>
          <a:xfrm>
            <a:off x="10110096" y="2164550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>
            <a:off x="9986346" y="2154249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>
            <a:off x="9888991" y="2154249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an 49"/>
          <p:cNvSpPr/>
          <p:nvPr/>
        </p:nvSpPr>
        <p:spPr>
          <a:xfrm>
            <a:off x="9775774" y="2147013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an 50"/>
          <p:cNvSpPr/>
          <p:nvPr/>
        </p:nvSpPr>
        <p:spPr>
          <a:xfrm>
            <a:off x="9667579" y="2139776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Can 51"/>
          <p:cNvSpPr/>
          <p:nvPr/>
        </p:nvSpPr>
        <p:spPr>
          <a:xfrm>
            <a:off x="9570990" y="2132555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an 52"/>
          <p:cNvSpPr/>
          <p:nvPr/>
        </p:nvSpPr>
        <p:spPr>
          <a:xfrm>
            <a:off x="10237481" y="2164316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>
            <a:off x="10352244" y="2154249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an 54"/>
          <p:cNvSpPr/>
          <p:nvPr/>
        </p:nvSpPr>
        <p:spPr>
          <a:xfrm>
            <a:off x="10454660" y="2162199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an 55"/>
          <p:cNvSpPr/>
          <p:nvPr/>
        </p:nvSpPr>
        <p:spPr>
          <a:xfrm>
            <a:off x="9372787" y="2162199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an 56"/>
          <p:cNvSpPr/>
          <p:nvPr/>
        </p:nvSpPr>
        <p:spPr>
          <a:xfrm>
            <a:off x="9475203" y="2159400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an 57"/>
          <p:cNvSpPr/>
          <p:nvPr/>
        </p:nvSpPr>
        <p:spPr>
          <a:xfrm>
            <a:off x="8683935" y="996404"/>
            <a:ext cx="60420" cy="197708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658540" y="1508098"/>
            <a:ext cx="111211" cy="1754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8673024" y="3135198"/>
            <a:ext cx="82242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8673024" y="3913562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8498640" y="2648839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759544" y="2656589"/>
            <a:ext cx="159026" cy="16481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8933935" y="2718485"/>
            <a:ext cx="2300773" cy="2261287"/>
          </a:xfrm>
          <a:custGeom>
            <a:avLst/>
            <a:gdLst>
              <a:gd name="connsiteX0" fmla="*/ 0 w 2063579"/>
              <a:gd name="connsiteY0" fmla="*/ 0 h 2075936"/>
              <a:gd name="connsiteX1" fmla="*/ 160638 w 2063579"/>
              <a:gd name="connsiteY1" fmla="*/ 345990 h 2075936"/>
              <a:gd name="connsiteX2" fmla="*/ 222422 w 2063579"/>
              <a:gd name="connsiteY2" fmla="*/ 494271 h 2075936"/>
              <a:gd name="connsiteX3" fmla="*/ 370703 w 2063579"/>
              <a:gd name="connsiteY3" fmla="*/ 753763 h 2075936"/>
              <a:gd name="connsiteX4" fmla="*/ 457200 w 2063579"/>
              <a:gd name="connsiteY4" fmla="*/ 889687 h 2075936"/>
              <a:gd name="connsiteX5" fmla="*/ 617838 w 2063579"/>
              <a:gd name="connsiteY5" fmla="*/ 1112109 h 2075936"/>
              <a:gd name="connsiteX6" fmla="*/ 729049 w 2063579"/>
              <a:gd name="connsiteY6" fmla="*/ 1309817 h 2075936"/>
              <a:gd name="connsiteX7" fmla="*/ 790833 w 2063579"/>
              <a:gd name="connsiteY7" fmla="*/ 1408671 h 2075936"/>
              <a:gd name="connsiteX8" fmla="*/ 926757 w 2063579"/>
              <a:gd name="connsiteY8" fmla="*/ 1544595 h 2075936"/>
              <a:gd name="connsiteX9" fmla="*/ 1075038 w 2063579"/>
              <a:gd name="connsiteY9" fmla="*/ 1643449 h 2075936"/>
              <a:gd name="connsiteX10" fmla="*/ 1285103 w 2063579"/>
              <a:gd name="connsiteY10" fmla="*/ 1705233 h 2075936"/>
              <a:gd name="connsiteX11" fmla="*/ 1470454 w 2063579"/>
              <a:gd name="connsiteY11" fmla="*/ 1816444 h 2075936"/>
              <a:gd name="connsiteX12" fmla="*/ 1544595 w 2063579"/>
              <a:gd name="connsiteY12" fmla="*/ 1853514 h 2075936"/>
              <a:gd name="connsiteX13" fmla="*/ 1717589 w 2063579"/>
              <a:gd name="connsiteY13" fmla="*/ 1927655 h 2075936"/>
              <a:gd name="connsiteX14" fmla="*/ 1927654 w 2063579"/>
              <a:gd name="connsiteY14" fmla="*/ 2014152 h 2075936"/>
              <a:gd name="connsiteX15" fmla="*/ 2063579 w 2063579"/>
              <a:gd name="connsiteY15" fmla="*/ 2075936 h 2075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63579" h="2075936">
                <a:moveTo>
                  <a:pt x="0" y="0"/>
                </a:moveTo>
                <a:cubicBezTo>
                  <a:pt x="61784" y="131806"/>
                  <a:pt x="123568" y="263612"/>
                  <a:pt x="160638" y="345990"/>
                </a:cubicBezTo>
                <a:cubicBezTo>
                  <a:pt x="197708" y="428369"/>
                  <a:pt x="187411" y="426309"/>
                  <a:pt x="222422" y="494271"/>
                </a:cubicBezTo>
                <a:cubicBezTo>
                  <a:pt x="257433" y="562233"/>
                  <a:pt x="331573" y="687860"/>
                  <a:pt x="370703" y="753763"/>
                </a:cubicBezTo>
                <a:cubicBezTo>
                  <a:pt x="409833" y="819666"/>
                  <a:pt x="416011" y="829963"/>
                  <a:pt x="457200" y="889687"/>
                </a:cubicBezTo>
                <a:cubicBezTo>
                  <a:pt x="498389" y="949411"/>
                  <a:pt x="572530" y="1042087"/>
                  <a:pt x="617838" y="1112109"/>
                </a:cubicBezTo>
                <a:cubicBezTo>
                  <a:pt x="663146" y="1182131"/>
                  <a:pt x="700217" y="1260390"/>
                  <a:pt x="729049" y="1309817"/>
                </a:cubicBezTo>
                <a:cubicBezTo>
                  <a:pt x="757881" y="1359244"/>
                  <a:pt x="757882" y="1369541"/>
                  <a:pt x="790833" y="1408671"/>
                </a:cubicBezTo>
                <a:cubicBezTo>
                  <a:pt x="823784" y="1447801"/>
                  <a:pt x="879390" y="1505465"/>
                  <a:pt x="926757" y="1544595"/>
                </a:cubicBezTo>
                <a:cubicBezTo>
                  <a:pt x="974124" y="1583725"/>
                  <a:pt x="1015314" y="1616676"/>
                  <a:pt x="1075038" y="1643449"/>
                </a:cubicBezTo>
                <a:cubicBezTo>
                  <a:pt x="1134762" y="1670222"/>
                  <a:pt x="1219200" y="1676401"/>
                  <a:pt x="1285103" y="1705233"/>
                </a:cubicBezTo>
                <a:cubicBezTo>
                  <a:pt x="1351006" y="1734065"/>
                  <a:pt x="1427205" y="1791730"/>
                  <a:pt x="1470454" y="1816444"/>
                </a:cubicBezTo>
                <a:cubicBezTo>
                  <a:pt x="1513703" y="1841158"/>
                  <a:pt x="1503406" y="1834979"/>
                  <a:pt x="1544595" y="1853514"/>
                </a:cubicBezTo>
                <a:cubicBezTo>
                  <a:pt x="1585784" y="1872049"/>
                  <a:pt x="1717589" y="1927655"/>
                  <a:pt x="1717589" y="1927655"/>
                </a:cubicBezTo>
                <a:lnTo>
                  <a:pt x="1927654" y="2014152"/>
                </a:lnTo>
                <a:cubicBezTo>
                  <a:pt x="1985319" y="2038866"/>
                  <a:pt x="2063579" y="2075936"/>
                  <a:pt x="2063579" y="207593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858000" y="2706130"/>
            <a:ext cx="1655805" cy="2253948"/>
          </a:xfrm>
          <a:custGeom>
            <a:avLst/>
            <a:gdLst>
              <a:gd name="connsiteX0" fmla="*/ 1655805 w 1655805"/>
              <a:gd name="connsiteY0" fmla="*/ 0 h 2253948"/>
              <a:gd name="connsiteX1" fmla="*/ 1643449 w 1655805"/>
              <a:gd name="connsiteY1" fmla="*/ 234778 h 2253948"/>
              <a:gd name="connsiteX2" fmla="*/ 1631092 w 1655805"/>
              <a:gd name="connsiteY2" fmla="*/ 370702 h 2253948"/>
              <a:gd name="connsiteX3" fmla="*/ 1606378 w 1655805"/>
              <a:gd name="connsiteY3" fmla="*/ 531340 h 2253948"/>
              <a:gd name="connsiteX4" fmla="*/ 1594022 w 1655805"/>
              <a:gd name="connsiteY4" fmla="*/ 716692 h 2253948"/>
              <a:gd name="connsiteX5" fmla="*/ 1581665 w 1655805"/>
              <a:gd name="connsiteY5" fmla="*/ 803189 h 2253948"/>
              <a:gd name="connsiteX6" fmla="*/ 1556951 w 1655805"/>
              <a:gd name="connsiteY6" fmla="*/ 988540 h 2253948"/>
              <a:gd name="connsiteX7" fmla="*/ 1507524 w 1655805"/>
              <a:gd name="connsiteY7" fmla="*/ 1186248 h 2253948"/>
              <a:gd name="connsiteX8" fmla="*/ 1507524 w 1655805"/>
              <a:gd name="connsiteY8" fmla="*/ 1235675 h 2253948"/>
              <a:gd name="connsiteX9" fmla="*/ 1495168 w 1655805"/>
              <a:gd name="connsiteY9" fmla="*/ 1359243 h 2253948"/>
              <a:gd name="connsiteX10" fmla="*/ 1482811 w 1655805"/>
              <a:gd name="connsiteY10" fmla="*/ 1495167 h 2253948"/>
              <a:gd name="connsiteX11" fmla="*/ 1433384 w 1655805"/>
              <a:gd name="connsiteY11" fmla="*/ 1631092 h 2253948"/>
              <a:gd name="connsiteX12" fmla="*/ 1421027 w 1655805"/>
              <a:gd name="connsiteY12" fmla="*/ 1655805 h 2253948"/>
              <a:gd name="connsiteX13" fmla="*/ 1309816 w 1655805"/>
              <a:gd name="connsiteY13" fmla="*/ 1742302 h 2253948"/>
              <a:gd name="connsiteX14" fmla="*/ 1198605 w 1655805"/>
              <a:gd name="connsiteY14" fmla="*/ 1804086 h 2253948"/>
              <a:gd name="connsiteX15" fmla="*/ 1087395 w 1655805"/>
              <a:gd name="connsiteY15" fmla="*/ 1853513 h 2253948"/>
              <a:gd name="connsiteX16" fmla="*/ 1013254 w 1655805"/>
              <a:gd name="connsiteY16" fmla="*/ 1890584 h 2253948"/>
              <a:gd name="connsiteX17" fmla="*/ 877330 w 1655805"/>
              <a:gd name="connsiteY17" fmla="*/ 1952367 h 2253948"/>
              <a:gd name="connsiteX18" fmla="*/ 753762 w 1655805"/>
              <a:gd name="connsiteY18" fmla="*/ 2014151 h 2253948"/>
              <a:gd name="connsiteX19" fmla="*/ 729049 w 1655805"/>
              <a:gd name="connsiteY19" fmla="*/ 2014151 h 2253948"/>
              <a:gd name="connsiteX20" fmla="*/ 568411 w 1655805"/>
              <a:gd name="connsiteY20" fmla="*/ 2063578 h 2253948"/>
              <a:gd name="connsiteX21" fmla="*/ 494270 w 1655805"/>
              <a:gd name="connsiteY21" fmla="*/ 2100648 h 2253948"/>
              <a:gd name="connsiteX22" fmla="*/ 432486 w 1655805"/>
              <a:gd name="connsiteY22" fmla="*/ 2125362 h 2253948"/>
              <a:gd name="connsiteX23" fmla="*/ 321276 w 1655805"/>
              <a:gd name="connsiteY23" fmla="*/ 2162432 h 2253948"/>
              <a:gd name="connsiteX24" fmla="*/ 284205 w 1655805"/>
              <a:gd name="connsiteY24" fmla="*/ 2174789 h 2253948"/>
              <a:gd name="connsiteX25" fmla="*/ 172995 w 1655805"/>
              <a:gd name="connsiteY25" fmla="*/ 2211859 h 2253948"/>
              <a:gd name="connsiteX26" fmla="*/ 61784 w 1655805"/>
              <a:gd name="connsiteY26" fmla="*/ 2236573 h 2253948"/>
              <a:gd name="connsiteX27" fmla="*/ 0 w 1655805"/>
              <a:gd name="connsiteY27" fmla="*/ 2248929 h 225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55805" h="2253948">
                <a:moveTo>
                  <a:pt x="1655805" y="0"/>
                </a:moveTo>
                <a:cubicBezTo>
                  <a:pt x="1651686" y="86497"/>
                  <a:pt x="1647568" y="172994"/>
                  <a:pt x="1643449" y="234778"/>
                </a:cubicBezTo>
                <a:cubicBezTo>
                  <a:pt x="1639330" y="296562"/>
                  <a:pt x="1637270" y="321275"/>
                  <a:pt x="1631092" y="370702"/>
                </a:cubicBezTo>
                <a:cubicBezTo>
                  <a:pt x="1624914" y="420129"/>
                  <a:pt x="1612556" y="473675"/>
                  <a:pt x="1606378" y="531340"/>
                </a:cubicBezTo>
                <a:cubicBezTo>
                  <a:pt x="1600200" y="589005"/>
                  <a:pt x="1598141" y="671384"/>
                  <a:pt x="1594022" y="716692"/>
                </a:cubicBezTo>
                <a:cubicBezTo>
                  <a:pt x="1589903" y="762000"/>
                  <a:pt x="1587843" y="757881"/>
                  <a:pt x="1581665" y="803189"/>
                </a:cubicBezTo>
                <a:cubicBezTo>
                  <a:pt x="1575487" y="848497"/>
                  <a:pt x="1569308" y="924697"/>
                  <a:pt x="1556951" y="988540"/>
                </a:cubicBezTo>
                <a:cubicBezTo>
                  <a:pt x="1544594" y="1052383"/>
                  <a:pt x="1515762" y="1145059"/>
                  <a:pt x="1507524" y="1186248"/>
                </a:cubicBezTo>
                <a:cubicBezTo>
                  <a:pt x="1499286" y="1227437"/>
                  <a:pt x="1509583" y="1206843"/>
                  <a:pt x="1507524" y="1235675"/>
                </a:cubicBezTo>
                <a:cubicBezTo>
                  <a:pt x="1505465" y="1264507"/>
                  <a:pt x="1499287" y="1315994"/>
                  <a:pt x="1495168" y="1359243"/>
                </a:cubicBezTo>
                <a:cubicBezTo>
                  <a:pt x="1491049" y="1402492"/>
                  <a:pt x="1493108" y="1449859"/>
                  <a:pt x="1482811" y="1495167"/>
                </a:cubicBezTo>
                <a:cubicBezTo>
                  <a:pt x="1472514" y="1540475"/>
                  <a:pt x="1443681" y="1604319"/>
                  <a:pt x="1433384" y="1631092"/>
                </a:cubicBezTo>
                <a:cubicBezTo>
                  <a:pt x="1423087" y="1657865"/>
                  <a:pt x="1441622" y="1637270"/>
                  <a:pt x="1421027" y="1655805"/>
                </a:cubicBezTo>
                <a:cubicBezTo>
                  <a:pt x="1400432" y="1674340"/>
                  <a:pt x="1346886" y="1717589"/>
                  <a:pt x="1309816" y="1742302"/>
                </a:cubicBezTo>
                <a:cubicBezTo>
                  <a:pt x="1272746" y="1767016"/>
                  <a:pt x="1235675" y="1785551"/>
                  <a:pt x="1198605" y="1804086"/>
                </a:cubicBezTo>
                <a:cubicBezTo>
                  <a:pt x="1161535" y="1822621"/>
                  <a:pt x="1118287" y="1839097"/>
                  <a:pt x="1087395" y="1853513"/>
                </a:cubicBezTo>
                <a:cubicBezTo>
                  <a:pt x="1056503" y="1867929"/>
                  <a:pt x="1048265" y="1874108"/>
                  <a:pt x="1013254" y="1890584"/>
                </a:cubicBezTo>
                <a:cubicBezTo>
                  <a:pt x="978243" y="1907060"/>
                  <a:pt x="920579" y="1931773"/>
                  <a:pt x="877330" y="1952367"/>
                </a:cubicBezTo>
                <a:cubicBezTo>
                  <a:pt x="834081" y="1972962"/>
                  <a:pt x="778475" y="2003854"/>
                  <a:pt x="753762" y="2014151"/>
                </a:cubicBezTo>
                <a:cubicBezTo>
                  <a:pt x="729049" y="2024448"/>
                  <a:pt x="759941" y="2005913"/>
                  <a:pt x="729049" y="2014151"/>
                </a:cubicBezTo>
                <a:cubicBezTo>
                  <a:pt x="698157" y="2022389"/>
                  <a:pt x="607541" y="2049162"/>
                  <a:pt x="568411" y="2063578"/>
                </a:cubicBezTo>
                <a:cubicBezTo>
                  <a:pt x="529281" y="2077994"/>
                  <a:pt x="516924" y="2090351"/>
                  <a:pt x="494270" y="2100648"/>
                </a:cubicBezTo>
                <a:cubicBezTo>
                  <a:pt x="471616" y="2110945"/>
                  <a:pt x="461318" y="2115065"/>
                  <a:pt x="432486" y="2125362"/>
                </a:cubicBezTo>
                <a:cubicBezTo>
                  <a:pt x="403654" y="2135659"/>
                  <a:pt x="321276" y="2162432"/>
                  <a:pt x="321276" y="2162432"/>
                </a:cubicBezTo>
                <a:lnTo>
                  <a:pt x="284205" y="2174789"/>
                </a:lnTo>
                <a:cubicBezTo>
                  <a:pt x="259492" y="2183027"/>
                  <a:pt x="210065" y="2201562"/>
                  <a:pt x="172995" y="2211859"/>
                </a:cubicBezTo>
                <a:cubicBezTo>
                  <a:pt x="135925" y="2222156"/>
                  <a:pt x="90616" y="2230395"/>
                  <a:pt x="61784" y="2236573"/>
                </a:cubicBezTo>
                <a:cubicBezTo>
                  <a:pt x="32952" y="2242751"/>
                  <a:pt x="8238" y="2263345"/>
                  <a:pt x="0" y="22489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9919201" y="4599500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8245409" y="4577900"/>
            <a:ext cx="94735" cy="1360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67" idx="12"/>
            <a:endCxn id="69" idx="0"/>
          </p:cNvCxnSpPr>
          <p:nvPr/>
        </p:nvCxnSpPr>
        <p:spPr>
          <a:xfrm>
            <a:off x="8279027" y="4361935"/>
            <a:ext cx="13750" cy="215965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954905" y="4411589"/>
            <a:ext cx="13750" cy="215965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hord 74"/>
          <p:cNvSpPr/>
          <p:nvPr/>
        </p:nvSpPr>
        <p:spPr>
          <a:xfrm rot="6791162">
            <a:off x="11371385" y="2140796"/>
            <a:ext cx="173032" cy="306723"/>
          </a:xfrm>
          <a:prstGeom prst="chord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11210828" y="2202653"/>
            <a:ext cx="202846" cy="5400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1077513" y="2079516"/>
            <a:ext cx="377600" cy="98883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1426670" y="2184506"/>
            <a:ext cx="409365" cy="6316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V="1">
            <a:off x="11259216" y="2351957"/>
            <a:ext cx="409626" cy="4571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Pie 87"/>
          <p:cNvSpPr/>
          <p:nvPr/>
        </p:nvSpPr>
        <p:spPr>
          <a:xfrm>
            <a:off x="11118827" y="4868768"/>
            <a:ext cx="182207" cy="171710"/>
          </a:xfrm>
          <a:prstGeom prst="pi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Pie 88"/>
          <p:cNvSpPr/>
          <p:nvPr/>
        </p:nvSpPr>
        <p:spPr>
          <a:xfrm>
            <a:off x="6858000" y="4860576"/>
            <a:ext cx="182207" cy="171710"/>
          </a:xfrm>
          <a:prstGeom prst="pi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47593" y="827846"/>
            <a:ext cx="1457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Pumping</a:t>
            </a:r>
          </a:p>
          <a:p>
            <a:r>
              <a:rPr lang="en-US" dirty="0"/>
              <a:t>sub-assembly</a:t>
            </a:r>
          </a:p>
        </p:txBody>
      </p:sp>
    </p:spTree>
    <p:extLst>
      <p:ext uri="{BB962C8B-B14F-4D97-AF65-F5344CB8AC3E}">
        <p14:creationId xmlns:p14="http://schemas.microsoft.com/office/powerpoint/2010/main" val="69468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1784</TotalTime>
  <Words>255</Words>
  <Application>Microsoft Macintosh PowerPoint</Application>
  <PresentationFormat>Widescreen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DESIGN FOR SATELLITE PUMPING UNIT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FOR SATELLITE PUMPING UNIT</dc:title>
  <dc:creator>Alice Clarke</dc:creator>
  <cp:lastModifiedBy>Sev Clarke</cp:lastModifiedBy>
  <cp:revision>45</cp:revision>
  <cp:lastPrinted>2017-02-24T09:13:50Z</cp:lastPrinted>
  <dcterms:created xsi:type="dcterms:W3CDTF">2017-02-24T01:42:53Z</dcterms:created>
  <dcterms:modified xsi:type="dcterms:W3CDTF">2021-07-10T02:21:31Z</dcterms:modified>
</cp:coreProperties>
</file>