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9"/>
    <p:restoredTop sz="71638"/>
  </p:normalViewPr>
  <p:slideViewPr>
    <p:cSldViewPr snapToGrid="0" snapToObjects="1">
      <p:cViewPr varScale="1">
        <p:scale>
          <a:sx n="92" d="100"/>
          <a:sy n="92" d="100"/>
        </p:scale>
        <p:origin x="18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D79E74-1D73-3049-BC69-260B474A06FC}" type="datetimeFigureOut">
              <a:rPr lang="en-US" smtClean="0"/>
              <a:t>11/7/17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D20623-4081-6A4D-BD8E-9EF0EDD4A6DF}" type="slidenum">
              <a:rPr lang="en-US" smtClean="0"/>
              <a:t>‹#›</a:t>
            </a:fld>
            <a:endParaRPr lang="en-US"/>
          </a:p>
        </p:txBody>
      </p:sp>
    </p:spTree>
    <p:extLst>
      <p:ext uri="{BB962C8B-B14F-4D97-AF65-F5344CB8AC3E}">
        <p14:creationId xmlns:p14="http://schemas.microsoft.com/office/powerpoint/2010/main" val="1520359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D20623-4081-6A4D-BD8E-9EF0EDD4A6DF}" type="slidenum">
              <a:rPr lang="en-US" smtClean="0"/>
              <a:t>1</a:t>
            </a:fld>
            <a:endParaRPr lang="en-US"/>
          </a:p>
        </p:txBody>
      </p:sp>
    </p:spTree>
    <p:extLst>
      <p:ext uri="{BB962C8B-B14F-4D97-AF65-F5344CB8AC3E}">
        <p14:creationId xmlns:p14="http://schemas.microsoft.com/office/powerpoint/2010/main" val="1518935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Ice</a:t>
            </a:r>
            <a:r>
              <a:rPr lang="en-US" baseline="0" dirty="0" smtClean="0"/>
              <a:t> shields or lenses are grown by pumping seawater onto sea ice using satellite pumping stations arrayed around a central floating wind turbine for renewable power delivery. </a:t>
            </a:r>
          </a:p>
          <a:p>
            <a:pPr marL="228600" indent="-228600">
              <a:buAutoNum type="arabicPeriod"/>
            </a:pPr>
            <a:r>
              <a:rPr lang="en-US" baseline="0" dirty="0" smtClean="0"/>
              <a:t>Powerlines are supported on tall, thin, wood-composite conical pylons. The base of each is buoyed and temporarily anchored until it can be encased and secured in thick ice. As the ice grows thicker towards the elevated powerline, pylon extensions can be made using socket tangs to any required height/depth. Surmounting each pylon is a removable three-socket tang made of insulating ceramic that holds the powerline. The pylons and powerlines radiate out from each central power source, dividing as necessary. </a:t>
            </a:r>
          </a:p>
          <a:p>
            <a:pPr marL="228600" indent="-228600">
              <a:buAutoNum type="arabicPeriod"/>
            </a:pPr>
            <a:r>
              <a:rPr lang="en-US" baseline="0" dirty="0" smtClean="0"/>
              <a:t>An ice shield array consists of lenses of grown ice that are hexagonally close packed and fused together around a central wind turbine. </a:t>
            </a:r>
            <a:r>
              <a:rPr lang="en-US" b="0" baseline="0" dirty="0" smtClean="0"/>
              <a:t>F</a:t>
            </a:r>
            <a:r>
              <a:rPr lang="en-US" baseline="0" dirty="0" smtClean="0"/>
              <a:t>or a hexagonal array of 48 lenses, this means that the longest array powerline might be a little more than four concentric circles of ice lenses deep, or approximately 10km long. </a:t>
            </a:r>
          </a:p>
          <a:p>
            <a:pPr marL="228600" indent="-228600">
              <a:buAutoNum type="arabicPeriod"/>
            </a:pPr>
            <a:r>
              <a:rPr lang="en-US" baseline="0" dirty="0" smtClean="0"/>
              <a:t>Depending mainly on the depth of water and the capacity of the turbine, each turbine may power up to perhaps fifty satellite pumping stations and up to some thirty five grounding pumping stations, typically not all at once. Pumps no longer required for satellite pumping may be redeployed as grounding pumps. These will also tend to become the ice maintenance pumps.</a:t>
            </a:r>
          </a:p>
          <a:p>
            <a:pPr marL="228600" indent="-228600">
              <a:buAutoNum type="arabicPeriod"/>
            </a:pPr>
            <a:r>
              <a:rPr lang="en-US" baseline="0" dirty="0" smtClean="0"/>
              <a:t>Except for sea ice formation in winter, polynyas between ice lenses that are not required for grounding pumps are left open for wildlife and/or GHG harvesting.</a:t>
            </a:r>
          </a:p>
          <a:p>
            <a:pPr marL="228600" indent="-228600">
              <a:buAutoNum type="arabicPeriod"/>
            </a:pPr>
            <a:r>
              <a:rPr lang="en-US" baseline="0" dirty="0" smtClean="0"/>
              <a:t>Grounding pumping stations are initiated when the ice array base approaches the seabed. They ensure that sufficient ice is built up above sea level to securely ground the array.</a:t>
            </a:r>
          </a:p>
          <a:p>
            <a:pPr marL="228600" indent="-228600">
              <a:buAutoNum type="arabicPeriod"/>
            </a:pPr>
            <a:r>
              <a:rPr lang="en-US" baseline="0" dirty="0" smtClean="0"/>
              <a:t>Maintenance winter pumping ensures that ice lost to melting is replaced.</a:t>
            </a:r>
          </a:p>
          <a:p>
            <a:pPr marL="228600" indent="-228600">
              <a:buAutoNum type="arabicPeriod"/>
            </a:pPr>
            <a:r>
              <a:rPr lang="en-US" baseline="0" dirty="0" smtClean="0"/>
              <a:t>An artificial intelligence system (AIS) ensures that available power is optimally rationed to the pumping stations. </a:t>
            </a:r>
          </a:p>
          <a:p>
            <a:pPr marL="228600" indent="-228600">
              <a:buAutoNum type="arabicPeriod"/>
            </a:pPr>
            <a:r>
              <a:rPr lang="en-US" baseline="0" dirty="0" smtClean="0"/>
              <a:t>Excess wind turbine power may be used for harvesting, processing and transporting GHGs being emitted from the seabed or is sent by HVDC lines to the nearest grid.</a:t>
            </a:r>
          </a:p>
          <a:p>
            <a:pPr marL="228600" indent="-228600">
              <a:buAutoNum type="arabicPeriod"/>
            </a:pPr>
            <a:r>
              <a:rPr lang="en-US" baseline="0" dirty="0" smtClean="0"/>
              <a:t>Depending mainly on the depth of ice required, individual ice lenses will tend to be less than 2.5km in diameter and from 40-1,000m in height/depth. However, ice arrays grown to float over very deep water may only be grown and maintained thick enough to withstand expected wave and storm conditions.</a:t>
            </a:r>
          </a:p>
          <a:p>
            <a:pPr marL="228600" indent="-228600">
              <a:buAutoNum type="arabicPeriod"/>
            </a:pPr>
            <a:r>
              <a:rPr lang="en-US" baseline="0" dirty="0" smtClean="0"/>
              <a:t>Ice arrays may either fuse together, fuse onto land, remain free floating until beached, or form the edges to designated sea lanes and channels for vessels and wildlife.</a:t>
            </a:r>
          </a:p>
          <a:p>
            <a:pPr marL="228600" indent="-228600">
              <a:buAutoNum type="arabicPeriod"/>
            </a:pPr>
            <a:r>
              <a:rPr lang="en-US" baseline="0" dirty="0" smtClean="0"/>
              <a:t>Some pumping stations will be given the facilities to act as all-weather maintenance, logistics</a:t>
            </a:r>
            <a:r>
              <a:rPr lang="en-US" baseline="0" smtClean="0"/>
              <a:t>, processing </a:t>
            </a:r>
            <a:r>
              <a:rPr lang="en-US" baseline="0" dirty="0" smtClean="0"/>
              <a:t>and/or </a:t>
            </a:r>
            <a:r>
              <a:rPr lang="en-US" baseline="0" smtClean="0"/>
              <a:t>scientific bases. </a:t>
            </a:r>
            <a:endParaRPr lang="en-US" baseline="0" dirty="0" smtClean="0"/>
          </a:p>
        </p:txBody>
      </p:sp>
      <p:sp>
        <p:nvSpPr>
          <p:cNvPr id="4" name="Slide Number Placeholder 3"/>
          <p:cNvSpPr>
            <a:spLocks noGrp="1"/>
          </p:cNvSpPr>
          <p:nvPr>
            <p:ph type="sldNum" sz="quarter" idx="10"/>
          </p:nvPr>
        </p:nvSpPr>
        <p:spPr/>
        <p:txBody>
          <a:bodyPr/>
          <a:lstStyle/>
          <a:p>
            <a:fld id="{FAD20623-4081-6A4D-BD8E-9EF0EDD4A6DF}" type="slidenum">
              <a:rPr lang="en-US" smtClean="0"/>
              <a:t>2</a:t>
            </a:fld>
            <a:endParaRPr lang="en-US"/>
          </a:p>
        </p:txBody>
      </p:sp>
    </p:spTree>
    <p:extLst>
      <p:ext uri="{BB962C8B-B14F-4D97-AF65-F5344CB8AC3E}">
        <p14:creationId xmlns:p14="http://schemas.microsoft.com/office/powerpoint/2010/main" val="1928188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070B9C-E9C3-9E44-984A-FE64DFA8FF1C}"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1286049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70B9C-E9C3-9E44-984A-FE64DFA8FF1C}"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556820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70B9C-E9C3-9E44-984A-FE64DFA8FF1C}"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1895103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70B9C-E9C3-9E44-984A-FE64DFA8FF1C}"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20861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070B9C-E9C3-9E44-984A-FE64DFA8FF1C}" type="datetimeFigureOut">
              <a:rPr lang="en-US" smtClean="0"/>
              <a:t>11/7/17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1570204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070B9C-E9C3-9E44-984A-FE64DFA8FF1C}" type="datetimeFigureOut">
              <a:rPr lang="en-US" smtClean="0"/>
              <a:t>11/7/17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2145540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070B9C-E9C3-9E44-984A-FE64DFA8FF1C}" type="datetimeFigureOut">
              <a:rPr lang="en-US" smtClean="0"/>
              <a:t>11/7/17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169536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070B9C-E9C3-9E44-984A-FE64DFA8FF1C}" type="datetimeFigureOut">
              <a:rPr lang="en-US" smtClean="0"/>
              <a:t>11/7/17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1227972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70B9C-E9C3-9E44-984A-FE64DFA8FF1C}" type="datetimeFigureOut">
              <a:rPr lang="en-US" smtClean="0"/>
              <a:t>11/7/17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121874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70B9C-E9C3-9E44-984A-FE64DFA8FF1C}" type="datetimeFigureOut">
              <a:rPr lang="en-US" smtClean="0"/>
              <a:t>11/7/17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828729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070B9C-E9C3-9E44-984A-FE64DFA8FF1C}" type="datetimeFigureOut">
              <a:rPr lang="en-US" smtClean="0"/>
              <a:t>11/7/17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467FDE-5008-004B-9E9F-5687D3F6CFAF}" type="slidenum">
              <a:rPr lang="en-US" smtClean="0"/>
              <a:t>‹#›</a:t>
            </a:fld>
            <a:endParaRPr lang="en-US"/>
          </a:p>
        </p:txBody>
      </p:sp>
    </p:spTree>
    <p:extLst>
      <p:ext uri="{BB962C8B-B14F-4D97-AF65-F5344CB8AC3E}">
        <p14:creationId xmlns:p14="http://schemas.microsoft.com/office/powerpoint/2010/main" val="20178270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070B9C-E9C3-9E44-984A-FE64DFA8FF1C}" type="datetimeFigureOut">
              <a:rPr lang="en-US" smtClean="0"/>
              <a:t>11/7/17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467FDE-5008-004B-9E9F-5687D3F6CFAF}" type="slidenum">
              <a:rPr lang="en-US" smtClean="0"/>
              <a:t>‹#›</a:t>
            </a:fld>
            <a:endParaRPr lang="en-US"/>
          </a:p>
        </p:txBody>
      </p:sp>
    </p:spTree>
    <p:extLst>
      <p:ext uri="{BB962C8B-B14F-4D97-AF65-F5344CB8AC3E}">
        <p14:creationId xmlns:p14="http://schemas.microsoft.com/office/powerpoint/2010/main" val="1766923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Grow a Grounded Ice Array</a:t>
            </a:r>
            <a:endParaRPr lang="en-US" dirty="0"/>
          </a:p>
        </p:txBody>
      </p:sp>
      <p:sp>
        <p:nvSpPr>
          <p:cNvPr id="3" name="Subtitle 2"/>
          <p:cNvSpPr>
            <a:spLocks noGrp="1"/>
          </p:cNvSpPr>
          <p:nvPr>
            <p:ph type="subTitle" idx="1"/>
          </p:nvPr>
        </p:nvSpPr>
        <p:spPr/>
        <p:txBody>
          <a:bodyPr>
            <a:normAutofit/>
          </a:bodyPr>
          <a:lstStyle/>
          <a:p>
            <a:r>
              <a:rPr lang="en-US" sz="2000" dirty="0" err="1" smtClean="0"/>
              <a:t>Sev</a:t>
            </a:r>
            <a:r>
              <a:rPr lang="en-US" sz="2000" dirty="0" smtClean="0"/>
              <a:t> Clarke, October 2017</a:t>
            </a:r>
            <a:endParaRPr lang="en-US" sz="2000" dirty="0"/>
          </a:p>
        </p:txBody>
      </p:sp>
    </p:spTree>
    <p:extLst>
      <p:ext uri="{BB962C8B-B14F-4D97-AF65-F5344CB8AC3E}">
        <p14:creationId xmlns:p14="http://schemas.microsoft.com/office/powerpoint/2010/main" val="1676102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112" y="143256"/>
            <a:ext cx="12009120" cy="66568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W</a:t>
            </a:r>
            <a:endParaRPr lang="en-US" dirty="0"/>
          </a:p>
        </p:txBody>
      </p:sp>
      <p:sp>
        <p:nvSpPr>
          <p:cNvPr id="4" name="Oval 3"/>
          <p:cNvSpPr/>
          <p:nvPr/>
        </p:nvSpPr>
        <p:spPr>
          <a:xfrm>
            <a:off x="-572715" y="3072904"/>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04444" y="98145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7338" y="201777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701546" y="921068"/>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195578" y="1972437"/>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919222" y="884682"/>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377440" y="1913001"/>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0080" y="299847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853184" y="2961894"/>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92202" y="403707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732282" y="5015484"/>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1286637" y="3980688"/>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1938528" y="495909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2493264" y="392430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3072384" y="291693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127248" y="494385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694176" y="3910584"/>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337304" y="486765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3608070" y="186537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4261866" y="288645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4904232" y="3834384"/>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5529072" y="4828032"/>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4157472" y="83820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4818888" y="1853184"/>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5474208" y="2822448"/>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5383530" y="841248"/>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6059424" y="181965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6621780" y="79248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7851648" y="73761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6114288" y="382524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6766560" y="479145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7988808" y="478536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9208008" y="4742688"/>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9773412" y="372465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7287768" y="178308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8496300" y="1734312"/>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9140952" y="2731008"/>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8564880" y="374904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7351776" y="381609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6705600" y="2810256"/>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7930896" y="2761488"/>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8625840" y="5772912"/>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7403592" y="5803392"/>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6198489" y="580644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4983480" y="5861685"/>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3796665" y="5913120"/>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2572893" y="5964555"/>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1359408" y="5988939"/>
            <a:ext cx="1219200" cy="117043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Triangle 170"/>
          <p:cNvSpPr/>
          <p:nvPr/>
        </p:nvSpPr>
        <p:spPr>
          <a:xfrm>
            <a:off x="4115562" y="3664839"/>
            <a:ext cx="312420" cy="265938"/>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ight Arrow 171"/>
          <p:cNvSpPr/>
          <p:nvPr/>
        </p:nvSpPr>
        <p:spPr>
          <a:xfrm rot="18013582">
            <a:off x="919993" y="1431507"/>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ight Arrow 172"/>
          <p:cNvSpPr/>
          <p:nvPr/>
        </p:nvSpPr>
        <p:spPr>
          <a:xfrm rot="18013582">
            <a:off x="2133173" y="1398857"/>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ight Arrow 173"/>
          <p:cNvSpPr/>
          <p:nvPr/>
        </p:nvSpPr>
        <p:spPr>
          <a:xfrm rot="18013582">
            <a:off x="3352240" y="1355612"/>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ight Arrow 174"/>
          <p:cNvSpPr/>
          <p:nvPr/>
        </p:nvSpPr>
        <p:spPr>
          <a:xfrm rot="18013582">
            <a:off x="4620369" y="1288787"/>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ight Arrow 175"/>
          <p:cNvSpPr/>
          <p:nvPr/>
        </p:nvSpPr>
        <p:spPr>
          <a:xfrm rot="18013582">
            <a:off x="5857432" y="1271485"/>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ight Arrow 176"/>
          <p:cNvSpPr/>
          <p:nvPr/>
        </p:nvSpPr>
        <p:spPr>
          <a:xfrm rot="18013582">
            <a:off x="402590" y="2446145"/>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ight Arrow 177"/>
          <p:cNvSpPr/>
          <p:nvPr/>
        </p:nvSpPr>
        <p:spPr>
          <a:xfrm rot="18013582">
            <a:off x="1627042" y="2403784"/>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ight Arrow 178"/>
          <p:cNvSpPr/>
          <p:nvPr/>
        </p:nvSpPr>
        <p:spPr>
          <a:xfrm rot="18013582">
            <a:off x="2829314" y="2348539"/>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ight Arrow 179"/>
          <p:cNvSpPr/>
          <p:nvPr/>
        </p:nvSpPr>
        <p:spPr>
          <a:xfrm rot="18013582">
            <a:off x="4054310" y="2311085"/>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ight Arrow 180"/>
          <p:cNvSpPr/>
          <p:nvPr/>
        </p:nvSpPr>
        <p:spPr>
          <a:xfrm rot="18013582">
            <a:off x="5278301" y="2284948"/>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ight Arrow 181"/>
          <p:cNvSpPr/>
          <p:nvPr/>
        </p:nvSpPr>
        <p:spPr>
          <a:xfrm rot="18013582">
            <a:off x="6527331" y="2260261"/>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ight Arrow 182"/>
          <p:cNvSpPr/>
          <p:nvPr/>
        </p:nvSpPr>
        <p:spPr>
          <a:xfrm rot="18013582">
            <a:off x="1071081" y="3459343"/>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ight Arrow 183"/>
          <p:cNvSpPr/>
          <p:nvPr/>
        </p:nvSpPr>
        <p:spPr>
          <a:xfrm rot="18013582">
            <a:off x="2309064" y="3416367"/>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ight Arrow 184"/>
          <p:cNvSpPr/>
          <p:nvPr/>
        </p:nvSpPr>
        <p:spPr>
          <a:xfrm rot="18013582">
            <a:off x="3510313" y="3396860"/>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ight Arrow 185"/>
          <p:cNvSpPr/>
          <p:nvPr/>
        </p:nvSpPr>
        <p:spPr>
          <a:xfrm rot="18013582">
            <a:off x="4699588" y="3341997"/>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ight Arrow 186"/>
          <p:cNvSpPr/>
          <p:nvPr/>
        </p:nvSpPr>
        <p:spPr>
          <a:xfrm rot="18013582">
            <a:off x="5962091" y="3289381"/>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ight Arrow 187"/>
          <p:cNvSpPr/>
          <p:nvPr/>
        </p:nvSpPr>
        <p:spPr>
          <a:xfrm rot="18013582">
            <a:off x="7176251" y="3237602"/>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ight Arrow 188"/>
          <p:cNvSpPr/>
          <p:nvPr/>
        </p:nvSpPr>
        <p:spPr>
          <a:xfrm rot="18013582">
            <a:off x="523084" y="4496884"/>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ight Arrow 189"/>
          <p:cNvSpPr/>
          <p:nvPr/>
        </p:nvSpPr>
        <p:spPr>
          <a:xfrm rot="18013582">
            <a:off x="1773758" y="4440494"/>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ight Arrow 190"/>
          <p:cNvSpPr/>
          <p:nvPr/>
        </p:nvSpPr>
        <p:spPr>
          <a:xfrm rot="18013582">
            <a:off x="2962099" y="4370010"/>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ight Arrow 191"/>
          <p:cNvSpPr/>
          <p:nvPr/>
        </p:nvSpPr>
        <p:spPr>
          <a:xfrm rot="18013582">
            <a:off x="4151710" y="4331073"/>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ight Arrow 192"/>
          <p:cNvSpPr/>
          <p:nvPr/>
        </p:nvSpPr>
        <p:spPr>
          <a:xfrm rot="18013582">
            <a:off x="5364816" y="4312479"/>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ight Arrow 193"/>
          <p:cNvSpPr/>
          <p:nvPr/>
        </p:nvSpPr>
        <p:spPr>
          <a:xfrm rot="18013582">
            <a:off x="6565729" y="4306383"/>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ight Arrow 194"/>
          <p:cNvSpPr/>
          <p:nvPr/>
        </p:nvSpPr>
        <p:spPr>
          <a:xfrm rot="18013582">
            <a:off x="7810704" y="4287790"/>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ight Arrow 195"/>
          <p:cNvSpPr/>
          <p:nvPr/>
        </p:nvSpPr>
        <p:spPr>
          <a:xfrm rot="18013582">
            <a:off x="1151205" y="5465691"/>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ight Arrow 196"/>
          <p:cNvSpPr/>
          <p:nvPr/>
        </p:nvSpPr>
        <p:spPr>
          <a:xfrm rot="18013582">
            <a:off x="2422073" y="5427360"/>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ight Arrow 197"/>
          <p:cNvSpPr/>
          <p:nvPr/>
        </p:nvSpPr>
        <p:spPr>
          <a:xfrm rot="18013582">
            <a:off x="3564812" y="5391697"/>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ight Arrow 198"/>
          <p:cNvSpPr/>
          <p:nvPr/>
        </p:nvSpPr>
        <p:spPr>
          <a:xfrm rot="18013582">
            <a:off x="4839959" y="5350630"/>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ight Arrow 199"/>
          <p:cNvSpPr/>
          <p:nvPr/>
        </p:nvSpPr>
        <p:spPr>
          <a:xfrm rot="18013582">
            <a:off x="6026099" y="5280336"/>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ight Arrow 200"/>
          <p:cNvSpPr/>
          <p:nvPr/>
        </p:nvSpPr>
        <p:spPr>
          <a:xfrm rot="18013582">
            <a:off x="7217866" y="5228710"/>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ight Arrow 201"/>
          <p:cNvSpPr/>
          <p:nvPr/>
        </p:nvSpPr>
        <p:spPr>
          <a:xfrm rot="18013582">
            <a:off x="8477747" y="5243949"/>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ight Arrow 202"/>
          <p:cNvSpPr/>
          <p:nvPr/>
        </p:nvSpPr>
        <p:spPr>
          <a:xfrm rot="18013582">
            <a:off x="1817573" y="6384452"/>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Right Arrow 203"/>
          <p:cNvSpPr/>
          <p:nvPr/>
        </p:nvSpPr>
        <p:spPr>
          <a:xfrm rot="18013582">
            <a:off x="3030678" y="6379823"/>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Right Arrow 204"/>
          <p:cNvSpPr/>
          <p:nvPr/>
        </p:nvSpPr>
        <p:spPr>
          <a:xfrm rot="18013582">
            <a:off x="4243783" y="6347892"/>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ight Arrow 205"/>
          <p:cNvSpPr/>
          <p:nvPr/>
        </p:nvSpPr>
        <p:spPr>
          <a:xfrm rot="18013582">
            <a:off x="5456738" y="6303129"/>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Right Arrow 206"/>
          <p:cNvSpPr/>
          <p:nvPr/>
        </p:nvSpPr>
        <p:spPr>
          <a:xfrm rot="18013582">
            <a:off x="6655511" y="6227235"/>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ight Arrow 207"/>
          <p:cNvSpPr/>
          <p:nvPr/>
        </p:nvSpPr>
        <p:spPr>
          <a:xfrm rot="18013582">
            <a:off x="9564803" y="1156752"/>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ight Arrow 213"/>
          <p:cNvSpPr/>
          <p:nvPr/>
        </p:nvSpPr>
        <p:spPr>
          <a:xfrm rot="18013582">
            <a:off x="8254319" y="1243250"/>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Right Arrow 217"/>
          <p:cNvSpPr/>
          <p:nvPr/>
        </p:nvSpPr>
        <p:spPr>
          <a:xfrm rot="18013582">
            <a:off x="7069343" y="1282042"/>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Right Arrow 218"/>
          <p:cNvSpPr/>
          <p:nvPr/>
        </p:nvSpPr>
        <p:spPr>
          <a:xfrm rot="18013582">
            <a:off x="8928690" y="2176749"/>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Right Arrow 219"/>
          <p:cNvSpPr/>
          <p:nvPr/>
        </p:nvSpPr>
        <p:spPr>
          <a:xfrm rot="18013582">
            <a:off x="7766509" y="2243228"/>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Right Arrow 222"/>
          <p:cNvSpPr/>
          <p:nvPr/>
        </p:nvSpPr>
        <p:spPr>
          <a:xfrm rot="18013582">
            <a:off x="8393926" y="3212457"/>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Right Arrow 223"/>
          <p:cNvSpPr/>
          <p:nvPr/>
        </p:nvSpPr>
        <p:spPr>
          <a:xfrm rot="18013582">
            <a:off x="9611115" y="3184104"/>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Right Arrow 227"/>
          <p:cNvSpPr/>
          <p:nvPr/>
        </p:nvSpPr>
        <p:spPr>
          <a:xfrm rot="18013582">
            <a:off x="9069027" y="4208085"/>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Right Arrow 228"/>
          <p:cNvSpPr/>
          <p:nvPr/>
        </p:nvSpPr>
        <p:spPr>
          <a:xfrm rot="18013582">
            <a:off x="10256093" y="4164156"/>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Right Arrow 229"/>
          <p:cNvSpPr/>
          <p:nvPr/>
        </p:nvSpPr>
        <p:spPr>
          <a:xfrm rot="18013582">
            <a:off x="9682439" y="5182603"/>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Right Arrow 232"/>
          <p:cNvSpPr/>
          <p:nvPr/>
        </p:nvSpPr>
        <p:spPr>
          <a:xfrm rot="18013582">
            <a:off x="-82092" y="3522203"/>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Right Arrow 233"/>
          <p:cNvSpPr/>
          <p:nvPr/>
        </p:nvSpPr>
        <p:spPr>
          <a:xfrm rot="18013582">
            <a:off x="9093911" y="6229216"/>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Right Arrow 234"/>
          <p:cNvSpPr/>
          <p:nvPr/>
        </p:nvSpPr>
        <p:spPr>
          <a:xfrm rot="18013582">
            <a:off x="7875472" y="6239428"/>
            <a:ext cx="368401" cy="19839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Triangle 235"/>
          <p:cNvSpPr/>
          <p:nvPr/>
        </p:nvSpPr>
        <p:spPr>
          <a:xfrm>
            <a:off x="9570564" y="691473"/>
            <a:ext cx="312420" cy="265938"/>
          </a:xfrm>
          <a:prstGeom prst="triangl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Box 236"/>
          <p:cNvSpPr txBox="1"/>
          <p:nvPr/>
        </p:nvSpPr>
        <p:spPr>
          <a:xfrm>
            <a:off x="9927443" y="643078"/>
            <a:ext cx="1430200" cy="369332"/>
          </a:xfrm>
          <a:prstGeom prst="rect">
            <a:avLst/>
          </a:prstGeom>
          <a:noFill/>
        </p:spPr>
        <p:txBody>
          <a:bodyPr wrap="none" rtlCol="0">
            <a:spAutoFit/>
          </a:bodyPr>
          <a:lstStyle/>
          <a:p>
            <a:r>
              <a:rPr lang="en-US" dirty="0" smtClean="0"/>
              <a:t>Wind turbine</a:t>
            </a:r>
            <a:endParaRPr lang="en-US" dirty="0"/>
          </a:p>
        </p:txBody>
      </p:sp>
      <p:sp>
        <p:nvSpPr>
          <p:cNvPr id="238" name="TextBox 237"/>
          <p:cNvSpPr txBox="1"/>
          <p:nvPr/>
        </p:nvSpPr>
        <p:spPr>
          <a:xfrm>
            <a:off x="9947006" y="1031611"/>
            <a:ext cx="1540550" cy="369332"/>
          </a:xfrm>
          <a:prstGeom prst="rect">
            <a:avLst/>
          </a:prstGeom>
          <a:noFill/>
        </p:spPr>
        <p:txBody>
          <a:bodyPr wrap="none" rtlCol="0">
            <a:spAutoFit/>
          </a:bodyPr>
          <a:lstStyle/>
          <a:p>
            <a:r>
              <a:rPr lang="en-US" smtClean="0"/>
              <a:t>Satellite pump</a:t>
            </a:r>
            <a:endParaRPr lang="en-US"/>
          </a:p>
        </p:txBody>
      </p:sp>
      <p:sp>
        <p:nvSpPr>
          <p:cNvPr id="239" name="TextBox 238"/>
          <p:cNvSpPr txBox="1"/>
          <p:nvPr/>
        </p:nvSpPr>
        <p:spPr>
          <a:xfrm>
            <a:off x="9656924" y="1913912"/>
            <a:ext cx="2104359" cy="923330"/>
          </a:xfrm>
          <a:prstGeom prst="rect">
            <a:avLst/>
          </a:prstGeom>
          <a:noFill/>
        </p:spPr>
        <p:txBody>
          <a:bodyPr wrap="none" rtlCol="0">
            <a:spAutoFit/>
          </a:bodyPr>
          <a:lstStyle/>
          <a:p>
            <a:r>
              <a:rPr lang="en-US" dirty="0" smtClean="0"/>
              <a:t>Ice shield/lens with</a:t>
            </a:r>
          </a:p>
          <a:p>
            <a:r>
              <a:rPr lang="en-US" dirty="0" smtClean="0"/>
              <a:t>satellite pump at its </a:t>
            </a:r>
          </a:p>
          <a:p>
            <a:r>
              <a:rPr lang="en-US" dirty="0" err="1" smtClean="0"/>
              <a:t>centre</a:t>
            </a:r>
            <a:endParaRPr lang="en-US" dirty="0"/>
          </a:p>
        </p:txBody>
      </p:sp>
      <p:sp>
        <p:nvSpPr>
          <p:cNvPr id="240" name="TextBox 239"/>
          <p:cNvSpPr txBox="1"/>
          <p:nvPr/>
        </p:nvSpPr>
        <p:spPr>
          <a:xfrm>
            <a:off x="621630" y="304047"/>
            <a:ext cx="3230821" cy="584775"/>
          </a:xfrm>
          <a:prstGeom prst="rect">
            <a:avLst/>
          </a:prstGeom>
          <a:noFill/>
        </p:spPr>
        <p:txBody>
          <a:bodyPr wrap="none" rtlCol="0">
            <a:spAutoFit/>
          </a:bodyPr>
          <a:lstStyle/>
          <a:p>
            <a:r>
              <a:rPr lang="en-US" sz="3200" b="1" dirty="0" smtClean="0"/>
              <a:t>ICE SHIELD ARRAY</a:t>
            </a:r>
            <a:endParaRPr lang="en-US" sz="3200" b="1" dirty="0"/>
          </a:p>
        </p:txBody>
      </p:sp>
      <p:sp>
        <p:nvSpPr>
          <p:cNvPr id="241" name="TextBox 240"/>
          <p:cNvSpPr txBox="1"/>
          <p:nvPr/>
        </p:nvSpPr>
        <p:spPr>
          <a:xfrm>
            <a:off x="3480619" y="2923416"/>
            <a:ext cx="434734" cy="369332"/>
          </a:xfrm>
          <a:prstGeom prst="rect">
            <a:avLst/>
          </a:prstGeom>
          <a:noFill/>
        </p:spPr>
        <p:txBody>
          <a:bodyPr wrap="none" rtlCol="0">
            <a:spAutoFit/>
          </a:bodyPr>
          <a:lstStyle/>
          <a:p>
            <a:r>
              <a:rPr lang="en-US" dirty="0" smtClean="0"/>
              <a:t>A1</a:t>
            </a:r>
            <a:endParaRPr lang="en-US" dirty="0"/>
          </a:p>
        </p:txBody>
      </p:sp>
      <p:sp>
        <p:nvSpPr>
          <p:cNvPr id="242" name="TextBox 241"/>
          <p:cNvSpPr txBox="1"/>
          <p:nvPr/>
        </p:nvSpPr>
        <p:spPr>
          <a:xfrm>
            <a:off x="4687887" y="2923988"/>
            <a:ext cx="434734" cy="369332"/>
          </a:xfrm>
          <a:prstGeom prst="rect">
            <a:avLst/>
          </a:prstGeom>
          <a:noFill/>
        </p:spPr>
        <p:txBody>
          <a:bodyPr wrap="none" rtlCol="0">
            <a:spAutoFit/>
          </a:bodyPr>
          <a:lstStyle/>
          <a:p>
            <a:r>
              <a:rPr lang="en-US" dirty="0" smtClean="0"/>
              <a:t>A2</a:t>
            </a:r>
            <a:endParaRPr lang="en-US" dirty="0"/>
          </a:p>
        </p:txBody>
      </p:sp>
      <p:sp>
        <p:nvSpPr>
          <p:cNvPr id="243" name="TextBox 242"/>
          <p:cNvSpPr txBox="1"/>
          <p:nvPr/>
        </p:nvSpPr>
        <p:spPr>
          <a:xfrm>
            <a:off x="4099296" y="3946549"/>
            <a:ext cx="434734" cy="369332"/>
          </a:xfrm>
          <a:prstGeom prst="rect">
            <a:avLst/>
          </a:prstGeom>
          <a:noFill/>
        </p:spPr>
        <p:txBody>
          <a:bodyPr wrap="none" rtlCol="0">
            <a:spAutoFit/>
          </a:bodyPr>
          <a:lstStyle/>
          <a:p>
            <a:r>
              <a:rPr lang="en-US" smtClean="0"/>
              <a:t>A3</a:t>
            </a:r>
            <a:endParaRPr lang="en-US"/>
          </a:p>
        </p:txBody>
      </p:sp>
      <p:sp>
        <p:nvSpPr>
          <p:cNvPr id="244" name="TextBox 243"/>
          <p:cNvSpPr txBox="1"/>
          <p:nvPr/>
        </p:nvSpPr>
        <p:spPr>
          <a:xfrm>
            <a:off x="4056063" y="1914120"/>
            <a:ext cx="426720" cy="369332"/>
          </a:xfrm>
          <a:prstGeom prst="rect">
            <a:avLst/>
          </a:prstGeom>
          <a:noFill/>
        </p:spPr>
        <p:txBody>
          <a:bodyPr wrap="none" rtlCol="0">
            <a:spAutoFit/>
          </a:bodyPr>
          <a:lstStyle/>
          <a:p>
            <a:r>
              <a:rPr lang="en-US" dirty="0" smtClean="0"/>
              <a:t>B1</a:t>
            </a:r>
            <a:endParaRPr lang="en-US" dirty="0"/>
          </a:p>
        </p:txBody>
      </p:sp>
      <p:sp>
        <p:nvSpPr>
          <p:cNvPr id="245" name="TextBox 244"/>
          <p:cNvSpPr txBox="1"/>
          <p:nvPr/>
        </p:nvSpPr>
        <p:spPr>
          <a:xfrm>
            <a:off x="5289804" y="1893198"/>
            <a:ext cx="426720" cy="369332"/>
          </a:xfrm>
          <a:prstGeom prst="rect">
            <a:avLst/>
          </a:prstGeom>
          <a:noFill/>
        </p:spPr>
        <p:txBody>
          <a:bodyPr wrap="none" rtlCol="0">
            <a:spAutoFit/>
          </a:bodyPr>
          <a:lstStyle/>
          <a:p>
            <a:r>
              <a:rPr lang="en-US" dirty="0" smtClean="0"/>
              <a:t>B2</a:t>
            </a:r>
            <a:endParaRPr lang="en-US" dirty="0"/>
          </a:p>
        </p:txBody>
      </p:sp>
      <p:sp>
        <p:nvSpPr>
          <p:cNvPr id="246" name="TextBox 245"/>
          <p:cNvSpPr txBox="1"/>
          <p:nvPr/>
        </p:nvSpPr>
        <p:spPr>
          <a:xfrm>
            <a:off x="5896793" y="2843712"/>
            <a:ext cx="426720" cy="369332"/>
          </a:xfrm>
          <a:prstGeom prst="rect">
            <a:avLst/>
          </a:prstGeom>
          <a:noFill/>
        </p:spPr>
        <p:txBody>
          <a:bodyPr wrap="none" rtlCol="0">
            <a:spAutoFit/>
          </a:bodyPr>
          <a:lstStyle/>
          <a:p>
            <a:r>
              <a:rPr lang="en-US" dirty="0" smtClean="0"/>
              <a:t>B3</a:t>
            </a:r>
            <a:endParaRPr lang="en-US" dirty="0"/>
          </a:p>
        </p:txBody>
      </p:sp>
      <p:sp>
        <p:nvSpPr>
          <p:cNvPr id="248" name="TextBox 247"/>
          <p:cNvSpPr txBox="1"/>
          <p:nvPr/>
        </p:nvSpPr>
        <p:spPr>
          <a:xfrm>
            <a:off x="5317366" y="3903226"/>
            <a:ext cx="426720" cy="369332"/>
          </a:xfrm>
          <a:prstGeom prst="rect">
            <a:avLst/>
          </a:prstGeom>
          <a:noFill/>
        </p:spPr>
        <p:txBody>
          <a:bodyPr wrap="none" rtlCol="0">
            <a:spAutoFit/>
          </a:bodyPr>
          <a:lstStyle/>
          <a:p>
            <a:r>
              <a:rPr lang="en-US" dirty="0" smtClean="0"/>
              <a:t>B4</a:t>
            </a:r>
            <a:endParaRPr lang="en-US" dirty="0"/>
          </a:p>
        </p:txBody>
      </p:sp>
      <p:sp>
        <p:nvSpPr>
          <p:cNvPr id="249" name="TextBox 248"/>
          <p:cNvSpPr txBox="1"/>
          <p:nvPr/>
        </p:nvSpPr>
        <p:spPr>
          <a:xfrm>
            <a:off x="4749070" y="4879281"/>
            <a:ext cx="426720" cy="369332"/>
          </a:xfrm>
          <a:prstGeom prst="rect">
            <a:avLst/>
          </a:prstGeom>
          <a:noFill/>
        </p:spPr>
        <p:txBody>
          <a:bodyPr wrap="none" rtlCol="0">
            <a:spAutoFit/>
          </a:bodyPr>
          <a:lstStyle/>
          <a:p>
            <a:r>
              <a:rPr lang="en-US" dirty="0" smtClean="0"/>
              <a:t>B5</a:t>
            </a:r>
            <a:endParaRPr lang="en-US" dirty="0"/>
          </a:p>
        </p:txBody>
      </p:sp>
      <p:sp>
        <p:nvSpPr>
          <p:cNvPr id="250" name="TextBox 249"/>
          <p:cNvSpPr txBox="1"/>
          <p:nvPr/>
        </p:nvSpPr>
        <p:spPr>
          <a:xfrm>
            <a:off x="3526965" y="4989969"/>
            <a:ext cx="426720" cy="369332"/>
          </a:xfrm>
          <a:prstGeom prst="rect">
            <a:avLst/>
          </a:prstGeom>
          <a:noFill/>
        </p:spPr>
        <p:txBody>
          <a:bodyPr wrap="none" rtlCol="0">
            <a:spAutoFit/>
          </a:bodyPr>
          <a:lstStyle/>
          <a:p>
            <a:r>
              <a:rPr lang="en-US" dirty="0" smtClean="0"/>
              <a:t>B6</a:t>
            </a:r>
            <a:endParaRPr lang="en-US" dirty="0"/>
          </a:p>
        </p:txBody>
      </p:sp>
      <p:sp>
        <p:nvSpPr>
          <p:cNvPr id="251" name="TextBox 250"/>
          <p:cNvSpPr txBox="1"/>
          <p:nvPr/>
        </p:nvSpPr>
        <p:spPr>
          <a:xfrm>
            <a:off x="2907097" y="3954137"/>
            <a:ext cx="426720" cy="369332"/>
          </a:xfrm>
          <a:prstGeom prst="rect">
            <a:avLst/>
          </a:prstGeom>
          <a:noFill/>
        </p:spPr>
        <p:txBody>
          <a:bodyPr wrap="none" rtlCol="0">
            <a:spAutoFit/>
          </a:bodyPr>
          <a:lstStyle/>
          <a:p>
            <a:r>
              <a:rPr lang="en-US" dirty="0" smtClean="0"/>
              <a:t>B7</a:t>
            </a:r>
            <a:endParaRPr lang="en-US" dirty="0"/>
          </a:p>
        </p:txBody>
      </p:sp>
      <p:sp>
        <p:nvSpPr>
          <p:cNvPr id="252" name="TextBox 251"/>
          <p:cNvSpPr txBox="1"/>
          <p:nvPr/>
        </p:nvSpPr>
        <p:spPr>
          <a:xfrm>
            <a:off x="2250754" y="2977747"/>
            <a:ext cx="426720" cy="369332"/>
          </a:xfrm>
          <a:prstGeom prst="rect">
            <a:avLst/>
          </a:prstGeom>
          <a:noFill/>
        </p:spPr>
        <p:txBody>
          <a:bodyPr wrap="none" rtlCol="0">
            <a:spAutoFit/>
          </a:bodyPr>
          <a:lstStyle/>
          <a:p>
            <a:r>
              <a:rPr lang="en-US" dirty="0" smtClean="0"/>
              <a:t>B8</a:t>
            </a:r>
            <a:endParaRPr lang="en-US" dirty="0"/>
          </a:p>
        </p:txBody>
      </p:sp>
      <p:sp>
        <p:nvSpPr>
          <p:cNvPr id="253" name="TextBox 252"/>
          <p:cNvSpPr txBox="1"/>
          <p:nvPr/>
        </p:nvSpPr>
        <p:spPr>
          <a:xfrm>
            <a:off x="2796921" y="1930269"/>
            <a:ext cx="426720" cy="369332"/>
          </a:xfrm>
          <a:prstGeom prst="rect">
            <a:avLst/>
          </a:prstGeom>
          <a:noFill/>
        </p:spPr>
        <p:txBody>
          <a:bodyPr wrap="none" rtlCol="0">
            <a:spAutoFit/>
          </a:bodyPr>
          <a:lstStyle/>
          <a:p>
            <a:r>
              <a:rPr lang="en-US" dirty="0" smtClean="0"/>
              <a:t>B9</a:t>
            </a:r>
            <a:endParaRPr lang="en-US" dirty="0"/>
          </a:p>
        </p:txBody>
      </p:sp>
      <p:sp>
        <p:nvSpPr>
          <p:cNvPr id="254" name="TextBox 253"/>
          <p:cNvSpPr txBox="1"/>
          <p:nvPr/>
        </p:nvSpPr>
        <p:spPr>
          <a:xfrm>
            <a:off x="3338693" y="902538"/>
            <a:ext cx="425116" cy="369332"/>
          </a:xfrm>
          <a:prstGeom prst="rect">
            <a:avLst/>
          </a:prstGeom>
          <a:noFill/>
        </p:spPr>
        <p:txBody>
          <a:bodyPr wrap="none" rtlCol="0">
            <a:spAutoFit/>
          </a:bodyPr>
          <a:lstStyle/>
          <a:p>
            <a:r>
              <a:rPr lang="en-US" dirty="0" smtClean="0"/>
              <a:t>C1</a:t>
            </a:r>
            <a:endParaRPr lang="en-US" dirty="0"/>
          </a:p>
        </p:txBody>
      </p:sp>
      <p:sp>
        <p:nvSpPr>
          <p:cNvPr id="255" name="TextBox 254"/>
          <p:cNvSpPr txBox="1"/>
          <p:nvPr/>
        </p:nvSpPr>
        <p:spPr>
          <a:xfrm>
            <a:off x="4576936" y="843729"/>
            <a:ext cx="425116" cy="369332"/>
          </a:xfrm>
          <a:prstGeom prst="rect">
            <a:avLst/>
          </a:prstGeom>
          <a:noFill/>
        </p:spPr>
        <p:txBody>
          <a:bodyPr wrap="none" rtlCol="0">
            <a:spAutoFit/>
          </a:bodyPr>
          <a:lstStyle/>
          <a:p>
            <a:r>
              <a:rPr lang="en-US" dirty="0" smtClean="0"/>
              <a:t>C2</a:t>
            </a:r>
            <a:endParaRPr lang="en-US" dirty="0"/>
          </a:p>
        </p:txBody>
      </p:sp>
      <p:sp>
        <p:nvSpPr>
          <p:cNvPr id="256" name="TextBox 255"/>
          <p:cNvSpPr txBox="1"/>
          <p:nvPr/>
        </p:nvSpPr>
        <p:spPr>
          <a:xfrm>
            <a:off x="5822044" y="853781"/>
            <a:ext cx="425116" cy="369332"/>
          </a:xfrm>
          <a:prstGeom prst="rect">
            <a:avLst/>
          </a:prstGeom>
          <a:noFill/>
        </p:spPr>
        <p:txBody>
          <a:bodyPr wrap="none" rtlCol="0">
            <a:spAutoFit/>
          </a:bodyPr>
          <a:lstStyle/>
          <a:p>
            <a:r>
              <a:rPr lang="en-US" dirty="0" smtClean="0"/>
              <a:t>C3</a:t>
            </a:r>
            <a:endParaRPr lang="en-US" dirty="0"/>
          </a:p>
        </p:txBody>
      </p:sp>
      <p:sp>
        <p:nvSpPr>
          <p:cNvPr id="257" name="TextBox 256"/>
          <p:cNvSpPr txBox="1"/>
          <p:nvPr/>
        </p:nvSpPr>
        <p:spPr>
          <a:xfrm>
            <a:off x="6526196" y="1853184"/>
            <a:ext cx="425116" cy="369332"/>
          </a:xfrm>
          <a:prstGeom prst="rect">
            <a:avLst/>
          </a:prstGeom>
          <a:noFill/>
        </p:spPr>
        <p:txBody>
          <a:bodyPr wrap="none" rtlCol="0">
            <a:spAutoFit/>
          </a:bodyPr>
          <a:lstStyle/>
          <a:p>
            <a:r>
              <a:rPr lang="en-US" dirty="0" smtClean="0"/>
              <a:t>C4</a:t>
            </a:r>
            <a:endParaRPr lang="en-US" dirty="0"/>
          </a:p>
        </p:txBody>
      </p:sp>
      <p:sp>
        <p:nvSpPr>
          <p:cNvPr id="258" name="TextBox 257"/>
          <p:cNvSpPr txBox="1"/>
          <p:nvPr/>
        </p:nvSpPr>
        <p:spPr>
          <a:xfrm>
            <a:off x="7109135" y="2877011"/>
            <a:ext cx="425116" cy="369332"/>
          </a:xfrm>
          <a:prstGeom prst="rect">
            <a:avLst/>
          </a:prstGeom>
          <a:noFill/>
        </p:spPr>
        <p:txBody>
          <a:bodyPr wrap="none" rtlCol="0">
            <a:spAutoFit/>
          </a:bodyPr>
          <a:lstStyle/>
          <a:p>
            <a:r>
              <a:rPr lang="en-US" dirty="0" smtClean="0"/>
              <a:t>C5</a:t>
            </a:r>
            <a:endParaRPr lang="en-US" dirty="0"/>
          </a:p>
        </p:txBody>
      </p:sp>
      <p:sp>
        <p:nvSpPr>
          <p:cNvPr id="259" name="TextBox 258"/>
          <p:cNvSpPr txBox="1"/>
          <p:nvPr/>
        </p:nvSpPr>
        <p:spPr>
          <a:xfrm>
            <a:off x="6575683" y="3876451"/>
            <a:ext cx="425116" cy="369332"/>
          </a:xfrm>
          <a:prstGeom prst="rect">
            <a:avLst/>
          </a:prstGeom>
          <a:noFill/>
        </p:spPr>
        <p:txBody>
          <a:bodyPr wrap="none" rtlCol="0">
            <a:spAutoFit/>
          </a:bodyPr>
          <a:lstStyle/>
          <a:p>
            <a:r>
              <a:rPr lang="en-US" dirty="0" smtClean="0"/>
              <a:t>C6</a:t>
            </a:r>
            <a:endParaRPr lang="en-US" dirty="0"/>
          </a:p>
        </p:txBody>
      </p:sp>
      <p:sp>
        <p:nvSpPr>
          <p:cNvPr id="260" name="TextBox 259"/>
          <p:cNvSpPr txBox="1"/>
          <p:nvPr/>
        </p:nvSpPr>
        <p:spPr>
          <a:xfrm>
            <a:off x="5982847" y="4864232"/>
            <a:ext cx="425116" cy="369332"/>
          </a:xfrm>
          <a:prstGeom prst="rect">
            <a:avLst/>
          </a:prstGeom>
          <a:noFill/>
        </p:spPr>
        <p:txBody>
          <a:bodyPr wrap="none" rtlCol="0">
            <a:spAutoFit/>
          </a:bodyPr>
          <a:lstStyle/>
          <a:p>
            <a:r>
              <a:rPr lang="en-US" dirty="0" smtClean="0"/>
              <a:t>C7</a:t>
            </a:r>
            <a:endParaRPr lang="en-US" dirty="0"/>
          </a:p>
        </p:txBody>
      </p:sp>
      <p:sp>
        <p:nvSpPr>
          <p:cNvPr id="261" name="TextBox 260"/>
          <p:cNvSpPr txBox="1"/>
          <p:nvPr/>
        </p:nvSpPr>
        <p:spPr>
          <a:xfrm>
            <a:off x="5431886" y="5901737"/>
            <a:ext cx="425116" cy="369332"/>
          </a:xfrm>
          <a:prstGeom prst="rect">
            <a:avLst/>
          </a:prstGeom>
          <a:noFill/>
        </p:spPr>
        <p:txBody>
          <a:bodyPr wrap="none" rtlCol="0">
            <a:spAutoFit/>
          </a:bodyPr>
          <a:lstStyle/>
          <a:p>
            <a:r>
              <a:rPr lang="en-US" dirty="0" smtClean="0"/>
              <a:t>C8</a:t>
            </a:r>
            <a:endParaRPr lang="en-US" dirty="0"/>
          </a:p>
        </p:txBody>
      </p:sp>
      <p:sp>
        <p:nvSpPr>
          <p:cNvPr id="262" name="TextBox 261"/>
          <p:cNvSpPr txBox="1"/>
          <p:nvPr/>
        </p:nvSpPr>
        <p:spPr>
          <a:xfrm>
            <a:off x="4195231" y="5939615"/>
            <a:ext cx="425116" cy="369332"/>
          </a:xfrm>
          <a:prstGeom prst="rect">
            <a:avLst/>
          </a:prstGeom>
          <a:noFill/>
        </p:spPr>
        <p:txBody>
          <a:bodyPr wrap="none" rtlCol="0">
            <a:spAutoFit/>
          </a:bodyPr>
          <a:lstStyle/>
          <a:p>
            <a:r>
              <a:rPr lang="en-US" dirty="0" smtClean="0"/>
              <a:t>C9</a:t>
            </a:r>
            <a:endParaRPr lang="en-US" dirty="0"/>
          </a:p>
        </p:txBody>
      </p:sp>
      <p:sp>
        <p:nvSpPr>
          <p:cNvPr id="263" name="Right Arrow 262"/>
          <p:cNvSpPr/>
          <p:nvPr/>
        </p:nvSpPr>
        <p:spPr>
          <a:xfrm rot="18013582">
            <a:off x="4634687" y="2696544"/>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Right Arrow 263"/>
          <p:cNvSpPr/>
          <p:nvPr/>
        </p:nvSpPr>
        <p:spPr>
          <a:xfrm rot="18013582">
            <a:off x="5347277" y="3677616"/>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Right Arrow 264"/>
          <p:cNvSpPr/>
          <p:nvPr/>
        </p:nvSpPr>
        <p:spPr>
          <a:xfrm rot="18013582">
            <a:off x="4756738" y="4718563"/>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ight Arrow 265"/>
          <p:cNvSpPr/>
          <p:nvPr/>
        </p:nvSpPr>
        <p:spPr>
          <a:xfrm rot="18013582">
            <a:off x="9624158" y="1543462"/>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Right Arrow 266"/>
          <p:cNvSpPr/>
          <p:nvPr/>
        </p:nvSpPr>
        <p:spPr>
          <a:xfrm rot="18013582">
            <a:off x="3426155" y="2723253"/>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Right Arrow 267"/>
          <p:cNvSpPr/>
          <p:nvPr/>
        </p:nvSpPr>
        <p:spPr>
          <a:xfrm rot="18013582">
            <a:off x="3529788" y="4750895"/>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Right Arrow 268"/>
          <p:cNvSpPr/>
          <p:nvPr/>
        </p:nvSpPr>
        <p:spPr>
          <a:xfrm rot="18013582">
            <a:off x="2914994" y="3719370"/>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Right Arrow 269"/>
          <p:cNvSpPr/>
          <p:nvPr/>
        </p:nvSpPr>
        <p:spPr>
          <a:xfrm rot="18013582">
            <a:off x="5884934" y="2629137"/>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Right Arrow 270"/>
          <p:cNvSpPr/>
          <p:nvPr/>
        </p:nvSpPr>
        <p:spPr>
          <a:xfrm rot="18013582">
            <a:off x="5206446" y="1672389"/>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ight Arrow 271"/>
          <p:cNvSpPr/>
          <p:nvPr/>
        </p:nvSpPr>
        <p:spPr>
          <a:xfrm rot="18013582">
            <a:off x="6518352" y="3653806"/>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Right Arrow 272"/>
          <p:cNvSpPr/>
          <p:nvPr/>
        </p:nvSpPr>
        <p:spPr>
          <a:xfrm rot="18013582">
            <a:off x="5937841" y="4646274"/>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Right Arrow 273"/>
          <p:cNvSpPr/>
          <p:nvPr/>
        </p:nvSpPr>
        <p:spPr>
          <a:xfrm rot="18013582">
            <a:off x="5371680" y="5665297"/>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Right Arrow 274"/>
          <p:cNvSpPr/>
          <p:nvPr/>
        </p:nvSpPr>
        <p:spPr>
          <a:xfrm rot="18013582">
            <a:off x="4207125" y="5720159"/>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Right Arrow 275"/>
          <p:cNvSpPr/>
          <p:nvPr/>
        </p:nvSpPr>
        <p:spPr>
          <a:xfrm rot="18013582">
            <a:off x="2324040" y="4774592"/>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Right Arrow 276"/>
          <p:cNvSpPr/>
          <p:nvPr/>
        </p:nvSpPr>
        <p:spPr>
          <a:xfrm rot="18013582">
            <a:off x="7672545" y="1588900"/>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ight Arrow 277"/>
          <p:cNvSpPr/>
          <p:nvPr/>
        </p:nvSpPr>
        <p:spPr>
          <a:xfrm rot="18013582">
            <a:off x="1533866" y="1777717"/>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Right Arrow 278"/>
          <p:cNvSpPr/>
          <p:nvPr/>
        </p:nvSpPr>
        <p:spPr>
          <a:xfrm rot="18013582">
            <a:off x="2734844" y="1720461"/>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ight Arrow 279"/>
          <p:cNvSpPr/>
          <p:nvPr/>
        </p:nvSpPr>
        <p:spPr>
          <a:xfrm rot="18013582">
            <a:off x="1010109" y="2751616"/>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Right Arrow 280"/>
          <p:cNvSpPr/>
          <p:nvPr/>
        </p:nvSpPr>
        <p:spPr>
          <a:xfrm rot="18013582">
            <a:off x="2199043" y="2783981"/>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Right Arrow 281"/>
          <p:cNvSpPr/>
          <p:nvPr/>
        </p:nvSpPr>
        <p:spPr>
          <a:xfrm rot="18013582">
            <a:off x="1668733" y="3789897"/>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Right Arrow 282"/>
          <p:cNvSpPr/>
          <p:nvPr/>
        </p:nvSpPr>
        <p:spPr>
          <a:xfrm rot="18013582">
            <a:off x="1136346" y="4842817"/>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Right Arrow 283"/>
          <p:cNvSpPr/>
          <p:nvPr/>
        </p:nvSpPr>
        <p:spPr>
          <a:xfrm rot="18013582">
            <a:off x="2984616" y="5762490"/>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Right Arrow 284"/>
          <p:cNvSpPr/>
          <p:nvPr/>
        </p:nvSpPr>
        <p:spPr>
          <a:xfrm rot="18013582">
            <a:off x="6597846" y="5584715"/>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Right Arrow 285"/>
          <p:cNvSpPr/>
          <p:nvPr/>
        </p:nvSpPr>
        <p:spPr>
          <a:xfrm rot="18013582">
            <a:off x="7165423" y="4616061"/>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Right Arrow 286"/>
          <p:cNvSpPr/>
          <p:nvPr/>
        </p:nvSpPr>
        <p:spPr>
          <a:xfrm rot="18013582">
            <a:off x="7745672" y="3600271"/>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Right Arrow 287"/>
          <p:cNvSpPr/>
          <p:nvPr/>
        </p:nvSpPr>
        <p:spPr>
          <a:xfrm rot="18013582">
            <a:off x="7130132" y="2570551"/>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Right Arrow 288"/>
          <p:cNvSpPr/>
          <p:nvPr/>
        </p:nvSpPr>
        <p:spPr>
          <a:xfrm rot="18013582">
            <a:off x="6430002" y="1626279"/>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Right Arrow 289"/>
          <p:cNvSpPr/>
          <p:nvPr/>
        </p:nvSpPr>
        <p:spPr>
          <a:xfrm rot="18013582">
            <a:off x="3984197" y="1631824"/>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TextBox 290"/>
          <p:cNvSpPr txBox="1"/>
          <p:nvPr/>
        </p:nvSpPr>
        <p:spPr>
          <a:xfrm>
            <a:off x="2919045" y="5938573"/>
            <a:ext cx="542136" cy="369332"/>
          </a:xfrm>
          <a:prstGeom prst="rect">
            <a:avLst/>
          </a:prstGeom>
          <a:noFill/>
        </p:spPr>
        <p:txBody>
          <a:bodyPr wrap="none" rtlCol="0">
            <a:spAutoFit/>
          </a:bodyPr>
          <a:lstStyle/>
          <a:p>
            <a:r>
              <a:rPr lang="en-US" dirty="0" smtClean="0"/>
              <a:t>C10</a:t>
            </a:r>
            <a:endParaRPr lang="en-US" dirty="0"/>
          </a:p>
        </p:txBody>
      </p:sp>
      <p:sp>
        <p:nvSpPr>
          <p:cNvPr id="292" name="TextBox 291"/>
          <p:cNvSpPr txBox="1"/>
          <p:nvPr/>
        </p:nvSpPr>
        <p:spPr>
          <a:xfrm>
            <a:off x="2310813" y="4973812"/>
            <a:ext cx="542136" cy="369332"/>
          </a:xfrm>
          <a:prstGeom prst="rect">
            <a:avLst/>
          </a:prstGeom>
          <a:noFill/>
        </p:spPr>
        <p:txBody>
          <a:bodyPr wrap="none" rtlCol="0">
            <a:spAutoFit/>
          </a:bodyPr>
          <a:lstStyle/>
          <a:p>
            <a:r>
              <a:rPr lang="en-US" dirty="0" smtClean="0"/>
              <a:t>C11</a:t>
            </a:r>
            <a:endParaRPr lang="en-US" dirty="0"/>
          </a:p>
        </p:txBody>
      </p:sp>
      <p:sp>
        <p:nvSpPr>
          <p:cNvPr id="293" name="TextBox 292"/>
          <p:cNvSpPr txBox="1"/>
          <p:nvPr/>
        </p:nvSpPr>
        <p:spPr>
          <a:xfrm>
            <a:off x="1648707" y="3986536"/>
            <a:ext cx="542136" cy="369332"/>
          </a:xfrm>
          <a:prstGeom prst="rect">
            <a:avLst/>
          </a:prstGeom>
          <a:noFill/>
        </p:spPr>
        <p:txBody>
          <a:bodyPr wrap="none" rtlCol="0">
            <a:spAutoFit/>
          </a:bodyPr>
          <a:lstStyle/>
          <a:p>
            <a:r>
              <a:rPr lang="en-US" dirty="0" smtClean="0"/>
              <a:t>C12</a:t>
            </a:r>
            <a:endParaRPr lang="en-US" dirty="0"/>
          </a:p>
        </p:txBody>
      </p:sp>
      <p:sp>
        <p:nvSpPr>
          <p:cNvPr id="294" name="TextBox 293"/>
          <p:cNvSpPr txBox="1"/>
          <p:nvPr/>
        </p:nvSpPr>
        <p:spPr>
          <a:xfrm>
            <a:off x="981257" y="3047340"/>
            <a:ext cx="542136" cy="369332"/>
          </a:xfrm>
          <a:prstGeom prst="rect">
            <a:avLst/>
          </a:prstGeom>
          <a:noFill/>
        </p:spPr>
        <p:txBody>
          <a:bodyPr wrap="none" rtlCol="0">
            <a:spAutoFit/>
          </a:bodyPr>
          <a:lstStyle/>
          <a:p>
            <a:r>
              <a:rPr lang="en-US" dirty="0" smtClean="0"/>
              <a:t>C13</a:t>
            </a:r>
            <a:endParaRPr lang="en-US" dirty="0"/>
          </a:p>
        </p:txBody>
      </p:sp>
      <p:sp>
        <p:nvSpPr>
          <p:cNvPr id="295" name="TextBox 294"/>
          <p:cNvSpPr txBox="1"/>
          <p:nvPr/>
        </p:nvSpPr>
        <p:spPr>
          <a:xfrm>
            <a:off x="1521758" y="1999013"/>
            <a:ext cx="542136" cy="369332"/>
          </a:xfrm>
          <a:prstGeom prst="rect">
            <a:avLst/>
          </a:prstGeom>
          <a:noFill/>
        </p:spPr>
        <p:txBody>
          <a:bodyPr wrap="none" rtlCol="0">
            <a:spAutoFit/>
          </a:bodyPr>
          <a:lstStyle/>
          <a:p>
            <a:r>
              <a:rPr lang="en-US" dirty="0" smtClean="0"/>
              <a:t>C14</a:t>
            </a:r>
            <a:endParaRPr lang="en-US" dirty="0"/>
          </a:p>
        </p:txBody>
      </p:sp>
      <p:sp>
        <p:nvSpPr>
          <p:cNvPr id="296" name="TextBox 295"/>
          <p:cNvSpPr txBox="1"/>
          <p:nvPr/>
        </p:nvSpPr>
        <p:spPr>
          <a:xfrm>
            <a:off x="2035202" y="975239"/>
            <a:ext cx="542136" cy="369332"/>
          </a:xfrm>
          <a:prstGeom prst="rect">
            <a:avLst/>
          </a:prstGeom>
          <a:noFill/>
        </p:spPr>
        <p:txBody>
          <a:bodyPr wrap="none" rtlCol="0">
            <a:spAutoFit/>
          </a:bodyPr>
          <a:lstStyle/>
          <a:p>
            <a:r>
              <a:rPr lang="en-US" dirty="0" smtClean="0"/>
              <a:t>C15</a:t>
            </a:r>
            <a:endParaRPr lang="en-US" dirty="0"/>
          </a:p>
        </p:txBody>
      </p:sp>
      <p:sp>
        <p:nvSpPr>
          <p:cNvPr id="297" name="Right Arrow 296"/>
          <p:cNvSpPr/>
          <p:nvPr/>
        </p:nvSpPr>
        <p:spPr>
          <a:xfrm rot="18013582">
            <a:off x="8344104" y="2576643"/>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Right Arrow 298"/>
          <p:cNvSpPr/>
          <p:nvPr/>
        </p:nvSpPr>
        <p:spPr>
          <a:xfrm rot="18013582">
            <a:off x="8977435" y="3562515"/>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Right Arrow 300"/>
          <p:cNvSpPr/>
          <p:nvPr/>
        </p:nvSpPr>
        <p:spPr>
          <a:xfrm rot="18013582">
            <a:off x="9625156" y="4538557"/>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Right Arrow 301"/>
          <p:cNvSpPr/>
          <p:nvPr/>
        </p:nvSpPr>
        <p:spPr>
          <a:xfrm rot="18013582">
            <a:off x="8398205" y="4605699"/>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Right Arrow 303"/>
          <p:cNvSpPr/>
          <p:nvPr/>
        </p:nvSpPr>
        <p:spPr>
          <a:xfrm rot="18013582">
            <a:off x="9021877" y="5579951"/>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Right Arrow 304"/>
          <p:cNvSpPr/>
          <p:nvPr/>
        </p:nvSpPr>
        <p:spPr>
          <a:xfrm rot="18013582">
            <a:off x="7820095" y="5622623"/>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TextBox 306"/>
          <p:cNvSpPr txBox="1"/>
          <p:nvPr/>
        </p:nvSpPr>
        <p:spPr>
          <a:xfrm>
            <a:off x="9973755" y="1431423"/>
            <a:ext cx="1780744" cy="369332"/>
          </a:xfrm>
          <a:prstGeom prst="rect">
            <a:avLst/>
          </a:prstGeom>
          <a:noFill/>
        </p:spPr>
        <p:txBody>
          <a:bodyPr wrap="none" rtlCol="0">
            <a:spAutoFit/>
          </a:bodyPr>
          <a:lstStyle/>
          <a:p>
            <a:r>
              <a:rPr lang="en-US" dirty="0" smtClean="0"/>
              <a:t>Grounding pump</a:t>
            </a:r>
            <a:endParaRPr lang="en-US" dirty="0"/>
          </a:p>
        </p:txBody>
      </p:sp>
      <p:sp>
        <p:nvSpPr>
          <p:cNvPr id="308" name="Right Arrow 307"/>
          <p:cNvSpPr/>
          <p:nvPr/>
        </p:nvSpPr>
        <p:spPr>
          <a:xfrm rot="18013582">
            <a:off x="1763442" y="5825035"/>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TextBox 308"/>
          <p:cNvSpPr txBox="1"/>
          <p:nvPr/>
        </p:nvSpPr>
        <p:spPr>
          <a:xfrm>
            <a:off x="9889189" y="291061"/>
            <a:ext cx="941925" cy="369332"/>
          </a:xfrm>
          <a:prstGeom prst="rect">
            <a:avLst/>
          </a:prstGeom>
          <a:noFill/>
        </p:spPr>
        <p:txBody>
          <a:bodyPr wrap="none" rtlCol="0">
            <a:spAutoFit/>
          </a:bodyPr>
          <a:lstStyle/>
          <a:p>
            <a:r>
              <a:rPr lang="en-US" b="1" dirty="0" smtClean="0"/>
              <a:t>LEGEND</a:t>
            </a:r>
            <a:endParaRPr lang="en-US" b="1" dirty="0"/>
          </a:p>
        </p:txBody>
      </p:sp>
      <p:sp>
        <p:nvSpPr>
          <p:cNvPr id="310" name="TextBox 309"/>
          <p:cNvSpPr txBox="1"/>
          <p:nvPr/>
        </p:nvSpPr>
        <p:spPr>
          <a:xfrm>
            <a:off x="10518110" y="5998464"/>
            <a:ext cx="1346844" cy="369332"/>
          </a:xfrm>
          <a:prstGeom prst="rect">
            <a:avLst/>
          </a:prstGeom>
          <a:noFill/>
        </p:spPr>
        <p:txBody>
          <a:bodyPr wrap="none" rtlCol="0">
            <a:spAutoFit/>
          </a:bodyPr>
          <a:lstStyle/>
          <a:p>
            <a:r>
              <a:rPr lang="en-US" smtClean="0"/>
              <a:t>Open Ocean</a:t>
            </a:r>
            <a:endParaRPr lang="en-US"/>
          </a:p>
        </p:txBody>
      </p:sp>
      <p:sp>
        <p:nvSpPr>
          <p:cNvPr id="312" name="Right Arrow 311"/>
          <p:cNvSpPr/>
          <p:nvPr/>
        </p:nvSpPr>
        <p:spPr>
          <a:xfrm rot="18013582">
            <a:off x="473677" y="3841409"/>
            <a:ext cx="368401" cy="19839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3132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1105</TotalTime>
  <Words>529</Words>
  <Application>Microsoft Macintosh PowerPoint</Application>
  <PresentationFormat>Widescreen</PresentationFormat>
  <Paragraphs>53</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How to Grow a Grounded Ice Array</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Clarke</dc:creator>
  <cp:lastModifiedBy>Alice Clarke</cp:lastModifiedBy>
  <cp:revision>26</cp:revision>
  <cp:lastPrinted>2017-10-03T03:09:28Z</cp:lastPrinted>
  <dcterms:created xsi:type="dcterms:W3CDTF">2017-10-02T08:55:22Z</dcterms:created>
  <dcterms:modified xsi:type="dcterms:W3CDTF">2017-11-07T06:07:01Z</dcterms:modified>
</cp:coreProperties>
</file>