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4" r:id="rId7"/>
    <p:sldId id="270" r:id="rId8"/>
    <p:sldId id="269" r:id="rId9"/>
    <p:sldId id="26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EF6FF"/>
    <a:srgbClr val="CE9FFF"/>
    <a:srgbClr val="FC60F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23"/>
  </p:normalViewPr>
  <p:slideViewPr>
    <p:cSldViewPr snapToGrid="0" snapToObjects="1">
      <p:cViewPr varScale="1">
        <p:scale>
          <a:sx n="128" d="100"/>
          <a:sy n="128" d="100"/>
        </p:scale>
        <p:origin x="48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35A843-0EF2-794A-A91C-98A6B7E671E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BC466D1-144A-D24C-9CC5-7401E8287D3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2493652-710E-4747-BF5A-3238AE7AD858}"/>
              </a:ext>
            </a:extLst>
          </p:cNvPr>
          <p:cNvSpPr>
            <a:spLocks noGrp="1"/>
          </p:cNvSpPr>
          <p:nvPr>
            <p:ph type="dt" sz="half" idx="10"/>
          </p:nvPr>
        </p:nvSpPr>
        <p:spPr/>
        <p:txBody>
          <a:bodyPr/>
          <a:lstStyle/>
          <a:p>
            <a:fld id="{BA1E2728-5E72-8C49-AF55-D4BE3F9BB18D}" type="datetimeFigureOut">
              <a:rPr lang="en-US" smtClean="0"/>
              <a:t>3/15/19</a:t>
            </a:fld>
            <a:endParaRPr lang="en-US"/>
          </a:p>
        </p:txBody>
      </p:sp>
      <p:sp>
        <p:nvSpPr>
          <p:cNvPr id="5" name="Footer Placeholder 4">
            <a:extLst>
              <a:ext uri="{FF2B5EF4-FFF2-40B4-BE49-F238E27FC236}">
                <a16:creationId xmlns:a16="http://schemas.microsoft.com/office/drawing/2014/main" id="{61D54878-20C9-4C4C-A445-A980AB3A77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9BB6A9-420A-004B-BB64-90E496E7375D}"/>
              </a:ext>
            </a:extLst>
          </p:cNvPr>
          <p:cNvSpPr>
            <a:spLocks noGrp="1"/>
          </p:cNvSpPr>
          <p:nvPr>
            <p:ph type="sldNum" sz="quarter" idx="12"/>
          </p:nvPr>
        </p:nvSpPr>
        <p:spPr/>
        <p:txBody>
          <a:bodyPr/>
          <a:lstStyle/>
          <a:p>
            <a:fld id="{1B02D645-2F71-0E4E-904E-4C986C226AD7}" type="slidenum">
              <a:rPr lang="en-US" smtClean="0"/>
              <a:t>‹#›</a:t>
            </a:fld>
            <a:endParaRPr lang="en-US"/>
          </a:p>
        </p:txBody>
      </p:sp>
    </p:spTree>
    <p:extLst>
      <p:ext uri="{BB962C8B-B14F-4D97-AF65-F5344CB8AC3E}">
        <p14:creationId xmlns:p14="http://schemas.microsoft.com/office/powerpoint/2010/main" val="3897838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86D783-7D15-9A41-AF0B-BC027EFF2C0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9ABE539-4C20-BA41-9B88-2606BBFB7E2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C1E876-807F-9D46-A6A9-48933F602C5B}"/>
              </a:ext>
            </a:extLst>
          </p:cNvPr>
          <p:cNvSpPr>
            <a:spLocks noGrp="1"/>
          </p:cNvSpPr>
          <p:nvPr>
            <p:ph type="dt" sz="half" idx="10"/>
          </p:nvPr>
        </p:nvSpPr>
        <p:spPr/>
        <p:txBody>
          <a:bodyPr/>
          <a:lstStyle/>
          <a:p>
            <a:fld id="{BA1E2728-5E72-8C49-AF55-D4BE3F9BB18D}" type="datetimeFigureOut">
              <a:rPr lang="en-US" smtClean="0"/>
              <a:t>3/15/19</a:t>
            </a:fld>
            <a:endParaRPr lang="en-US"/>
          </a:p>
        </p:txBody>
      </p:sp>
      <p:sp>
        <p:nvSpPr>
          <p:cNvPr id="5" name="Footer Placeholder 4">
            <a:extLst>
              <a:ext uri="{FF2B5EF4-FFF2-40B4-BE49-F238E27FC236}">
                <a16:creationId xmlns:a16="http://schemas.microsoft.com/office/drawing/2014/main" id="{B6139BB1-0464-D94C-AFE3-99C4B8849E2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260CAD-6806-EB4C-93DF-29094FE3DFD5}"/>
              </a:ext>
            </a:extLst>
          </p:cNvPr>
          <p:cNvSpPr>
            <a:spLocks noGrp="1"/>
          </p:cNvSpPr>
          <p:nvPr>
            <p:ph type="sldNum" sz="quarter" idx="12"/>
          </p:nvPr>
        </p:nvSpPr>
        <p:spPr/>
        <p:txBody>
          <a:bodyPr/>
          <a:lstStyle/>
          <a:p>
            <a:fld id="{1B02D645-2F71-0E4E-904E-4C986C226AD7}" type="slidenum">
              <a:rPr lang="en-US" smtClean="0"/>
              <a:t>‹#›</a:t>
            </a:fld>
            <a:endParaRPr lang="en-US"/>
          </a:p>
        </p:txBody>
      </p:sp>
    </p:spTree>
    <p:extLst>
      <p:ext uri="{BB962C8B-B14F-4D97-AF65-F5344CB8AC3E}">
        <p14:creationId xmlns:p14="http://schemas.microsoft.com/office/powerpoint/2010/main" val="199333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2323BF4-F97F-314F-BED6-F5090CFCF38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37B8BA3-D81E-3441-8625-28B9B5845F8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37B772-AE1C-154D-A6C0-3676B9A23AC8}"/>
              </a:ext>
            </a:extLst>
          </p:cNvPr>
          <p:cNvSpPr>
            <a:spLocks noGrp="1"/>
          </p:cNvSpPr>
          <p:nvPr>
            <p:ph type="dt" sz="half" idx="10"/>
          </p:nvPr>
        </p:nvSpPr>
        <p:spPr/>
        <p:txBody>
          <a:bodyPr/>
          <a:lstStyle/>
          <a:p>
            <a:fld id="{BA1E2728-5E72-8C49-AF55-D4BE3F9BB18D}" type="datetimeFigureOut">
              <a:rPr lang="en-US" smtClean="0"/>
              <a:t>3/15/19</a:t>
            </a:fld>
            <a:endParaRPr lang="en-US"/>
          </a:p>
        </p:txBody>
      </p:sp>
      <p:sp>
        <p:nvSpPr>
          <p:cNvPr id="5" name="Footer Placeholder 4">
            <a:extLst>
              <a:ext uri="{FF2B5EF4-FFF2-40B4-BE49-F238E27FC236}">
                <a16:creationId xmlns:a16="http://schemas.microsoft.com/office/drawing/2014/main" id="{80E82116-63A1-A642-B20A-85ABF441EC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F3643DE-CE6B-3C4B-85F9-57D9BC5B9A41}"/>
              </a:ext>
            </a:extLst>
          </p:cNvPr>
          <p:cNvSpPr>
            <a:spLocks noGrp="1"/>
          </p:cNvSpPr>
          <p:nvPr>
            <p:ph type="sldNum" sz="quarter" idx="12"/>
          </p:nvPr>
        </p:nvSpPr>
        <p:spPr/>
        <p:txBody>
          <a:bodyPr/>
          <a:lstStyle/>
          <a:p>
            <a:fld id="{1B02D645-2F71-0E4E-904E-4C986C226AD7}" type="slidenum">
              <a:rPr lang="en-US" smtClean="0"/>
              <a:t>‹#›</a:t>
            </a:fld>
            <a:endParaRPr lang="en-US"/>
          </a:p>
        </p:txBody>
      </p:sp>
    </p:spTree>
    <p:extLst>
      <p:ext uri="{BB962C8B-B14F-4D97-AF65-F5344CB8AC3E}">
        <p14:creationId xmlns:p14="http://schemas.microsoft.com/office/powerpoint/2010/main" val="1006588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518C6E-AA81-EC49-BAFE-37B1CB6E25C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F92C76C-9815-0745-AD1D-03595A3D80F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33EDBA-B9E8-A240-84D3-A690C4872813}"/>
              </a:ext>
            </a:extLst>
          </p:cNvPr>
          <p:cNvSpPr>
            <a:spLocks noGrp="1"/>
          </p:cNvSpPr>
          <p:nvPr>
            <p:ph type="dt" sz="half" idx="10"/>
          </p:nvPr>
        </p:nvSpPr>
        <p:spPr/>
        <p:txBody>
          <a:bodyPr/>
          <a:lstStyle/>
          <a:p>
            <a:fld id="{BA1E2728-5E72-8C49-AF55-D4BE3F9BB18D}" type="datetimeFigureOut">
              <a:rPr lang="en-US" smtClean="0"/>
              <a:t>3/15/19</a:t>
            </a:fld>
            <a:endParaRPr lang="en-US"/>
          </a:p>
        </p:txBody>
      </p:sp>
      <p:sp>
        <p:nvSpPr>
          <p:cNvPr id="5" name="Footer Placeholder 4">
            <a:extLst>
              <a:ext uri="{FF2B5EF4-FFF2-40B4-BE49-F238E27FC236}">
                <a16:creationId xmlns:a16="http://schemas.microsoft.com/office/drawing/2014/main" id="{7B9928E5-6526-D543-8625-73B9CFF8F2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87380B-EFAE-384F-B961-75B75A412309}"/>
              </a:ext>
            </a:extLst>
          </p:cNvPr>
          <p:cNvSpPr>
            <a:spLocks noGrp="1"/>
          </p:cNvSpPr>
          <p:nvPr>
            <p:ph type="sldNum" sz="quarter" idx="12"/>
          </p:nvPr>
        </p:nvSpPr>
        <p:spPr/>
        <p:txBody>
          <a:bodyPr/>
          <a:lstStyle/>
          <a:p>
            <a:fld id="{1B02D645-2F71-0E4E-904E-4C986C226AD7}" type="slidenum">
              <a:rPr lang="en-US" smtClean="0"/>
              <a:t>‹#›</a:t>
            </a:fld>
            <a:endParaRPr lang="en-US"/>
          </a:p>
        </p:txBody>
      </p:sp>
    </p:spTree>
    <p:extLst>
      <p:ext uri="{BB962C8B-B14F-4D97-AF65-F5344CB8AC3E}">
        <p14:creationId xmlns:p14="http://schemas.microsoft.com/office/powerpoint/2010/main" val="3222605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30EF59-88EF-8B44-B402-2B2B7ACB754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9024FC3-5F07-D945-A2B8-99F90E1F5F9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53E7C65-A588-8847-AF71-25B359E66AD6}"/>
              </a:ext>
            </a:extLst>
          </p:cNvPr>
          <p:cNvSpPr>
            <a:spLocks noGrp="1"/>
          </p:cNvSpPr>
          <p:nvPr>
            <p:ph type="dt" sz="half" idx="10"/>
          </p:nvPr>
        </p:nvSpPr>
        <p:spPr/>
        <p:txBody>
          <a:bodyPr/>
          <a:lstStyle/>
          <a:p>
            <a:fld id="{BA1E2728-5E72-8C49-AF55-D4BE3F9BB18D}" type="datetimeFigureOut">
              <a:rPr lang="en-US" smtClean="0"/>
              <a:t>3/15/19</a:t>
            </a:fld>
            <a:endParaRPr lang="en-US"/>
          </a:p>
        </p:txBody>
      </p:sp>
      <p:sp>
        <p:nvSpPr>
          <p:cNvPr id="5" name="Footer Placeholder 4">
            <a:extLst>
              <a:ext uri="{FF2B5EF4-FFF2-40B4-BE49-F238E27FC236}">
                <a16:creationId xmlns:a16="http://schemas.microsoft.com/office/drawing/2014/main" id="{3F04AEE1-A345-6F41-99E4-1686839F8A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B4DFCB3-62B3-F942-9B9D-D969220B5554}"/>
              </a:ext>
            </a:extLst>
          </p:cNvPr>
          <p:cNvSpPr>
            <a:spLocks noGrp="1"/>
          </p:cNvSpPr>
          <p:nvPr>
            <p:ph type="sldNum" sz="quarter" idx="12"/>
          </p:nvPr>
        </p:nvSpPr>
        <p:spPr/>
        <p:txBody>
          <a:bodyPr/>
          <a:lstStyle/>
          <a:p>
            <a:fld id="{1B02D645-2F71-0E4E-904E-4C986C226AD7}" type="slidenum">
              <a:rPr lang="en-US" smtClean="0"/>
              <a:t>‹#›</a:t>
            </a:fld>
            <a:endParaRPr lang="en-US"/>
          </a:p>
        </p:txBody>
      </p:sp>
    </p:spTree>
    <p:extLst>
      <p:ext uri="{BB962C8B-B14F-4D97-AF65-F5344CB8AC3E}">
        <p14:creationId xmlns:p14="http://schemas.microsoft.com/office/powerpoint/2010/main" val="573041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8A054B-271B-E149-88EB-BB5C4B8EB38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DA11A2-91B0-8548-B7E6-7E7944F031F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3FFC0A2-0D86-8E40-BEEB-AD993666F70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2F42494-1C7B-EA43-AC0F-8C0BA256643F}"/>
              </a:ext>
            </a:extLst>
          </p:cNvPr>
          <p:cNvSpPr>
            <a:spLocks noGrp="1"/>
          </p:cNvSpPr>
          <p:nvPr>
            <p:ph type="dt" sz="half" idx="10"/>
          </p:nvPr>
        </p:nvSpPr>
        <p:spPr/>
        <p:txBody>
          <a:bodyPr/>
          <a:lstStyle/>
          <a:p>
            <a:fld id="{BA1E2728-5E72-8C49-AF55-D4BE3F9BB18D}" type="datetimeFigureOut">
              <a:rPr lang="en-US" smtClean="0"/>
              <a:t>3/15/19</a:t>
            </a:fld>
            <a:endParaRPr lang="en-US"/>
          </a:p>
        </p:txBody>
      </p:sp>
      <p:sp>
        <p:nvSpPr>
          <p:cNvPr id="6" name="Footer Placeholder 5">
            <a:extLst>
              <a:ext uri="{FF2B5EF4-FFF2-40B4-BE49-F238E27FC236}">
                <a16:creationId xmlns:a16="http://schemas.microsoft.com/office/drawing/2014/main" id="{26ED36FB-27E2-5B47-A9AC-A09F8BB570A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8F58C61-B5F2-384C-B3F2-34147EA9A55D}"/>
              </a:ext>
            </a:extLst>
          </p:cNvPr>
          <p:cNvSpPr>
            <a:spLocks noGrp="1"/>
          </p:cNvSpPr>
          <p:nvPr>
            <p:ph type="sldNum" sz="quarter" idx="12"/>
          </p:nvPr>
        </p:nvSpPr>
        <p:spPr/>
        <p:txBody>
          <a:bodyPr/>
          <a:lstStyle/>
          <a:p>
            <a:fld id="{1B02D645-2F71-0E4E-904E-4C986C226AD7}" type="slidenum">
              <a:rPr lang="en-US" smtClean="0"/>
              <a:t>‹#›</a:t>
            </a:fld>
            <a:endParaRPr lang="en-US"/>
          </a:p>
        </p:txBody>
      </p:sp>
    </p:spTree>
    <p:extLst>
      <p:ext uri="{BB962C8B-B14F-4D97-AF65-F5344CB8AC3E}">
        <p14:creationId xmlns:p14="http://schemas.microsoft.com/office/powerpoint/2010/main" val="2101873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ADF999-8365-464D-B965-81AAFDEDC95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70D22DE-963C-D640-9023-658ABC9A107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198E6D1-71E4-8742-B2E8-C2D3DA907E1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38E26E0-0F4E-CA4E-8A54-9B9AB3F693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4918DAC-C2AA-104E-B27F-C8D72438409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838D639-4D2D-C749-B2B7-BDDCD5349E80}"/>
              </a:ext>
            </a:extLst>
          </p:cNvPr>
          <p:cNvSpPr>
            <a:spLocks noGrp="1"/>
          </p:cNvSpPr>
          <p:nvPr>
            <p:ph type="dt" sz="half" idx="10"/>
          </p:nvPr>
        </p:nvSpPr>
        <p:spPr/>
        <p:txBody>
          <a:bodyPr/>
          <a:lstStyle/>
          <a:p>
            <a:fld id="{BA1E2728-5E72-8C49-AF55-D4BE3F9BB18D}" type="datetimeFigureOut">
              <a:rPr lang="en-US" smtClean="0"/>
              <a:t>3/15/19</a:t>
            </a:fld>
            <a:endParaRPr lang="en-US"/>
          </a:p>
        </p:txBody>
      </p:sp>
      <p:sp>
        <p:nvSpPr>
          <p:cNvPr id="8" name="Footer Placeholder 7">
            <a:extLst>
              <a:ext uri="{FF2B5EF4-FFF2-40B4-BE49-F238E27FC236}">
                <a16:creationId xmlns:a16="http://schemas.microsoft.com/office/drawing/2014/main" id="{57333EE1-E1B9-0E43-BC6C-81940B11176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6CC1473-5E90-5243-840F-032C476DEEE9}"/>
              </a:ext>
            </a:extLst>
          </p:cNvPr>
          <p:cNvSpPr>
            <a:spLocks noGrp="1"/>
          </p:cNvSpPr>
          <p:nvPr>
            <p:ph type="sldNum" sz="quarter" idx="12"/>
          </p:nvPr>
        </p:nvSpPr>
        <p:spPr/>
        <p:txBody>
          <a:bodyPr/>
          <a:lstStyle/>
          <a:p>
            <a:fld id="{1B02D645-2F71-0E4E-904E-4C986C226AD7}" type="slidenum">
              <a:rPr lang="en-US" smtClean="0"/>
              <a:t>‹#›</a:t>
            </a:fld>
            <a:endParaRPr lang="en-US"/>
          </a:p>
        </p:txBody>
      </p:sp>
    </p:spTree>
    <p:extLst>
      <p:ext uri="{BB962C8B-B14F-4D97-AF65-F5344CB8AC3E}">
        <p14:creationId xmlns:p14="http://schemas.microsoft.com/office/powerpoint/2010/main" val="2201679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8C0BC-3B3D-774B-9D91-6D22DC24E37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6793BF4-B8C1-1E44-AA95-5AA44E6D9550}"/>
              </a:ext>
            </a:extLst>
          </p:cNvPr>
          <p:cNvSpPr>
            <a:spLocks noGrp="1"/>
          </p:cNvSpPr>
          <p:nvPr>
            <p:ph type="dt" sz="half" idx="10"/>
          </p:nvPr>
        </p:nvSpPr>
        <p:spPr/>
        <p:txBody>
          <a:bodyPr/>
          <a:lstStyle/>
          <a:p>
            <a:fld id="{BA1E2728-5E72-8C49-AF55-D4BE3F9BB18D}" type="datetimeFigureOut">
              <a:rPr lang="en-US" smtClean="0"/>
              <a:t>3/15/19</a:t>
            </a:fld>
            <a:endParaRPr lang="en-US"/>
          </a:p>
        </p:txBody>
      </p:sp>
      <p:sp>
        <p:nvSpPr>
          <p:cNvPr id="4" name="Footer Placeholder 3">
            <a:extLst>
              <a:ext uri="{FF2B5EF4-FFF2-40B4-BE49-F238E27FC236}">
                <a16:creationId xmlns:a16="http://schemas.microsoft.com/office/drawing/2014/main" id="{1F719DA0-2611-B245-8E42-FD9717D0B51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153D4F5-605E-2147-B38E-EEB5AD68A28E}"/>
              </a:ext>
            </a:extLst>
          </p:cNvPr>
          <p:cNvSpPr>
            <a:spLocks noGrp="1"/>
          </p:cNvSpPr>
          <p:nvPr>
            <p:ph type="sldNum" sz="quarter" idx="12"/>
          </p:nvPr>
        </p:nvSpPr>
        <p:spPr/>
        <p:txBody>
          <a:bodyPr/>
          <a:lstStyle/>
          <a:p>
            <a:fld id="{1B02D645-2F71-0E4E-904E-4C986C226AD7}" type="slidenum">
              <a:rPr lang="en-US" smtClean="0"/>
              <a:t>‹#›</a:t>
            </a:fld>
            <a:endParaRPr lang="en-US"/>
          </a:p>
        </p:txBody>
      </p:sp>
    </p:spTree>
    <p:extLst>
      <p:ext uri="{BB962C8B-B14F-4D97-AF65-F5344CB8AC3E}">
        <p14:creationId xmlns:p14="http://schemas.microsoft.com/office/powerpoint/2010/main" val="1980757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96350A7-7492-3840-B2DC-95BF022A0ED6}"/>
              </a:ext>
            </a:extLst>
          </p:cNvPr>
          <p:cNvSpPr>
            <a:spLocks noGrp="1"/>
          </p:cNvSpPr>
          <p:nvPr>
            <p:ph type="dt" sz="half" idx="10"/>
          </p:nvPr>
        </p:nvSpPr>
        <p:spPr/>
        <p:txBody>
          <a:bodyPr/>
          <a:lstStyle/>
          <a:p>
            <a:fld id="{BA1E2728-5E72-8C49-AF55-D4BE3F9BB18D}" type="datetimeFigureOut">
              <a:rPr lang="en-US" smtClean="0"/>
              <a:t>3/15/19</a:t>
            </a:fld>
            <a:endParaRPr lang="en-US"/>
          </a:p>
        </p:txBody>
      </p:sp>
      <p:sp>
        <p:nvSpPr>
          <p:cNvPr id="3" name="Footer Placeholder 2">
            <a:extLst>
              <a:ext uri="{FF2B5EF4-FFF2-40B4-BE49-F238E27FC236}">
                <a16:creationId xmlns:a16="http://schemas.microsoft.com/office/drawing/2014/main" id="{8C40AC5C-7043-1445-B06F-55AF40F2BEC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FA72716-55C8-004C-9A91-5564125D1A94}"/>
              </a:ext>
            </a:extLst>
          </p:cNvPr>
          <p:cNvSpPr>
            <a:spLocks noGrp="1"/>
          </p:cNvSpPr>
          <p:nvPr>
            <p:ph type="sldNum" sz="quarter" idx="12"/>
          </p:nvPr>
        </p:nvSpPr>
        <p:spPr/>
        <p:txBody>
          <a:bodyPr/>
          <a:lstStyle/>
          <a:p>
            <a:fld id="{1B02D645-2F71-0E4E-904E-4C986C226AD7}" type="slidenum">
              <a:rPr lang="en-US" smtClean="0"/>
              <a:t>‹#›</a:t>
            </a:fld>
            <a:endParaRPr lang="en-US"/>
          </a:p>
        </p:txBody>
      </p:sp>
    </p:spTree>
    <p:extLst>
      <p:ext uri="{BB962C8B-B14F-4D97-AF65-F5344CB8AC3E}">
        <p14:creationId xmlns:p14="http://schemas.microsoft.com/office/powerpoint/2010/main" val="1654955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6B710-DEEE-E443-8512-7B2937C437C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52C3386-B0EF-B84F-99E7-3B5A2ACDB22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7744B28-DDAF-5F43-A93A-D9B75D92E0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EDB03A6-3E77-E04F-B6CC-0CD2B649633E}"/>
              </a:ext>
            </a:extLst>
          </p:cNvPr>
          <p:cNvSpPr>
            <a:spLocks noGrp="1"/>
          </p:cNvSpPr>
          <p:nvPr>
            <p:ph type="dt" sz="half" idx="10"/>
          </p:nvPr>
        </p:nvSpPr>
        <p:spPr/>
        <p:txBody>
          <a:bodyPr/>
          <a:lstStyle/>
          <a:p>
            <a:fld id="{BA1E2728-5E72-8C49-AF55-D4BE3F9BB18D}" type="datetimeFigureOut">
              <a:rPr lang="en-US" smtClean="0"/>
              <a:t>3/15/19</a:t>
            </a:fld>
            <a:endParaRPr lang="en-US"/>
          </a:p>
        </p:txBody>
      </p:sp>
      <p:sp>
        <p:nvSpPr>
          <p:cNvPr id="6" name="Footer Placeholder 5">
            <a:extLst>
              <a:ext uri="{FF2B5EF4-FFF2-40B4-BE49-F238E27FC236}">
                <a16:creationId xmlns:a16="http://schemas.microsoft.com/office/drawing/2014/main" id="{A7ADAA46-374E-874C-9395-F7320F63EB0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DFF6EB5-A086-4349-A09C-C5F369EA59FD}"/>
              </a:ext>
            </a:extLst>
          </p:cNvPr>
          <p:cNvSpPr>
            <a:spLocks noGrp="1"/>
          </p:cNvSpPr>
          <p:nvPr>
            <p:ph type="sldNum" sz="quarter" idx="12"/>
          </p:nvPr>
        </p:nvSpPr>
        <p:spPr/>
        <p:txBody>
          <a:bodyPr/>
          <a:lstStyle/>
          <a:p>
            <a:fld id="{1B02D645-2F71-0E4E-904E-4C986C226AD7}" type="slidenum">
              <a:rPr lang="en-US" smtClean="0"/>
              <a:t>‹#›</a:t>
            </a:fld>
            <a:endParaRPr lang="en-US"/>
          </a:p>
        </p:txBody>
      </p:sp>
    </p:spTree>
    <p:extLst>
      <p:ext uri="{BB962C8B-B14F-4D97-AF65-F5344CB8AC3E}">
        <p14:creationId xmlns:p14="http://schemas.microsoft.com/office/powerpoint/2010/main" val="3845538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5AC53C-88BC-4248-88BC-9C53FF5FC5B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60253A7-D16E-3042-BBE5-600CFC894E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144F340-2616-4F47-B8E0-7363C452EF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1FB6BC9-F1B6-F941-BE5F-53ECB75F99E4}"/>
              </a:ext>
            </a:extLst>
          </p:cNvPr>
          <p:cNvSpPr>
            <a:spLocks noGrp="1"/>
          </p:cNvSpPr>
          <p:nvPr>
            <p:ph type="dt" sz="half" idx="10"/>
          </p:nvPr>
        </p:nvSpPr>
        <p:spPr/>
        <p:txBody>
          <a:bodyPr/>
          <a:lstStyle/>
          <a:p>
            <a:fld id="{BA1E2728-5E72-8C49-AF55-D4BE3F9BB18D}" type="datetimeFigureOut">
              <a:rPr lang="en-US" smtClean="0"/>
              <a:t>3/15/19</a:t>
            </a:fld>
            <a:endParaRPr lang="en-US"/>
          </a:p>
        </p:txBody>
      </p:sp>
      <p:sp>
        <p:nvSpPr>
          <p:cNvPr id="6" name="Footer Placeholder 5">
            <a:extLst>
              <a:ext uri="{FF2B5EF4-FFF2-40B4-BE49-F238E27FC236}">
                <a16:creationId xmlns:a16="http://schemas.microsoft.com/office/drawing/2014/main" id="{62FB778F-FA09-A746-81B2-F6050DAAE19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3183E7-A8AF-754E-AD26-BF29AB1E961C}"/>
              </a:ext>
            </a:extLst>
          </p:cNvPr>
          <p:cNvSpPr>
            <a:spLocks noGrp="1"/>
          </p:cNvSpPr>
          <p:nvPr>
            <p:ph type="sldNum" sz="quarter" idx="12"/>
          </p:nvPr>
        </p:nvSpPr>
        <p:spPr/>
        <p:txBody>
          <a:bodyPr/>
          <a:lstStyle/>
          <a:p>
            <a:fld id="{1B02D645-2F71-0E4E-904E-4C986C226AD7}" type="slidenum">
              <a:rPr lang="en-US" smtClean="0"/>
              <a:t>‹#›</a:t>
            </a:fld>
            <a:endParaRPr lang="en-US"/>
          </a:p>
        </p:txBody>
      </p:sp>
    </p:spTree>
    <p:extLst>
      <p:ext uri="{BB962C8B-B14F-4D97-AF65-F5344CB8AC3E}">
        <p14:creationId xmlns:p14="http://schemas.microsoft.com/office/powerpoint/2010/main" val="293029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9D7D372-F28D-9541-B396-4A9D8A5E90F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AA68855-07E6-564A-9CF6-78D590DBC5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EBC776-9D37-904E-99E1-24AABF00E1F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1E2728-5E72-8C49-AF55-D4BE3F9BB18D}" type="datetimeFigureOut">
              <a:rPr lang="en-US" smtClean="0"/>
              <a:t>3/15/19</a:t>
            </a:fld>
            <a:endParaRPr lang="en-US"/>
          </a:p>
        </p:txBody>
      </p:sp>
      <p:sp>
        <p:nvSpPr>
          <p:cNvPr id="5" name="Footer Placeholder 4">
            <a:extLst>
              <a:ext uri="{FF2B5EF4-FFF2-40B4-BE49-F238E27FC236}">
                <a16:creationId xmlns:a16="http://schemas.microsoft.com/office/drawing/2014/main" id="{EBC9F054-2387-0043-B785-9B707F39609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E326A5B-C5AD-5743-A749-FEA1558B411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02D645-2F71-0E4E-904E-4C986C226AD7}" type="slidenum">
              <a:rPr lang="en-US" smtClean="0"/>
              <a:t>‹#›</a:t>
            </a:fld>
            <a:endParaRPr lang="en-US"/>
          </a:p>
        </p:txBody>
      </p:sp>
    </p:spTree>
    <p:extLst>
      <p:ext uri="{BB962C8B-B14F-4D97-AF65-F5344CB8AC3E}">
        <p14:creationId xmlns:p14="http://schemas.microsoft.com/office/powerpoint/2010/main" val="25944166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1.lsbu.ac.uk/water/nanobubble.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en.wikipedia.org/wiki/Sunlight"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FA921-0882-F445-BD69-3371103AC9AF}"/>
              </a:ext>
            </a:extLst>
          </p:cNvPr>
          <p:cNvSpPr>
            <a:spLocks noGrp="1"/>
          </p:cNvSpPr>
          <p:nvPr>
            <p:ph type="ctrTitle"/>
          </p:nvPr>
        </p:nvSpPr>
        <p:spPr/>
        <p:txBody>
          <a:bodyPr>
            <a:normAutofit/>
          </a:bodyPr>
          <a:lstStyle/>
          <a:p>
            <a:r>
              <a:rPr lang="en-US" sz="6600" b="1" dirty="0"/>
              <a:t>OCEAN NANOBUBBLES:</a:t>
            </a:r>
          </a:p>
        </p:txBody>
      </p:sp>
      <p:sp>
        <p:nvSpPr>
          <p:cNvPr id="3" name="Subtitle 2">
            <a:extLst>
              <a:ext uri="{FF2B5EF4-FFF2-40B4-BE49-F238E27FC236}">
                <a16:creationId xmlns:a16="http://schemas.microsoft.com/office/drawing/2014/main" id="{F5A99E55-4E33-6F46-A0FF-9B211D81BB7A}"/>
              </a:ext>
            </a:extLst>
          </p:cNvPr>
          <p:cNvSpPr>
            <a:spLocks noGrp="1"/>
          </p:cNvSpPr>
          <p:nvPr>
            <p:ph type="subTitle" idx="1"/>
          </p:nvPr>
        </p:nvSpPr>
        <p:spPr/>
        <p:txBody>
          <a:bodyPr/>
          <a:lstStyle/>
          <a:p>
            <a:r>
              <a:rPr lang="en-US" sz="3600" dirty="0"/>
              <a:t>Their generation, stabilization and uses</a:t>
            </a:r>
          </a:p>
          <a:p>
            <a:endParaRPr lang="en-US" dirty="0"/>
          </a:p>
          <a:p>
            <a:r>
              <a:rPr lang="en-US" sz="1600" i="1" dirty="0" err="1"/>
              <a:t>Sev</a:t>
            </a:r>
            <a:r>
              <a:rPr lang="en-US" sz="1600" i="1" dirty="0"/>
              <a:t> Clarke July 2018</a:t>
            </a:r>
          </a:p>
        </p:txBody>
      </p:sp>
    </p:spTree>
    <p:extLst>
      <p:ext uri="{BB962C8B-B14F-4D97-AF65-F5344CB8AC3E}">
        <p14:creationId xmlns:p14="http://schemas.microsoft.com/office/powerpoint/2010/main" val="3138728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95E659-6950-714B-BF3D-72ED64381D73}"/>
              </a:ext>
            </a:extLst>
          </p:cNvPr>
          <p:cNvSpPr>
            <a:spLocks noGrp="1"/>
          </p:cNvSpPr>
          <p:nvPr>
            <p:ph type="title"/>
          </p:nvPr>
        </p:nvSpPr>
        <p:spPr/>
        <p:txBody>
          <a:bodyPr>
            <a:normAutofit/>
          </a:bodyPr>
          <a:lstStyle/>
          <a:p>
            <a:pPr algn="ctr"/>
            <a:r>
              <a:rPr lang="en-US" sz="5400" b="1" dirty="0"/>
              <a:t>The Ocean</a:t>
            </a:r>
          </a:p>
        </p:txBody>
      </p:sp>
      <p:sp>
        <p:nvSpPr>
          <p:cNvPr id="3" name="Content Placeholder 2">
            <a:extLst>
              <a:ext uri="{FF2B5EF4-FFF2-40B4-BE49-F238E27FC236}">
                <a16:creationId xmlns:a16="http://schemas.microsoft.com/office/drawing/2014/main" id="{FFE08DFF-F54E-AF4A-B28C-D0F737268663}"/>
              </a:ext>
            </a:extLst>
          </p:cNvPr>
          <p:cNvSpPr>
            <a:spLocks noGrp="1"/>
          </p:cNvSpPr>
          <p:nvPr>
            <p:ph idx="1"/>
          </p:nvPr>
        </p:nvSpPr>
        <p:spPr/>
        <p:txBody>
          <a:bodyPr/>
          <a:lstStyle/>
          <a:p>
            <a:r>
              <a:rPr lang="en-US" dirty="0"/>
              <a:t>The ocean is a dilute, organic soup.</a:t>
            </a:r>
          </a:p>
          <a:p>
            <a:r>
              <a:rPr lang="en-US" dirty="0"/>
              <a:t>Its surface microlayer, of perhaps 20 micron thickness (TBD), is especially enriched in organic, surfactant molecules and particulates.</a:t>
            </a:r>
          </a:p>
          <a:p>
            <a:r>
              <a:rPr lang="en-US" dirty="0"/>
              <a:t>Such substances are often lighter than seawater and miscible with it, but are so tiny that they are barely buoyant and move upwards only when in aggregations or attached to bubbles, or via turbulence or upwelling.</a:t>
            </a:r>
          </a:p>
          <a:p>
            <a:r>
              <a:rPr lang="en-US" dirty="0"/>
              <a:t>The organics are continually being destroyed by bacteria or ultraviolet light and are renewed mainly from below by emissions from phytoplankton and higher forms of marine life. </a:t>
            </a:r>
          </a:p>
        </p:txBody>
      </p:sp>
    </p:spTree>
    <p:extLst>
      <p:ext uri="{BB962C8B-B14F-4D97-AF65-F5344CB8AC3E}">
        <p14:creationId xmlns:p14="http://schemas.microsoft.com/office/powerpoint/2010/main" val="29515467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9C706-0783-7148-87DF-C9B66FF81E47}"/>
              </a:ext>
            </a:extLst>
          </p:cNvPr>
          <p:cNvSpPr>
            <a:spLocks noGrp="1"/>
          </p:cNvSpPr>
          <p:nvPr>
            <p:ph type="title"/>
          </p:nvPr>
        </p:nvSpPr>
        <p:spPr>
          <a:xfrm>
            <a:off x="838200" y="1"/>
            <a:ext cx="10515600" cy="1690688"/>
          </a:xfrm>
        </p:spPr>
        <p:txBody>
          <a:bodyPr/>
          <a:lstStyle/>
          <a:p>
            <a:pPr algn="ctr"/>
            <a:r>
              <a:rPr lang="en-US" b="1" dirty="0"/>
              <a:t>Ocean Bubbles</a:t>
            </a:r>
          </a:p>
        </p:txBody>
      </p:sp>
      <p:sp>
        <p:nvSpPr>
          <p:cNvPr id="3" name="Content Placeholder 2">
            <a:extLst>
              <a:ext uri="{FF2B5EF4-FFF2-40B4-BE49-F238E27FC236}">
                <a16:creationId xmlns:a16="http://schemas.microsoft.com/office/drawing/2014/main" id="{99243DEE-99A7-B24F-AF81-884880738E25}"/>
              </a:ext>
            </a:extLst>
          </p:cNvPr>
          <p:cNvSpPr>
            <a:spLocks noGrp="1"/>
          </p:cNvSpPr>
          <p:nvPr>
            <p:ph idx="1"/>
          </p:nvPr>
        </p:nvSpPr>
        <p:spPr>
          <a:xfrm>
            <a:off x="838200" y="1288869"/>
            <a:ext cx="10515600" cy="5181600"/>
          </a:xfrm>
        </p:spPr>
        <p:txBody>
          <a:bodyPr>
            <a:normAutofit fontScale="77500" lnSpcReduction="20000"/>
          </a:bodyPr>
          <a:lstStyle/>
          <a:p>
            <a:r>
              <a:rPr lang="en-US" dirty="0"/>
              <a:t>Bubbles on and in the ocean tend to be generated by breaking waves, though there are many other ways by which they can form.</a:t>
            </a:r>
          </a:p>
          <a:p>
            <a:r>
              <a:rPr lang="en-US" dirty="0"/>
              <a:t>Most bubbles, from large ones to those of millimetric dimension, rise to the surface and burst typically within minutes of their formation.</a:t>
            </a:r>
          </a:p>
          <a:p>
            <a:r>
              <a:rPr lang="en-US" dirty="0"/>
              <a:t>Microbubbles tend to rise to the surface slowly, to last for up to hours, and to disappear rather slowly as the pressurized gas inside them leaks out (osmoses or diffuses) into the surrounding water. Some microbubbles may thus become nanobubbles.</a:t>
            </a:r>
          </a:p>
          <a:p>
            <a:r>
              <a:rPr lang="en-US" b="1" dirty="0"/>
              <a:t>Nanobubbles are different</a:t>
            </a:r>
            <a:r>
              <a:rPr lang="en-US" dirty="0"/>
              <a:t>. Given the viscosity of seawater, they are too small to be buoyant unless surrounded by relatively buoyant surfactants or in aggregations called </a:t>
            </a:r>
            <a:r>
              <a:rPr lang="en-US" dirty="0" err="1"/>
              <a:t>bubstons</a:t>
            </a:r>
            <a:r>
              <a:rPr lang="en-US" dirty="0"/>
              <a:t>. Although nanobubbles contain gas at even higher pressures than do microbubbles, leakage is minimal because of three factors: surfactants surround them with protective layers or shells that reduce their surface tension; the gases that do leak out are trapped in the shells so that the water becomes saturated in them, thereby preventing more gas from leaking out; and surrounding the surfactant layers are electrostatic ones composed of distinct concentrations of anions and cations (made from the components of marine salts) and charged particles. Nanobubbles can last for up to periods of the order of a year in the laboratory and probably for several months (TBD) in the sea, the duration being largely a function of the concentration there of surfactants – the higher the surfactant concentration, the longer is nanobubble lifetime, see </a:t>
            </a:r>
            <a:r>
              <a:rPr lang="en-US" dirty="0">
                <a:hlinkClick r:id="rId2"/>
              </a:rPr>
              <a:t>http://www1.lsbu.ac.uk/water/nanobubble.html</a:t>
            </a:r>
            <a:r>
              <a:rPr lang="en-US" dirty="0"/>
              <a:t> .   </a:t>
            </a:r>
          </a:p>
        </p:txBody>
      </p:sp>
    </p:spTree>
    <p:extLst>
      <p:ext uri="{BB962C8B-B14F-4D97-AF65-F5344CB8AC3E}">
        <p14:creationId xmlns:p14="http://schemas.microsoft.com/office/powerpoint/2010/main" val="41191916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DEA92-3AD8-F74D-AAA2-6EC394EDCC79}"/>
              </a:ext>
            </a:extLst>
          </p:cNvPr>
          <p:cNvSpPr>
            <a:spLocks noGrp="1"/>
          </p:cNvSpPr>
          <p:nvPr>
            <p:ph type="title"/>
          </p:nvPr>
        </p:nvSpPr>
        <p:spPr/>
        <p:txBody>
          <a:bodyPr/>
          <a:lstStyle/>
          <a:p>
            <a:pPr algn="ctr"/>
            <a:r>
              <a:rPr lang="en-US" b="1" dirty="0"/>
              <a:t>Nanobubbles</a:t>
            </a:r>
          </a:p>
        </p:txBody>
      </p:sp>
      <p:sp>
        <p:nvSpPr>
          <p:cNvPr id="3" name="Content Placeholder 2">
            <a:extLst>
              <a:ext uri="{FF2B5EF4-FFF2-40B4-BE49-F238E27FC236}">
                <a16:creationId xmlns:a16="http://schemas.microsoft.com/office/drawing/2014/main" id="{48C6684E-05D0-F841-866A-DEE3773EB7F3}"/>
              </a:ext>
            </a:extLst>
          </p:cNvPr>
          <p:cNvSpPr>
            <a:spLocks noGrp="1"/>
          </p:cNvSpPr>
          <p:nvPr>
            <p:ph idx="1"/>
          </p:nvPr>
        </p:nvSpPr>
        <p:spPr>
          <a:xfrm>
            <a:off x="838200" y="1485990"/>
            <a:ext cx="10515600" cy="5173227"/>
          </a:xfrm>
        </p:spPr>
        <p:txBody>
          <a:bodyPr>
            <a:normAutofit fontScale="62500" lnSpcReduction="20000"/>
          </a:bodyPr>
          <a:lstStyle/>
          <a:p>
            <a:r>
              <a:rPr lang="en-US" dirty="0"/>
              <a:t>The sea contains only a tiny volumetric fraction of nanobubbles, perhaps of the order of a millionth or 0.0001% (TBD).</a:t>
            </a:r>
          </a:p>
          <a:p>
            <a:r>
              <a:rPr lang="en-US" dirty="0"/>
              <a:t>Nanobubbles may be generated by many processes, including: wave action, lightning strike, ship propellers, microorganisms, micrometeorite impact, hard radiation, </a:t>
            </a:r>
            <a:r>
              <a:rPr lang="en-US" dirty="0" err="1"/>
              <a:t>ultrasonics</a:t>
            </a:r>
            <a:r>
              <a:rPr lang="en-US" dirty="0"/>
              <a:t>, microbubble contraction, seabed gaseous emissions, electrochemical reactions, volcanoes, molten rock from seabed spreading, and dark smokers.</a:t>
            </a:r>
          </a:p>
          <a:p>
            <a:r>
              <a:rPr lang="en-US" dirty="0"/>
              <a:t>Nanobubbles lacking shielding may have a life of only milliseconds.</a:t>
            </a:r>
          </a:p>
          <a:p>
            <a:r>
              <a:rPr lang="en-US" dirty="0"/>
              <a:t>When shielded nanobubbles are consumed, digestive processes may remove enough of their organic surfactant shielding to cause their oblivion. </a:t>
            </a:r>
          </a:p>
          <a:p>
            <a:r>
              <a:rPr lang="en-US" dirty="0"/>
              <a:t>In nearly barren (oligotrophic) oceans there are typically not enough surfactants to engender long life for most nanobubbles that are formed there. However, ocean fertilization using buoyant flakes can remedy this.</a:t>
            </a:r>
          </a:p>
          <a:p>
            <a:r>
              <a:rPr lang="en-US" dirty="0"/>
              <a:t>It is thought that ocean surface nanobubble concentrations may be increased by several orders of magnitude by deploying buoyant, solar-powered </a:t>
            </a:r>
            <a:r>
              <a:rPr lang="en-US" dirty="0" err="1"/>
              <a:t>fiztops</a:t>
            </a:r>
            <a:r>
              <a:rPr lang="en-US" dirty="0"/>
              <a:t> that inject nanobubbles directly into the organically-rich microlayer at the ocean surface.</a:t>
            </a:r>
          </a:p>
          <a:p>
            <a:r>
              <a:rPr lang="en-US" dirty="0"/>
              <a:t>A modest to high concentration of shielded nanobubbles in the microlayer will not only reflect more sunlight from entering the ocean by increasing its reflectiveness (albedo), but, </a:t>
            </a:r>
            <a:r>
              <a:rPr lang="en-US" b="1" dirty="0"/>
              <a:t>probably more importantly (TBD)</a:t>
            </a:r>
            <a:r>
              <a:rPr lang="en-US" dirty="0"/>
              <a:t>, should cause a significant fraction of solar energy entering the microlayer to be reflected sideways within it, thereby typically causing most of that energy to be transformed into heat as it is absorbed there by the soup, thereby causing the temperature of the microlayer, and the few </a:t>
            </a:r>
            <a:r>
              <a:rPr lang="en-US" dirty="0" err="1"/>
              <a:t>millimetres</a:t>
            </a:r>
            <a:r>
              <a:rPr lang="en-US" dirty="0"/>
              <a:t> below it, to increase such that the evaporation rate would substantially increase, thereby over time cooling the waters below by shading and evaporation, increasing the coverage or density of cooling marine clouds, and increasing precipitation downwind.  </a:t>
            </a:r>
          </a:p>
        </p:txBody>
      </p:sp>
    </p:spTree>
    <p:extLst>
      <p:ext uri="{BB962C8B-B14F-4D97-AF65-F5344CB8AC3E}">
        <p14:creationId xmlns:p14="http://schemas.microsoft.com/office/powerpoint/2010/main" val="1898862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8" name="Group 77">
            <a:extLst>
              <a:ext uri="{FF2B5EF4-FFF2-40B4-BE49-F238E27FC236}">
                <a16:creationId xmlns:a16="http://schemas.microsoft.com/office/drawing/2014/main" id="{9927B4FE-5642-834F-B021-6FF639A42D6C}"/>
              </a:ext>
            </a:extLst>
          </p:cNvPr>
          <p:cNvGrpSpPr/>
          <p:nvPr/>
        </p:nvGrpSpPr>
        <p:grpSpPr>
          <a:xfrm>
            <a:off x="-1308376" y="180427"/>
            <a:ext cx="7764294" cy="8884945"/>
            <a:chOff x="-605849" y="191578"/>
            <a:chExt cx="7764294" cy="8884945"/>
          </a:xfrm>
        </p:grpSpPr>
        <p:sp>
          <p:nvSpPr>
            <p:cNvPr id="52" name="Rectangle 51">
              <a:extLst>
                <a:ext uri="{FF2B5EF4-FFF2-40B4-BE49-F238E27FC236}">
                  <a16:creationId xmlns:a16="http://schemas.microsoft.com/office/drawing/2014/main" id="{730FD9A7-3D41-4A4A-B091-6BA35D9039AE}"/>
                </a:ext>
              </a:extLst>
            </p:cNvPr>
            <p:cNvSpPr/>
            <p:nvPr/>
          </p:nvSpPr>
          <p:spPr>
            <a:xfrm rot="12295776">
              <a:off x="2202172" y="2989279"/>
              <a:ext cx="209215" cy="3141618"/>
            </a:xfrm>
            <a:prstGeom prst="rect">
              <a:avLst/>
            </a:prstGeom>
            <a:solidFill>
              <a:srgbClr val="FC60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E4174E78-8F03-3248-84BC-2475D5218DDE}"/>
                </a:ext>
              </a:extLst>
            </p:cNvPr>
            <p:cNvSpPr/>
            <p:nvPr/>
          </p:nvSpPr>
          <p:spPr>
            <a:xfrm>
              <a:off x="2858051" y="193760"/>
              <a:ext cx="205693" cy="3141618"/>
            </a:xfrm>
            <a:prstGeom prst="rect">
              <a:avLst/>
            </a:prstGeom>
            <a:solidFill>
              <a:srgbClr val="FC60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23C556A7-881E-9749-8591-E4B325D49E62}"/>
                </a:ext>
              </a:extLst>
            </p:cNvPr>
            <p:cNvSpPr/>
            <p:nvPr/>
          </p:nvSpPr>
          <p:spPr>
            <a:xfrm>
              <a:off x="3085019" y="193760"/>
              <a:ext cx="195222" cy="259298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54E2C16E-5A48-2148-9524-3EB9193973E7}"/>
                </a:ext>
              </a:extLst>
            </p:cNvPr>
            <p:cNvSpPr/>
            <p:nvPr/>
          </p:nvSpPr>
          <p:spPr>
            <a:xfrm>
              <a:off x="3299464" y="193760"/>
              <a:ext cx="188401" cy="225117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BB873186-EF97-554B-883E-3984A9110402}"/>
                </a:ext>
              </a:extLst>
            </p:cNvPr>
            <p:cNvSpPr/>
            <p:nvPr/>
          </p:nvSpPr>
          <p:spPr>
            <a:xfrm>
              <a:off x="3513152" y="195936"/>
              <a:ext cx="199207" cy="2094412"/>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96DDFAF5-83AA-2F4F-98B3-B1A597BEEF44}"/>
                </a:ext>
              </a:extLst>
            </p:cNvPr>
            <p:cNvSpPr/>
            <p:nvPr/>
          </p:nvSpPr>
          <p:spPr>
            <a:xfrm>
              <a:off x="3726495" y="193760"/>
              <a:ext cx="221867" cy="1913714"/>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7BB5825F-C7E7-0E4E-9A7B-2EF291AEC4F4}"/>
                </a:ext>
              </a:extLst>
            </p:cNvPr>
            <p:cNvSpPr/>
            <p:nvPr/>
          </p:nvSpPr>
          <p:spPr>
            <a:xfrm>
              <a:off x="3962498" y="191578"/>
              <a:ext cx="183095" cy="1767851"/>
            </a:xfrm>
            <a:prstGeom prst="rect">
              <a:avLst/>
            </a:prstGeom>
            <a:solidFill>
              <a:srgbClr val="6EF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D778267F-842E-D14E-847D-BF45FCE265EE}"/>
                </a:ext>
              </a:extLst>
            </p:cNvPr>
            <p:cNvSpPr/>
            <p:nvPr/>
          </p:nvSpPr>
          <p:spPr>
            <a:xfrm>
              <a:off x="4161818" y="193760"/>
              <a:ext cx="197822" cy="1669874"/>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AC0F0A19-0643-B341-850C-984E9B3CE7A9}"/>
                </a:ext>
              </a:extLst>
            </p:cNvPr>
            <p:cNvSpPr/>
            <p:nvPr/>
          </p:nvSpPr>
          <p:spPr>
            <a:xfrm>
              <a:off x="4382299" y="193760"/>
              <a:ext cx="200899" cy="1591497"/>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4DBB36B5-2F65-D34F-91E6-02732536ED7D}"/>
                </a:ext>
              </a:extLst>
            </p:cNvPr>
            <p:cNvSpPr/>
            <p:nvPr/>
          </p:nvSpPr>
          <p:spPr>
            <a:xfrm>
              <a:off x="4598270" y="193760"/>
              <a:ext cx="202424" cy="1591497"/>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4F103C34-58D5-1E48-9337-752DFB55D9F6}"/>
                </a:ext>
              </a:extLst>
            </p:cNvPr>
            <p:cNvSpPr/>
            <p:nvPr/>
          </p:nvSpPr>
          <p:spPr>
            <a:xfrm>
              <a:off x="4819794" y="193761"/>
              <a:ext cx="198739" cy="1473930"/>
            </a:xfrm>
            <a:prstGeom prst="rect">
              <a:avLst/>
            </a:prstGeom>
            <a:solidFill>
              <a:srgbClr val="CE9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504D8E58-CAAE-0B43-BA6F-464A5560FD69}"/>
                </a:ext>
              </a:extLst>
            </p:cNvPr>
            <p:cNvSpPr/>
            <p:nvPr/>
          </p:nvSpPr>
          <p:spPr>
            <a:xfrm>
              <a:off x="5033765" y="193760"/>
              <a:ext cx="190524" cy="1473929"/>
            </a:xfrm>
            <a:prstGeom prst="rect">
              <a:avLst/>
            </a:prstGeom>
            <a:solidFill>
              <a:srgbClr val="CE9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7406CEEF-91FB-BE4D-B163-BE5E5424759F}"/>
                </a:ext>
              </a:extLst>
            </p:cNvPr>
            <p:cNvSpPr/>
            <p:nvPr/>
          </p:nvSpPr>
          <p:spPr>
            <a:xfrm>
              <a:off x="5246948" y="193760"/>
              <a:ext cx="198271" cy="1591497"/>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E2E8D383-98B6-FF44-92BD-9A89ABDC7F73}"/>
                </a:ext>
              </a:extLst>
            </p:cNvPr>
            <p:cNvSpPr/>
            <p:nvPr/>
          </p:nvSpPr>
          <p:spPr>
            <a:xfrm>
              <a:off x="5460291" y="193760"/>
              <a:ext cx="205756" cy="1591497"/>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0805587D-238D-464F-B83E-F98A3CD38915}"/>
                </a:ext>
              </a:extLst>
            </p:cNvPr>
            <p:cNvSpPr/>
            <p:nvPr/>
          </p:nvSpPr>
          <p:spPr>
            <a:xfrm>
              <a:off x="5691272" y="193760"/>
              <a:ext cx="190093" cy="1669874"/>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Rectangle 44">
              <a:extLst>
                <a:ext uri="{FF2B5EF4-FFF2-40B4-BE49-F238E27FC236}">
                  <a16:creationId xmlns:a16="http://schemas.microsoft.com/office/drawing/2014/main" id="{FDA91F84-1C2D-4547-B499-93B2DF5E1FFD}"/>
                </a:ext>
              </a:extLst>
            </p:cNvPr>
            <p:cNvSpPr/>
            <p:nvPr/>
          </p:nvSpPr>
          <p:spPr>
            <a:xfrm>
              <a:off x="5905551" y="195936"/>
              <a:ext cx="189157" cy="1763493"/>
            </a:xfrm>
            <a:prstGeom prst="rect">
              <a:avLst/>
            </a:prstGeom>
            <a:solidFill>
              <a:srgbClr val="6EF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F1764DFD-410C-8043-B8FA-20AAA0369FB9}"/>
                </a:ext>
              </a:extLst>
            </p:cNvPr>
            <p:cNvSpPr/>
            <p:nvPr/>
          </p:nvSpPr>
          <p:spPr>
            <a:xfrm>
              <a:off x="6114867" y="195939"/>
              <a:ext cx="194120" cy="1841867"/>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46">
              <a:extLst>
                <a:ext uri="{FF2B5EF4-FFF2-40B4-BE49-F238E27FC236}">
                  <a16:creationId xmlns:a16="http://schemas.microsoft.com/office/drawing/2014/main" id="{EFA92E7E-AFBA-584C-86D1-5780A689388C}"/>
                </a:ext>
              </a:extLst>
            </p:cNvPr>
            <p:cNvSpPr/>
            <p:nvPr/>
          </p:nvSpPr>
          <p:spPr>
            <a:xfrm>
              <a:off x="6318211" y="195939"/>
              <a:ext cx="203183" cy="1972495"/>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58ECE892-87BB-1641-B99A-F990B00F1BCC}"/>
                </a:ext>
              </a:extLst>
            </p:cNvPr>
            <p:cNvSpPr/>
            <p:nvPr/>
          </p:nvSpPr>
          <p:spPr>
            <a:xfrm>
              <a:off x="6536466" y="193760"/>
              <a:ext cx="193421" cy="225117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4DAA992B-BF23-F841-B53D-065A7D4E7D39}"/>
                </a:ext>
              </a:extLst>
            </p:cNvPr>
            <p:cNvSpPr/>
            <p:nvPr/>
          </p:nvSpPr>
          <p:spPr>
            <a:xfrm>
              <a:off x="6959238" y="193760"/>
              <a:ext cx="199207" cy="2969627"/>
            </a:xfrm>
            <a:prstGeom prst="rect">
              <a:avLst/>
            </a:prstGeom>
            <a:solidFill>
              <a:srgbClr val="FC60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extLst>
                <a:ext uri="{FF2B5EF4-FFF2-40B4-BE49-F238E27FC236}">
                  <a16:creationId xmlns:a16="http://schemas.microsoft.com/office/drawing/2014/main" id="{30F83332-9AC5-D040-85FB-359B349812C2}"/>
                </a:ext>
              </a:extLst>
            </p:cNvPr>
            <p:cNvSpPr/>
            <p:nvPr/>
          </p:nvSpPr>
          <p:spPr>
            <a:xfrm>
              <a:off x="6751445" y="193761"/>
              <a:ext cx="192721" cy="250916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onut 7">
              <a:extLst>
                <a:ext uri="{FF2B5EF4-FFF2-40B4-BE49-F238E27FC236}">
                  <a16:creationId xmlns:a16="http://schemas.microsoft.com/office/drawing/2014/main" id="{2473F77A-648D-9549-9CF8-96F7B1E0BEEA}"/>
                </a:ext>
              </a:extLst>
            </p:cNvPr>
            <p:cNvSpPr/>
            <p:nvPr/>
          </p:nvSpPr>
          <p:spPr>
            <a:xfrm>
              <a:off x="2917580" y="1667690"/>
              <a:ext cx="4240865" cy="3853544"/>
            </a:xfrm>
            <a:prstGeom prst="donut">
              <a:avLst>
                <a:gd name="adj" fmla="val 1385"/>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3" name="Rectangle 52">
              <a:extLst>
                <a:ext uri="{FF2B5EF4-FFF2-40B4-BE49-F238E27FC236}">
                  <a16:creationId xmlns:a16="http://schemas.microsoft.com/office/drawing/2014/main" id="{F2C3F246-B0F9-7842-86BE-48762CCE54F7}"/>
                </a:ext>
              </a:extLst>
            </p:cNvPr>
            <p:cNvSpPr/>
            <p:nvPr/>
          </p:nvSpPr>
          <p:spPr>
            <a:xfrm rot="13956998">
              <a:off x="1541810" y="1922387"/>
              <a:ext cx="160876" cy="4008876"/>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4AADE97A-1E20-D44D-B7A1-ADA1A214F5BF}"/>
                </a:ext>
              </a:extLst>
            </p:cNvPr>
            <p:cNvSpPr/>
            <p:nvPr/>
          </p:nvSpPr>
          <p:spPr>
            <a:xfrm rot="15780744">
              <a:off x="1653201" y="844654"/>
              <a:ext cx="131197" cy="347940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a:extLst>
                <a:ext uri="{FF2B5EF4-FFF2-40B4-BE49-F238E27FC236}">
                  <a16:creationId xmlns:a16="http://schemas.microsoft.com/office/drawing/2014/main" id="{0F583730-3AFE-A14C-9DD4-2D053BC94B11}"/>
                </a:ext>
              </a:extLst>
            </p:cNvPr>
            <p:cNvSpPr/>
            <p:nvPr/>
          </p:nvSpPr>
          <p:spPr>
            <a:xfrm rot="17000175">
              <a:off x="2567010" y="934113"/>
              <a:ext cx="131545" cy="2094412"/>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AE73E92E-6354-8C45-AD3B-4F3FB624DD38}"/>
                </a:ext>
              </a:extLst>
            </p:cNvPr>
            <p:cNvSpPr/>
            <p:nvPr/>
          </p:nvSpPr>
          <p:spPr>
            <a:xfrm rot="15440039">
              <a:off x="704212" y="936010"/>
              <a:ext cx="147070" cy="2094412"/>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id="{7B230A25-F6FF-1448-8E96-C3E8893CE203}"/>
                </a:ext>
              </a:extLst>
            </p:cNvPr>
            <p:cNvSpPr/>
            <p:nvPr/>
          </p:nvSpPr>
          <p:spPr>
            <a:xfrm rot="11586984" flipH="1">
              <a:off x="3181471" y="2361783"/>
              <a:ext cx="88702" cy="1733142"/>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AB5CB718-7885-D947-B5CC-FF47FAEE011A}"/>
                </a:ext>
              </a:extLst>
            </p:cNvPr>
            <p:cNvSpPr/>
            <p:nvPr/>
          </p:nvSpPr>
          <p:spPr>
            <a:xfrm rot="17425161">
              <a:off x="3340709" y="1359796"/>
              <a:ext cx="131367" cy="1010253"/>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90363C7-F8BF-0540-95FA-5D359CBED8CC}"/>
                </a:ext>
              </a:extLst>
            </p:cNvPr>
            <p:cNvSpPr/>
            <p:nvPr/>
          </p:nvSpPr>
          <p:spPr>
            <a:xfrm rot="15280124">
              <a:off x="1343109" y="499785"/>
              <a:ext cx="113159" cy="325862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FEF5C7AE-3525-D240-B527-EA422047B6F1}"/>
                </a:ext>
              </a:extLst>
            </p:cNvPr>
            <p:cNvSpPr/>
            <p:nvPr/>
          </p:nvSpPr>
          <p:spPr>
            <a:xfrm rot="771022" flipH="1">
              <a:off x="3058255" y="2655294"/>
              <a:ext cx="68973" cy="88199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a:extLst>
                <a:ext uri="{FF2B5EF4-FFF2-40B4-BE49-F238E27FC236}">
                  <a16:creationId xmlns:a16="http://schemas.microsoft.com/office/drawing/2014/main" id="{9B5AE829-8900-6D45-A756-A569022A9BF1}"/>
                </a:ext>
              </a:extLst>
            </p:cNvPr>
            <p:cNvSpPr/>
            <p:nvPr/>
          </p:nvSpPr>
          <p:spPr>
            <a:xfrm rot="818601" flipH="1">
              <a:off x="3294115" y="2127626"/>
              <a:ext cx="124392" cy="2448718"/>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a:extLst>
                <a:ext uri="{FF2B5EF4-FFF2-40B4-BE49-F238E27FC236}">
                  <a16:creationId xmlns:a16="http://schemas.microsoft.com/office/drawing/2014/main" id="{33580714-132C-DE47-8E27-E7A9F4A8608A}"/>
                </a:ext>
              </a:extLst>
            </p:cNvPr>
            <p:cNvSpPr/>
            <p:nvPr/>
          </p:nvSpPr>
          <p:spPr>
            <a:xfrm rot="788083">
              <a:off x="3479261" y="2030311"/>
              <a:ext cx="129361" cy="2697413"/>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5B0618D5-F149-6B47-93C9-663166F86B15}"/>
                </a:ext>
              </a:extLst>
            </p:cNvPr>
            <p:cNvSpPr/>
            <p:nvPr/>
          </p:nvSpPr>
          <p:spPr>
            <a:xfrm rot="18220410">
              <a:off x="3837235" y="1647831"/>
              <a:ext cx="150288" cy="336912"/>
            </a:xfrm>
            <a:prstGeom prst="rect">
              <a:avLst/>
            </a:prstGeom>
            <a:solidFill>
              <a:srgbClr val="6EF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a:extLst>
                <a:ext uri="{FF2B5EF4-FFF2-40B4-BE49-F238E27FC236}">
                  <a16:creationId xmlns:a16="http://schemas.microsoft.com/office/drawing/2014/main" id="{95460683-63FB-3746-B708-A5244DA1C47D}"/>
                </a:ext>
              </a:extLst>
            </p:cNvPr>
            <p:cNvSpPr/>
            <p:nvPr/>
          </p:nvSpPr>
          <p:spPr>
            <a:xfrm rot="13974400" flipH="1">
              <a:off x="1811975" y="709079"/>
              <a:ext cx="87805" cy="4923453"/>
            </a:xfrm>
            <a:prstGeom prst="rect">
              <a:avLst/>
            </a:prstGeom>
            <a:solidFill>
              <a:srgbClr val="6EF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a:extLst>
                <a:ext uri="{FF2B5EF4-FFF2-40B4-BE49-F238E27FC236}">
                  <a16:creationId xmlns:a16="http://schemas.microsoft.com/office/drawing/2014/main" id="{A4FD6F28-B22C-C046-95DF-CFAA3E6EA4D3}"/>
                </a:ext>
              </a:extLst>
            </p:cNvPr>
            <p:cNvSpPr/>
            <p:nvPr/>
          </p:nvSpPr>
          <p:spPr>
            <a:xfrm rot="671027">
              <a:off x="3676570" y="1838566"/>
              <a:ext cx="135416" cy="3106638"/>
            </a:xfrm>
            <a:prstGeom prst="rect">
              <a:avLst/>
            </a:prstGeom>
            <a:solidFill>
              <a:srgbClr val="6EF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a:extLst>
                <a:ext uri="{FF2B5EF4-FFF2-40B4-BE49-F238E27FC236}">
                  <a16:creationId xmlns:a16="http://schemas.microsoft.com/office/drawing/2014/main" id="{F14D18DA-EC2E-3F4E-953C-622985226F2A}"/>
                </a:ext>
              </a:extLst>
            </p:cNvPr>
            <p:cNvSpPr/>
            <p:nvPr/>
          </p:nvSpPr>
          <p:spPr>
            <a:xfrm rot="577151">
              <a:off x="3874190" y="1801079"/>
              <a:ext cx="155810" cy="333893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a:extLst>
                <a:ext uri="{FF2B5EF4-FFF2-40B4-BE49-F238E27FC236}">
                  <a16:creationId xmlns:a16="http://schemas.microsoft.com/office/drawing/2014/main" id="{6A9FCBD9-980E-4C4F-9259-F863EC804567}"/>
                </a:ext>
              </a:extLst>
            </p:cNvPr>
            <p:cNvSpPr/>
            <p:nvPr/>
          </p:nvSpPr>
          <p:spPr>
            <a:xfrm rot="484824">
              <a:off x="4121557" y="1706279"/>
              <a:ext cx="160485" cy="359712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a:extLst>
                <a:ext uri="{FF2B5EF4-FFF2-40B4-BE49-F238E27FC236}">
                  <a16:creationId xmlns:a16="http://schemas.microsoft.com/office/drawing/2014/main" id="{3136B452-7864-4D49-9CB0-944FCD793E55}"/>
                </a:ext>
              </a:extLst>
            </p:cNvPr>
            <p:cNvSpPr/>
            <p:nvPr/>
          </p:nvSpPr>
          <p:spPr>
            <a:xfrm rot="303107">
              <a:off x="4453954" y="1713969"/>
              <a:ext cx="189666" cy="3726714"/>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a:extLst>
                <a:ext uri="{FF2B5EF4-FFF2-40B4-BE49-F238E27FC236}">
                  <a16:creationId xmlns:a16="http://schemas.microsoft.com/office/drawing/2014/main" id="{F9D05E62-B732-BB48-A8A3-08FBFF01347C}"/>
                </a:ext>
              </a:extLst>
            </p:cNvPr>
            <p:cNvSpPr/>
            <p:nvPr/>
          </p:nvSpPr>
          <p:spPr>
            <a:xfrm>
              <a:off x="4816263" y="1737106"/>
              <a:ext cx="212845" cy="5120894"/>
            </a:xfrm>
            <a:prstGeom prst="rect">
              <a:avLst/>
            </a:prstGeom>
            <a:solidFill>
              <a:srgbClr val="CE9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5802B7E0-62F0-B54A-91E2-F6F16674011B}"/>
                </a:ext>
              </a:extLst>
            </p:cNvPr>
            <p:cNvSpPr/>
            <p:nvPr/>
          </p:nvSpPr>
          <p:spPr>
            <a:xfrm rot="1739678">
              <a:off x="2539939" y="4452836"/>
              <a:ext cx="92333" cy="2697413"/>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Rectangle 71">
              <a:extLst>
                <a:ext uri="{FF2B5EF4-FFF2-40B4-BE49-F238E27FC236}">
                  <a16:creationId xmlns:a16="http://schemas.microsoft.com/office/drawing/2014/main" id="{BF9A7804-2AFC-254D-8B8A-60F2CDF069CA}"/>
                </a:ext>
              </a:extLst>
            </p:cNvPr>
            <p:cNvSpPr/>
            <p:nvPr/>
          </p:nvSpPr>
          <p:spPr>
            <a:xfrm rot="2087810">
              <a:off x="2184406" y="4220800"/>
              <a:ext cx="89154" cy="2979014"/>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2588A466-4B3B-6A44-B406-D2EA36268786}"/>
                </a:ext>
              </a:extLst>
            </p:cNvPr>
            <p:cNvSpPr/>
            <p:nvPr/>
          </p:nvSpPr>
          <p:spPr>
            <a:xfrm rot="13192332" flipH="1">
              <a:off x="1788168" y="3606318"/>
              <a:ext cx="51655" cy="3774901"/>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Rectangle 73">
              <a:extLst>
                <a:ext uri="{FF2B5EF4-FFF2-40B4-BE49-F238E27FC236}">
                  <a16:creationId xmlns:a16="http://schemas.microsoft.com/office/drawing/2014/main" id="{BB8FA56C-F780-8347-B7FC-DC8E2A319D71}"/>
                </a:ext>
              </a:extLst>
            </p:cNvPr>
            <p:cNvSpPr/>
            <p:nvPr/>
          </p:nvSpPr>
          <p:spPr>
            <a:xfrm rot="1281380">
              <a:off x="2825300" y="4733105"/>
              <a:ext cx="95659" cy="3106638"/>
            </a:xfrm>
            <a:prstGeom prst="rect">
              <a:avLst/>
            </a:prstGeom>
            <a:solidFill>
              <a:srgbClr val="6EF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E9539249-38B3-D84A-AEA1-B9D1E9FE9400}"/>
                </a:ext>
              </a:extLst>
            </p:cNvPr>
            <p:cNvSpPr/>
            <p:nvPr/>
          </p:nvSpPr>
          <p:spPr>
            <a:xfrm rot="1064552">
              <a:off x="3124479" y="4919660"/>
              <a:ext cx="102910" cy="333893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a:extLst>
                <a:ext uri="{FF2B5EF4-FFF2-40B4-BE49-F238E27FC236}">
                  <a16:creationId xmlns:a16="http://schemas.microsoft.com/office/drawing/2014/main" id="{AE758FBA-EC8F-D445-83D7-2B89A9FA407B}"/>
                </a:ext>
              </a:extLst>
            </p:cNvPr>
            <p:cNvSpPr/>
            <p:nvPr/>
          </p:nvSpPr>
          <p:spPr>
            <a:xfrm rot="668059">
              <a:off x="3571878" y="5160336"/>
              <a:ext cx="92877" cy="359712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a:extLst>
                <a:ext uri="{FF2B5EF4-FFF2-40B4-BE49-F238E27FC236}">
                  <a16:creationId xmlns:a16="http://schemas.microsoft.com/office/drawing/2014/main" id="{0D9FB7FC-B850-9649-96A8-86BB114A802E}"/>
                </a:ext>
              </a:extLst>
            </p:cNvPr>
            <p:cNvSpPr/>
            <p:nvPr/>
          </p:nvSpPr>
          <p:spPr>
            <a:xfrm rot="416215">
              <a:off x="4062984" y="5349809"/>
              <a:ext cx="181454" cy="3726714"/>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9" name="TextBox 78">
            <a:extLst>
              <a:ext uri="{FF2B5EF4-FFF2-40B4-BE49-F238E27FC236}">
                <a16:creationId xmlns:a16="http://schemas.microsoft.com/office/drawing/2014/main" id="{AE3C9864-DD8D-344C-861B-F093FE7775B9}"/>
              </a:ext>
            </a:extLst>
          </p:cNvPr>
          <p:cNvSpPr txBox="1"/>
          <p:nvPr/>
        </p:nvSpPr>
        <p:spPr>
          <a:xfrm>
            <a:off x="4370789" y="3365743"/>
            <a:ext cx="2023311" cy="523220"/>
          </a:xfrm>
          <a:prstGeom prst="rect">
            <a:avLst/>
          </a:prstGeom>
          <a:noFill/>
        </p:spPr>
        <p:txBody>
          <a:bodyPr wrap="none" rtlCol="0">
            <a:spAutoFit/>
          </a:bodyPr>
          <a:lstStyle/>
          <a:p>
            <a:r>
              <a:rPr lang="en-US" sz="2800" b="1" dirty="0"/>
              <a:t>Nanobubble</a:t>
            </a:r>
          </a:p>
        </p:txBody>
      </p:sp>
      <p:sp>
        <p:nvSpPr>
          <p:cNvPr id="80" name="TextBox 79">
            <a:extLst>
              <a:ext uri="{FF2B5EF4-FFF2-40B4-BE49-F238E27FC236}">
                <a16:creationId xmlns:a16="http://schemas.microsoft.com/office/drawing/2014/main" id="{0093657A-2872-8B4A-B946-F6F5251B0691}"/>
              </a:ext>
            </a:extLst>
          </p:cNvPr>
          <p:cNvSpPr txBox="1"/>
          <p:nvPr/>
        </p:nvSpPr>
        <p:spPr>
          <a:xfrm>
            <a:off x="2416880" y="546517"/>
            <a:ext cx="3599512" cy="923330"/>
          </a:xfrm>
          <a:prstGeom prst="rect">
            <a:avLst/>
          </a:prstGeom>
          <a:noFill/>
        </p:spPr>
        <p:txBody>
          <a:bodyPr wrap="none" rtlCol="0">
            <a:spAutoFit/>
          </a:bodyPr>
          <a:lstStyle/>
          <a:p>
            <a:pPr algn="ctr"/>
            <a:r>
              <a:rPr lang="en-US" b="1" dirty="0"/>
              <a:t>Concentric rings of perpendicular</a:t>
            </a:r>
          </a:p>
          <a:p>
            <a:pPr algn="ctr"/>
            <a:r>
              <a:rPr lang="en-US" b="1" dirty="0"/>
              <a:t>solar insolation being reflected and </a:t>
            </a:r>
          </a:p>
          <a:p>
            <a:pPr algn="ctr"/>
            <a:r>
              <a:rPr lang="en-US" b="1" dirty="0"/>
              <a:t>refracted by a nanobubble</a:t>
            </a:r>
          </a:p>
        </p:txBody>
      </p:sp>
      <p:sp>
        <p:nvSpPr>
          <p:cNvPr id="81" name="TextBox 80">
            <a:extLst>
              <a:ext uri="{FF2B5EF4-FFF2-40B4-BE49-F238E27FC236}">
                <a16:creationId xmlns:a16="http://schemas.microsoft.com/office/drawing/2014/main" id="{803557E0-6DE0-BF4E-93B2-AFCC7083F730}"/>
              </a:ext>
            </a:extLst>
          </p:cNvPr>
          <p:cNvSpPr txBox="1"/>
          <p:nvPr/>
        </p:nvSpPr>
        <p:spPr>
          <a:xfrm>
            <a:off x="638007" y="58138"/>
            <a:ext cx="1355564" cy="461665"/>
          </a:xfrm>
          <a:prstGeom prst="rect">
            <a:avLst/>
          </a:prstGeom>
          <a:noFill/>
        </p:spPr>
        <p:txBody>
          <a:bodyPr wrap="none" rtlCol="0">
            <a:spAutoFit/>
          </a:bodyPr>
          <a:lstStyle/>
          <a:p>
            <a:pPr algn="ctr"/>
            <a:r>
              <a:rPr lang="en-US" sz="1200" b="1" dirty="0"/>
              <a:t>% of beam’s cross-</a:t>
            </a:r>
          </a:p>
          <a:p>
            <a:pPr algn="ctr"/>
            <a:r>
              <a:rPr lang="en-US" sz="1200" b="1" dirty="0"/>
              <a:t>sectional area *</a:t>
            </a:r>
          </a:p>
        </p:txBody>
      </p:sp>
      <p:sp>
        <p:nvSpPr>
          <p:cNvPr id="82" name="TextBox 81">
            <a:extLst>
              <a:ext uri="{FF2B5EF4-FFF2-40B4-BE49-F238E27FC236}">
                <a16:creationId xmlns:a16="http://schemas.microsoft.com/office/drawing/2014/main" id="{1C82927B-BE35-C943-8DD5-3CAE2BC41C44}"/>
              </a:ext>
            </a:extLst>
          </p:cNvPr>
          <p:cNvSpPr txBox="1"/>
          <p:nvPr/>
        </p:nvSpPr>
        <p:spPr>
          <a:xfrm>
            <a:off x="2074747" y="190033"/>
            <a:ext cx="341760" cy="276999"/>
          </a:xfrm>
          <a:prstGeom prst="rect">
            <a:avLst/>
          </a:prstGeom>
          <a:noFill/>
        </p:spPr>
        <p:txBody>
          <a:bodyPr wrap="none" rtlCol="0">
            <a:spAutoFit/>
          </a:bodyPr>
          <a:lstStyle/>
          <a:p>
            <a:r>
              <a:rPr lang="en-US" sz="1200" dirty="0"/>
              <a:t>19</a:t>
            </a:r>
          </a:p>
        </p:txBody>
      </p:sp>
      <p:sp>
        <p:nvSpPr>
          <p:cNvPr id="83" name="TextBox 82">
            <a:extLst>
              <a:ext uri="{FF2B5EF4-FFF2-40B4-BE49-F238E27FC236}">
                <a16:creationId xmlns:a16="http://schemas.microsoft.com/office/drawing/2014/main" id="{8CC42070-76E0-8C47-87E5-7FA3F72D89F6}"/>
              </a:ext>
            </a:extLst>
          </p:cNvPr>
          <p:cNvSpPr txBox="1"/>
          <p:nvPr/>
        </p:nvSpPr>
        <p:spPr>
          <a:xfrm>
            <a:off x="2320800" y="184388"/>
            <a:ext cx="341760" cy="276999"/>
          </a:xfrm>
          <a:prstGeom prst="rect">
            <a:avLst/>
          </a:prstGeom>
          <a:noFill/>
        </p:spPr>
        <p:txBody>
          <a:bodyPr wrap="none" rtlCol="0">
            <a:spAutoFit/>
          </a:bodyPr>
          <a:lstStyle/>
          <a:p>
            <a:r>
              <a:rPr lang="en-US" sz="1200" dirty="0"/>
              <a:t>17</a:t>
            </a:r>
          </a:p>
        </p:txBody>
      </p:sp>
      <p:sp>
        <p:nvSpPr>
          <p:cNvPr id="84" name="TextBox 83">
            <a:extLst>
              <a:ext uri="{FF2B5EF4-FFF2-40B4-BE49-F238E27FC236}">
                <a16:creationId xmlns:a16="http://schemas.microsoft.com/office/drawing/2014/main" id="{0FA531CF-6F57-6740-BA55-D26C441320A0}"/>
              </a:ext>
            </a:extLst>
          </p:cNvPr>
          <p:cNvSpPr txBox="1"/>
          <p:nvPr/>
        </p:nvSpPr>
        <p:spPr>
          <a:xfrm>
            <a:off x="2509696" y="189396"/>
            <a:ext cx="341760" cy="276999"/>
          </a:xfrm>
          <a:prstGeom prst="rect">
            <a:avLst/>
          </a:prstGeom>
          <a:noFill/>
        </p:spPr>
        <p:txBody>
          <a:bodyPr wrap="none" rtlCol="0">
            <a:spAutoFit/>
          </a:bodyPr>
          <a:lstStyle/>
          <a:p>
            <a:r>
              <a:rPr lang="en-US" sz="1200" dirty="0"/>
              <a:t>15</a:t>
            </a:r>
          </a:p>
        </p:txBody>
      </p:sp>
      <p:sp>
        <p:nvSpPr>
          <p:cNvPr id="85" name="TextBox 84">
            <a:extLst>
              <a:ext uri="{FF2B5EF4-FFF2-40B4-BE49-F238E27FC236}">
                <a16:creationId xmlns:a16="http://schemas.microsoft.com/office/drawing/2014/main" id="{84948106-DB82-8A42-8776-D02ACEDB8FE8}"/>
              </a:ext>
            </a:extLst>
          </p:cNvPr>
          <p:cNvSpPr txBox="1"/>
          <p:nvPr/>
        </p:nvSpPr>
        <p:spPr>
          <a:xfrm>
            <a:off x="2755213" y="174185"/>
            <a:ext cx="341760" cy="276999"/>
          </a:xfrm>
          <a:prstGeom prst="rect">
            <a:avLst/>
          </a:prstGeom>
          <a:noFill/>
        </p:spPr>
        <p:txBody>
          <a:bodyPr wrap="none" rtlCol="0">
            <a:spAutoFit/>
          </a:bodyPr>
          <a:lstStyle/>
          <a:p>
            <a:r>
              <a:rPr lang="en-US" sz="1200" dirty="0"/>
              <a:t>13</a:t>
            </a:r>
          </a:p>
        </p:txBody>
      </p:sp>
      <p:sp>
        <p:nvSpPr>
          <p:cNvPr id="86" name="TextBox 85">
            <a:extLst>
              <a:ext uri="{FF2B5EF4-FFF2-40B4-BE49-F238E27FC236}">
                <a16:creationId xmlns:a16="http://schemas.microsoft.com/office/drawing/2014/main" id="{78AC6B72-0CAF-0544-A464-9CEB64C0AD8D}"/>
              </a:ext>
            </a:extLst>
          </p:cNvPr>
          <p:cNvSpPr txBox="1"/>
          <p:nvPr/>
        </p:nvSpPr>
        <p:spPr>
          <a:xfrm>
            <a:off x="2966914" y="182609"/>
            <a:ext cx="341760" cy="276999"/>
          </a:xfrm>
          <a:prstGeom prst="rect">
            <a:avLst/>
          </a:prstGeom>
          <a:noFill/>
        </p:spPr>
        <p:txBody>
          <a:bodyPr wrap="none" rtlCol="0">
            <a:spAutoFit/>
          </a:bodyPr>
          <a:lstStyle/>
          <a:p>
            <a:r>
              <a:rPr lang="en-US" sz="1200" dirty="0"/>
              <a:t>11</a:t>
            </a:r>
          </a:p>
        </p:txBody>
      </p:sp>
      <p:sp>
        <p:nvSpPr>
          <p:cNvPr id="87" name="TextBox 86">
            <a:extLst>
              <a:ext uri="{FF2B5EF4-FFF2-40B4-BE49-F238E27FC236}">
                <a16:creationId xmlns:a16="http://schemas.microsoft.com/office/drawing/2014/main" id="{602B4768-5602-1241-824F-D855BF34CE75}"/>
              </a:ext>
            </a:extLst>
          </p:cNvPr>
          <p:cNvSpPr txBox="1"/>
          <p:nvPr/>
        </p:nvSpPr>
        <p:spPr>
          <a:xfrm>
            <a:off x="3217443" y="168475"/>
            <a:ext cx="263214" cy="276999"/>
          </a:xfrm>
          <a:prstGeom prst="rect">
            <a:avLst/>
          </a:prstGeom>
          <a:noFill/>
        </p:spPr>
        <p:txBody>
          <a:bodyPr wrap="none" rtlCol="0">
            <a:spAutoFit/>
          </a:bodyPr>
          <a:lstStyle/>
          <a:p>
            <a:r>
              <a:rPr lang="en-US" sz="1200" dirty="0"/>
              <a:t>9</a:t>
            </a:r>
          </a:p>
        </p:txBody>
      </p:sp>
      <p:sp>
        <p:nvSpPr>
          <p:cNvPr id="88" name="TextBox 87">
            <a:extLst>
              <a:ext uri="{FF2B5EF4-FFF2-40B4-BE49-F238E27FC236}">
                <a16:creationId xmlns:a16="http://schemas.microsoft.com/office/drawing/2014/main" id="{C86221B0-ED61-3647-AE80-E6C73F31530B}"/>
              </a:ext>
            </a:extLst>
          </p:cNvPr>
          <p:cNvSpPr txBox="1"/>
          <p:nvPr/>
        </p:nvSpPr>
        <p:spPr>
          <a:xfrm>
            <a:off x="3445670" y="175578"/>
            <a:ext cx="263214" cy="276999"/>
          </a:xfrm>
          <a:prstGeom prst="rect">
            <a:avLst/>
          </a:prstGeom>
          <a:noFill/>
        </p:spPr>
        <p:txBody>
          <a:bodyPr wrap="none" rtlCol="0">
            <a:spAutoFit/>
          </a:bodyPr>
          <a:lstStyle/>
          <a:p>
            <a:r>
              <a:rPr lang="en-US" sz="1200" dirty="0"/>
              <a:t>7</a:t>
            </a:r>
          </a:p>
        </p:txBody>
      </p:sp>
      <p:sp>
        <p:nvSpPr>
          <p:cNvPr id="89" name="TextBox 88">
            <a:extLst>
              <a:ext uri="{FF2B5EF4-FFF2-40B4-BE49-F238E27FC236}">
                <a16:creationId xmlns:a16="http://schemas.microsoft.com/office/drawing/2014/main" id="{62F4F64B-49E1-434D-867C-E347C938DAD5}"/>
              </a:ext>
            </a:extLst>
          </p:cNvPr>
          <p:cNvSpPr txBox="1"/>
          <p:nvPr/>
        </p:nvSpPr>
        <p:spPr>
          <a:xfrm>
            <a:off x="3647601" y="178396"/>
            <a:ext cx="263214" cy="276999"/>
          </a:xfrm>
          <a:prstGeom prst="rect">
            <a:avLst/>
          </a:prstGeom>
          <a:noFill/>
        </p:spPr>
        <p:txBody>
          <a:bodyPr wrap="none" rtlCol="0">
            <a:spAutoFit/>
          </a:bodyPr>
          <a:lstStyle/>
          <a:p>
            <a:r>
              <a:rPr lang="en-US" sz="1200" dirty="0"/>
              <a:t>5</a:t>
            </a:r>
          </a:p>
        </p:txBody>
      </p:sp>
      <p:sp>
        <p:nvSpPr>
          <p:cNvPr id="90" name="TextBox 89">
            <a:extLst>
              <a:ext uri="{FF2B5EF4-FFF2-40B4-BE49-F238E27FC236}">
                <a16:creationId xmlns:a16="http://schemas.microsoft.com/office/drawing/2014/main" id="{9CA31E31-2648-3A4E-96AA-B658A7CD8AE1}"/>
              </a:ext>
            </a:extLst>
          </p:cNvPr>
          <p:cNvSpPr txBox="1"/>
          <p:nvPr/>
        </p:nvSpPr>
        <p:spPr>
          <a:xfrm>
            <a:off x="3879607" y="172614"/>
            <a:ext cx="263214" cy="276999"/>
          </a:xfrm>
          <a:prstGeom prst="rect">
            <a:avLst/>
          </a:prstGeom>
          <a:noFill/>
        </p:spPr>
        <p:txBody>
          <a:bodyPr wrap="none" rtlCol="0">
            <a:spAutoFit/>
          </a:bodyPr>
          <a:lstStyle/>
          <a:p>
            <a:r>
              <a:rPr lang="en-US" sz="1200" dirty="0"/>
              <a:t>3</a:t>
            </a:r>
          </a:p>
        </p:txBody>
      </p:sp>
      <p:sp>
        <p:nvSpPr>
          <p:cNvPr id="91" name="TextBox 90">
            <a:extLst>
              <a:ext uri="{FF2B5EF4-FFF2-40B4-BE49-F238E27FC236}">
                <a16:creationId xmlns:a16="http://schemas.microsoft.com/office/drawing/2014/main" id="{C9BA6156-5521-BA4A-8469-FF48AD6C926C}"/>
              </a:ext>
            </a:extLst>
          </p:cNvPr>
          <p:cNvSpPr txBox="1"/>
          <p:nvPr/>
        </p:nvSpPr>
        <p:spPr>
          <a:xfrm>
            <a:off x="4070430" y="189396"/>
            <a:ext cx="263214" cy="276999"/>
          </a:xfrm>
          <a:prstGeom prst="rect">
            <a:avLst/>
          </a:prstGeom>
          <a:noFill/>
        </p:spPr>
        <p:txBody>
          <a:bodyPr wrap="none" rtlCol="0">
            <a:spAutoFit/>
          </a:bodyPr>
          <a:lstStyle/>
          <a:p>
            <a:r>
              <a:rPr lang="en-US" sz="1200" dirty="0"/>
              <a:t>1</a:t>
            </a:r>
          </a:p>
        </p:txBody>
      </p:sp>
      <p:sp>
        <p:nvSpPr>
          <p:cNvPr id="92" name="Rectangle 91">
            <a:extLst>
              <a:ext uri="{FF2B5EF4-FFF2-40B4-BE49-F238E27FC236}">
                <a16:creationId xmlns:a16="http://schemas.microsoft.com/office/drawing/2014/main" id="{2D551C5D-AB80-694D-B0EC-9A3E0AA92A9A}"/>
              </a:ext>
            </a:extLst>
          </p:cNvPr>
          <p:cNvSpPr/>
          <p:nvPr/>
        </p:nvSpPr>
        <p:spPr>
          <a:xfrm>
            <a:off x="6512972" y="1843779"/>
            <a:ext cx="6096000" cy="3416320"/>
          </a:xfrm>
          <a:prstGeom prst="rect">
            <a:avLst/>
          </a:prstGeom>
        </p:spPr>
        <p:txBody>
          <a:bodyPr>
            <a:spAutoFit/>
          </a:bodyPr>
          <a:lstStyle/>
          <a:p>
            <a:r>
              <a:rPr lang="en-US" sz="2400" b="1" dirty="0"/>
              <a:t>Solar energy reflected laterally:</a:t>
            </a:r>
          </a:p>
          <a:p>
            <a:r>
              <a:rPr lang="en-US" sz="1600" b="1" dirty="0"/>
              <a:t>Coded       Proportion  x  Direction  x  *Area   =  </a:t>
            </a:r>
            <a:r>
              <a:rPr lang="en-US" sz="1600" b="1" dirty="0" err="1"/>
              <a:t>SubTotal</a:t>
            </a:r>
            <a:r>
              <a:rPr lang="en-US" sz="1600" b="1" dirty="0"/>
              <a:t>  </a:t>
            </a:r>
          </a:p>
          <a:p>
            <a:r>
              <a:rPr lang="en-US" sz="1600" dirty="0"/>
              <a:t>Magenta         0.94                30%             0.19            0.054</a:t>
            </a:r>
          </a:p>
          <a:p>
            <a:r>
              <a:rPr lang="en-US" sz="1600" dirty="0"/>
              <a:t>Red                  0.70                45%             0.17            0.054</a:t>
            </a:r>
          </a:p>
          <a:p>
            <a:r>
              <a:rPr lang="en-US" sz="1600" dirty="0"/>
              <a:t>Orange            0.62                92%             0.15            0.086</a:t>
            </a:r>
          </a:p>
          <a:p>
            <a:r>
              <a:rPr lang="en-US" sz="1600" dirty="0"/>
              <a:t>Yellow              0.66                86%            0.13             0.074</a:t>
            </a:r>
          </a:p>
          <a:p>
            <a:r>
              <a:rPr lang="en-US" sz="1600" dirty="0"/>
              <a:t>Green              0.58                85%             0.11            0.054                      </a:t>
            </a:r>
          </a:p>
          <a:p>
            <a:r>
              <a:rPr lang="en-US" sz="1600" dirty="0"/>
              <a:t>Cyan                 0.38               47%             0.09             0.016</a:t>
            </a:r>
          </a:p>
          <a:p>
            <a:r>
              <a:rPr lang="en-US" sz="1600" dirty="0"/>
              <a:t>Sky Blue           0.12               14%             0.07             0.001</a:t>
            </a:r>
          </a:p>
          <a:p>
            <a:r>
              <a:rPr lang="en-US" sz="1600" dirty="0"/>
              <a:t>Blue                  0.10               10%             0.05             0.001</a:t>
            </a:r>
          </a:p>
          <a:p>
            <a:r>
              <a:rPr lang="en-US" sz="1600" dirty="0"/>
              <a:t>Purple              0.06                 7%              0.03             0</a:t>
            </a:r>
          </a:p>
          <a:p>
            <a:r>
              <a:rPr lang="en-US" sz="1600" dirty="0"/>
              <a:t>Lilac                  0.00                 0%              0.01             0</a:t>
            </a:r>
          </a:p>
          <a:p>
            <a:r>
              <a:rPr lang="en-US" sz="1600" b="1" dirty="0"/>
              <a:t>TOTAL</a:t>
            </a:r>
            <a:r>
              <a:rPr lang="en-US" sz="1600" dirty="0"/>
              <a:t>                                                           1.00             0.340 or </a:t>
            </a:r>
            <a:r>
              <a:rPr lang="en-US" sz="1600" b="1" dirty="0"/>
              <a:t>34%</a:t>
            </a:r>
          </a:p>
        </p:txBody>
      </p:sp>
      <p:sp>
        <p:nvSpPr>
          <p:cNvPr id="93" name="TextBox 92">
            <a:extLst>
              <a:ext uri="{FF2B5EF4-FFF2-40B4-BE49-F238E27FC236}">
                <a16:creationId xmlns:a16="http://schemas.microsoft.com/office/drawing/2014/main" id="{D8BC2434-6377-5F4B-9CB1-C90C82AA7EC2}"/>
              </a:ext>
            </a:extLst>
          </p:cNvPr>
          <p:cNvSpPr txBox="1"/>
          <p:nvPr/>
        </p:nvSpPr>
        <p:spPr>
          <a:xfrm>
            <a:off x="6451892" y="286693"/>
            <a:ext cx="5591531" cy="1200329"/>
          </a:xfrm>
          <a:prstGeom prst="rect">
            <a:avLst/>
          </a:prstGeom>
          <a:noFill/>
        </p:spPr>
        <p:txBody>
          <a:bodyPr wrap="none" rtlCol="0">
            <a:spAutoFit/>
          </a:bodyPr>
          <a:lstStyle/>
          <a:p>
            <a:r>
              <a:rPr lang="en-US" sz="2400" b="1" dirty="0"/>
              <a:t>PERCENTAGE OF TROPICAL SOLAR ENERGY</a:t>
            </a:r>
          </a:p>
          <a:p>
            <a:r>
              <a:rPr lang="en-US" sz="2400" b="1" dirty="0"/>
              <a:t>IMPINGING UPON A NANOBUBBLE AT </a:t>
            </a:r>
          </a:p>
          <a:p>
            <a:r>
              <a:rPr lang="en-US" sz="2400" b="1" dirty="0"/>
              <a:t>NOON THAT IS DEFLECTED LATERALLY</a:t>
            </a:r>
          </a:p>
        </p:txBody>
      </p:sp>
      <p:sp>
        <p:nvSpPr>
          <p:cNvPr id="94" name="TextBox 93">
            <a:extLst>
              <a:ext uri="{FF2B5EF4-FFF2-40B4-BE49-F238E27FC236}">
                <a16:creationId xmlns:a16="http://schemas.microsoft.com/office/drawing/2014/main" id="{E77DA940-6F7D-6244-AD54-55990ACC9515}"/>
              </a:ext>
            </a:extLst>
          </p:cNvPr>
          <p:cNvSpPr txBox="1"/>
          <p:nvPr/>
        </p:nvSpPr>
        <p:spPr>
          <a:xfrm>
            <a:off x="8804194" y="5109024"/>
            <a:ext cx="1513556" cy="1015663"/>
          </a:xfrm>
          <a:prstGeom prst="rect">
            <a:avLst/>
          </a:prstGeom>
          <a:noFill/>
        </p:spPr>
        <p:txBody>
          <a:bodyPr wrap="none" rtlCol="0">
            <a:spAutoFit/>
          </a:bodyPr>
          <a:lstStyle/>
          <a:p>
            <a:r>
              <a:rPr lang="en-US" sz="6000" b="1" dirty="0"/>
              <a:t>34%</a:t>
            </a:r>
          </a:p>
        </p:txBody>
      </p:sp>
      <p:sp>
        <p:nvSpPr>
          <p:cNvPr id="95" name="TextBox 94">
            <a:extLst>
              <a:ext uri="{FF2B5EF4-FFF2-40B4-BE49-F238E27FC236}">
                <a16:creationId xmlns:a16="http://schemas.microsoft.com/office/drawing/2014/main" id="{9021985F-97C3-4C4A-BEE6-C69EB6554073}"/>
              </a:ext>
            </a:extLst>
          </p:cNvPr>
          <p:cNvSpPr txBox="1"/>
          <p:nvPr/>
        </p:nvSpPr>
        <p:spPr>
          <a:xfrm>
            <a:off x="6778616" y="5905166"/>
            <a:ext cx="5273623" cy="923330"/>
          </a:xfrm>
          <a:prstGeom prst="rect">
            <a:avLst/>
          </a:prstGeom>
          <a:noFill/>
        </p:spPr>
        <p:txBody>
          <a:bodyPr wrap="none" rtlCol="0">
            <a:spAutoFit/>
          </a:bodyPr>
          <a:lstStyle/>
          <a:p>
            <a:pPr algn="ctr"/>
            <a:r>
              <a:rPr lang="en-US" dirty="0"/>
              <a:t>Most of which is transformed into microlayer heat</a:t>
            </a:r>
          </a:p>
          <a:p>
            <a:pPr algn="ctr"/>
            <a:r>
              <a:rPr lang="en-US" dirty="0"/>
              <a:t>when the photons are absorbed by organic molecules,</a:t>
            </a:r>
          </a:p>
          <a:p>
            <a:pPr algn="ctr"/>
            <a:r>
              <a:rPr lang="en-US" dirty="0"/>
              <a:t>particulates or seawater</a:t>
            </a:r>
          </a:p>
        </p:txBody>
      </p:sp>
      <p:cxnSp>
        <p:nvCxnSpPr>
          <p:cNvPr id="3" name="Straight Connector 2">
            <a:extLst>
              <a:ext uri="{FF2B5EF4-FFF2-40B4-BE49-F238E27FC236}">
                <a16:creationId xmlns:a16="http://schemas.microsoft.com/office/drawing/2014/main" id="{D1AC0F8C-2E72-A140-91D3-FCCCA2D2D5A2}"/>
              </a:ext>
            </a:extLst>
          </p:cNvPr>
          <p:cNvCxnSpPr>
            <a:cxnSpLocks/>
          </p:cNvCxnSpPr>
          <p:nvPr/>
        </p:nvCxnSpPr>
        <p:spPr>
          <a:xfrm>
            <a:off x="461555" y="1643741"/>
            <a:ext cx="11234057"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96" name="TextBox 95">
            <a:extLst>
              <a:ext uri="{FF2B5EF4-FFF2-40B4-BE49-F238E27FC236}">
                <a16:creationId xmlns:a16="http://schemas.microsoft.com/office/drawing/2014/main" id="{947736D6-36E0-A248-ABEC-53218CA0432F}"/>
              </a:ext>
            </a:extLst>
          </p:cNvPr>
          <p:cNvSpPr txBox="1"/>
          <p:nvPr/>
        </p:nvSpPr>
        <p:spPr>
          <a:xfrm>
            <a:off x="521024" y="1363520"/>
            <a:ext cx="1151149" cy="338554"/>
          </a:xfrm>
          <a:prstGeom prst="rect">
            <a:avLst/>
          </a:prstGeom>
          <a:noFill/>
        </p:spPr>
        <p:txBody>
          <a:bodyPr wrap="none" rtlCol="0">
            <a:spAutoFit/>
          </a:bodyPr>
          <a:lstStyle/>
          <a:p>
            <a:r>
              <a:rPr lang="en-US" sz="1600" b="1" dirty="0"/>
              <a:t>Sea surface</a:t>
            </a:r>
          </a:p>
        </p:txBody>
      </p:sp>
      <p:sp>
        <p:nvSpPr>
          <p:cNvPr id="97" name="TextBox 96">
            <a:extLst>
              <a:ext uri="{FF2B5EF4-FFF2-40B4-BE49-F238E27FC236}">
                <a16:creationId xmlns:a16="http://schemas.microsoft.com/office/drawing/2014/main" id="{BAB091FD-1061-BC42-AE75-E80CB6168B08}"/>
              </a:ext>
            </a:extLst>
          </p:cNvPr>
          <p:cNvSpPr txBox="1"/>
          <p:nvPr/>
        </p:nvSpPr>
        <p:spPr>
          <a:xfrm>
            <a:off x="4298507" y="3989930"/>
            <a:ext cx="2066591" cy="1015663"/>
          </a:xfrm>
          <a:prstGeom prst="rect">
            <a:avLst/>
          </a:prstGeom>
          <a:noFill/>
        </p:spPr>
        <p:txBody>
          <a:bodyPr wrap="none" rtlCol="0">
            <a:spAutoFit/>
          </a:bodyPr>
          <a:lstStyle/>
          <a:p>
            <a:r>
              <a:rPr lang="en-US" sz="1200" b="1" dirty="0"/>
              <a:t>Note, the internal reflections </a:t>
            </a:r>
          </a:p>
          <a:p>
            <a:r>
              <a:rPr lang="en-US" sz="1200" b="1" dirty="0"/>
              <a:t>are not shown here. Many </a:t>
            </a:r>
          </a:p>
          <a:p>
            <a:r>
              <a:rPr lang="en-US" sz="1200" b="1" dirty="0"/>
              <a:t>will result in increasing</a:t>
            </a:r>
          </a:p>
          <a:p>
            <a:r>
              <a:rPr lang="en-US" sz="1200" b="1" dirty="0"/>
              <a:t>ocean albedo or greater</a:t>
            </a:r>
          </a:p>
          <a:p>
            <a:r>
              <a:rPr lang="en-US" sz="1200" b="1" dirty="0"/>
              <a:t>lateral deflection.</a:t>
            </a:r>
          </a:p>
        </p:txBody>
      </p:sp>
    </p:spTree>
    <p:extLst>
      <p:ext uri="{BB962C8B-B14F-4D97-AF65-F5344CB8AC3E}">
        <p14:creationId xmlns:p14="http://schemas.microsoft.com/office/powerpoint/2010/main" val="11927187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Rectangle 86">
            <a:extLst>
              <a:ext uri="{FF2B5EF4-FFF2-40B4-BE49-F238E27FC236}">
                <a16:creationId xmlns:a16="http://schemas.microsoft.com/office/drawing/2014/main" id="{82619EA1-825B-7C4F-A876-912CBA868D7E}"/>
              </a:ext>
            </a:extLst>
          </p:cNvPr>
          <p:cNvSpPr/>
          <p:nvPr/>
        </p:nvSpPr>
        <p:spPr>
          <a:xfrm rot="18857030">
            <a:off x="2484597" y="1565054"/>
            <a:ext cx="125933" cy="426116"/>
          </a:xfrm>
          <a:prstGeom prst="rect">
            <a:avLst/>
          </a:prstGeom>
          <a:solidFill>
            <a:srgbClr val="FC60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410652B9-F940-EA4A-92E6-7B4F7F5D7CBE}"/>
              </a:ext>
            </a:extLst>
          </p:cNvPr>
          <p:cNvGrpSpPr/>
          <p:nvPr/>
        </p:nvGrpSpPr>
        <p:grpSpPr>
          <a:xfrm>
            <a:off x="-1480041" y="-337694"/>
            <a:ext cx="12456484" cy="8496458"/>
            <a:chOff x="-654851" y="-359997"/>
            <a:chExt cx="12456484" cy="8496458"/>
          </a:xfrm>
        </p:grpSpPr>
        <p:sp>
          <p:nvSpPr>
            <p:cNvPr id="60" name="Rectangle 59">
              <a:extLst>
                <a:ext uri="{FF2B5EF4-FFF2-40B4-BE49-F238E27FC236}">
                  <a16:creationId xmlns:a16="http://schemas.microsoft.com/office/drawing/2014/main" id="{790363C7-F8BF-0540-95FA-5D359CBED8CC}"/>
                </a:ext>
              </a:extLst>
            </p:cNvPr>
            <p:cNvSpPr/>
            <p:nvPr/>
          </p:nvSpPr>
          <p:spPr>
            <a:xfrm rot="15280124">
              <a:off x="964272" y="2530469"/>
              <a:ext cx="113159" cy="325862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95460683-63FB-3746-B708-A5244DA1C47D}"/>
                </a:ext>
              </a:extLst>
            </p:cNvPr>
            <p:cNvSpPr/>
            <p:nvPr/>
          </p:nvSpPr>
          <p:spPr>
            <a:xfrm rot="14985903" flipH="1">
              <a:off x="1025472" y="2879896"/>
              <a:ext cx="100602" cy="3461247"/>
            </a:xfrm>
            <a:prstGeom prst="rect">
              <a:avLst/>
            </a:prstGeom>
            <a:solidFill>
              <a:srgbClr val="6EF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730FD9A7-3D41-4A4A-B091-6BA35D9039AE}"/>
                </a:ext>
              </a:extLst>
            </p:cNvPr>
            <p:cNvSpPr/>
            <p:nvPr/>
          </p:nvSpPr>
          <p:spPr>
            <a:xfrm rot="14429771">
              <a:off x="1543241" y="1367054"/>
              <a:ext cx="153719" cy="3830009"/>
            </a:xfrm>
            <a:prstGeom prst="rect">
              <a:avLst/>
            </a:prstGeom>
            <a:solidFill>
              <a:srgbClr val="FC60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E4174E78-8F03-3248-84BC-2475D5218DDE}"/>
                </a:ext>
              </a:extLst>
            </p:cNvPr>
            <p:cNvSpPr/>
            <p:nvPr/>
          </p:nvSpPr>
          <p:spPr>
            <a:xfrm rot="2133995">
              <a:off x="3953798" y="-359997"/>
              <a:ext cx="205693" cy="3141618"/>
            </a:xfrm>
            <a:prstGeom prst="rect">
              <a:avLst/>
            </a:prstGeom>
            <a:solidFill>
              <a:srgbClr val="FC60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23C556A7-881E-9749-8591-E4B325D49E62}"/>
                </a:ext>
              </a:extLst>
            </p:cNvPr>
            <p:cNvSpPr/>
            <p:nvPr/>
          </p:nvSpPr>
          <p:spPr>
            <a:xfrm rot="2133995">
              <a:off x="4298956" y="-179850"/>
              <a:ext cx="195222" cy="259298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54E2C16E-5A48-2148-9524-3EB9193973E7}"/>
                </a:ext>
              </a:extLst>
            </p:cNvPr>
            <p:cNvSpPr/>
            <p:nvPr/>
          </p:nvSpPr>
          <p:spPr>
            <a:xfrm rot="2133995">
              <a:off x="4573438" y="-25218"/>
              <a:ext cx="188401" cy="225117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BB873186-EF97-554B-883E-3984A9110402}"/>
                </a:ext>
              </a:extLst>
            </p:cNvPr>
            <p:cNvSpPr/>
            <p:nvPr/>
          </p:nvSpPr>
          <p:spPr>
            <a:xfrm rot="2133995">
              <a:off x="4790575" y="118609"/>
              <a:ext cx="199207" cy="2094412"/>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96DDFAF5-83AA-2F4F-98B3-B1A597BEEF44}"/>
                </a:ext>
              </a:extLst>
            </p:cNvPr>
            <p:cNvSpPr/>
            <p:nvPr/>
          </p:nvSpPr>
          <p:spPr>
            <a:xfrm rot="2133995">
              <a:off x="5015821" y="264375"/>
              <a:ext cx="221867" cy="1913714"/>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7BB5825F-C7E7-0E4E-9A7B-2EF291AEC4F4}"/>
                </a:ext>
              </a:extLst>
            </p:cNvPr>
            <p:cNvSpPr/>
            <p:nvPr/>
          </p:nvSpPr>
          <p:spPr>
            <a:xfrm rot="2133995">
              <a:off x="5255101" y="402201"/>
              <a:ext cx="183095" cy="1767851"/>
            </a:xfrm>
            <a:prstGeom prst="rect">
              <a:avLst/>
            </a:prstGeom>
            <a:solidFill>
              <a:srgbClr val="6EF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D778267F-842E-D14E-847D-BF45FCE265EE}"/>
                </a:ext>
              </a:extLst>
            </p:cNvPr>
            <p:cNvSpPr/>
            <p:nvPr/>
          </p:nvSpPr>
          <p:spPr>
            <a:xfrm rot="2133995">
              <a:off x="5443087" y="533333"/>
              <a:ext cx="197822" cy="1669874"/>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AC0F0A19-0643-B341-850C-984E9B3CE7A9}"/>
                </a:ext>
              </a:extLst>
            </p:cNvPr>
            <p:cNvSpPr/>
            <p:nvPr/>
          </p:nvSpPr>
          <p:spPr>
            <a:xfrm rot="2133995">
              <a:off x="5644942" y="669781"/>
              <a:ext cx="200899" cy="1591497"/>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4DBB36B5-2F65-D34F-91E6-02732536ED7D}"/>
                </a:ext>
              </a:extLst>
            </p:cNvPr>
            <p:cNvSpPr/>
            <p:nvPr/>
          </p:nvSpPr>
          <p:spPr>
            <a:xfrm rot="2133995">
              <a:off x="5820480" y="795844"/>
              <a:ext cx="202424" cy="1591497"/>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4F103C34-58D5-1E48-9337-752DFB55D9F6}"/>
                </a:ext>
              </a:extLst>
            </p:cNvPr>
            <p:cNvSpPr/>
            <p:nvPr/>
          </p:nvSpPr>
          <p:spPr>
            <a:xfrm rot="2133995">
              <a:off x="6035211" y="934589"/>
              <a:ext cx="198739" cy="1473930"/>
            </a:xfrm>
            <a:prstGeom prst="rect">
              <a:avLst/>
            </a:prstGeom>
            <a:solidFill>
              <a:srgbClr val="CE9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504D8E58-CAAE-0B43-BA6F-464A5560FD69}"/>
                </a:ext>
              </a:extLst>
            </p:cNvPr>
            <p:cNvSpPr/>
            <p:nvPr/>
          </p:nvSpPr>
          <p:spPr>
            <a:xfrm rot="2113223">
              <a:off x="4636531" y="558210"/>
              <a:ext cx="181310" cy="6968530"/>
            </a:xfrm>
            <a:prstGeom prst="rect">
              <a:avLst/>
            </a:prstGeom>
            <a:solidFill>
              <a:srgbClr val="CE9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7406CEEF-91FB-BE4D-B163-BE5E5424759F}"/>
                </a:ext>
              </a:extLst>
            </p:cNvPr>
            <p:cNvSpPr/>
            <p:nvPr/>
          </p:nvSpPr>
          <p:spPr>
            <a:xfrm rot="2133995">
              <a:off x="6348528" y="1171939"/>
              <a:ext cx="198271" cy="1591497"/>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E2E8D383-98B6-FF44-92BD-9A89ABDC7F73}"/>
                </a:ext>
              </a:extLst>
            </p:cNvPr>
            <p:cNvSpPr/>
            <p:nvPr/>
          </p:nvSpPr>
          <p:spPr>
            <a:xfrm rot="2133995">
              <a:off x="6521371" y="1298206"/>
              <a:ext cx="205756" cy="1591497"/>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0805587D-238D-464F-B83E-F98A3CD38915}"/>
                </a:ext>
              </a:extLst>
            </p:cNvPr>
            <p:cNvSpPr/>
            <p:nvPr/>
          </p:nvSpPr>
          <p:spPr>
            <a:xfrm rot="2133995">
              <a:off x="6687928" y="1420690"/>
              <a:ext cx="190093" cy="1669874"/>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FDA91F84-1C2D-4547-B499-93B2DF5E1FFD}"/>
                </a:ext>
              </a:extLst>
            </p:cNvPr>
            <p:cNvSpPr/>
            <p:nvPr/>
          </p:nvSpPr>
          <p:spPr>
            <a:xfrm rot="2133995">
              <a:off x="6833826" y="1538090"/>
              <a:ext cx="189157" cy="1763493"/>
            </a:xfrm>
            <a:prstGeom prst="rect">
              <a:avLst/>
            </a:prstGeom>
            <a:solidFill>
              <a:srgbClr val="6EF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F1764DFD-410C-8043-B8FA-20AAA0369FB9}"/>
                </a:ext>
              </a:extLst>
            </p:cNvPr>
            <p:cNvSpPr/>
            <p:nvPr/>
          </p:nvSpPr>
          <p:spPr>
            <a:xfrm rot="2133995">
              <a:off x="6980834" y="1653973"/>
              <a:ext cx="194120" cy="1841867"/>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EFA92E7E-AFBA-584C-86D1-5780A689388C}"/>
                </a:ext>
              </a:extLst>
            </p:cNvPr>
            <p:cNvSpPr/>
            <p:nvPr/>
          </p:nvSpPr>
          <p:spPr>
            <a:xfrm rot="2133995">
              <a:off x="7107407" y="1762699"/>
              <a:ext cx="203183" cy="1972495"/>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58ECE892-87BB-1641-B99A-F990B00F1BCC}"/>
                </a:ext>
              </a:extLst>
            </p:cNvPr>
            <p:cNvSpPr/>
            <p:nvPr/>
          </p:nvSpPr>
          <p:spPr>
            <a:xfrm rot="2133995">
              <a:off x="7206077" y="1859040"/>
              <a:ext cx="193421" cy="225117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4DAA992B-BF23-F841-B53D-065A7D4E7D39}"/>
                </a:ext>
              </a:extLst>
            </p:cNvPr>
            <p:cNvSpPr/>
            <p:nvPr/>
          </p:nvSpPr>
          <p:spPr>
            <a:xfrm rot="2133995">
              <a:off x="7340492" y="2039610"/>
              <a:ext cx="199207" cy="2969627"/>
            </a:xfrm>
            <a:prstGeom prst="rect">
              <a:avLst/>
            </a:prstGeom>
            <a:solidFill>
              <a:srgbClr val="FC60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extLst>
                <a:ext uri="{FF2B5EF4-FFF2-40B4-BE49-F238E27FC236}">
                  <a16:creationId xmlns:a16="http://schemas.microsoft.com/office/drawing/2014/main" id="{30F83332-9AC5-D040-85FB-359B349812C2}"/>
                </a:ext>
              </a:extLst>
            </p:cNvPr>
            <p:cNvSpPr/>
            <p:nvPr/>
          </p:nvSpPr>
          <p:spPr>
            <a:xfrm rot="2133995">
              <a:off x="7305984" y="1959814"/>
              <a:ext cx="192721" cy="250916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a:extLst>
                <a:ext uri="{FF2B5EF4-FFF2-40B4-BE49-F238E27FC236}">
                  <a16:creationId xmlns:a16="http://schemas.microsoft.com/office/drawing/2014/main" id="{0F583730-3AFE-A14C-9DD4-2D053BC94B11}"/>
                </a:ext>
              </a:extLst>
            </p:cNvPr>
            <p:cNvSpPr/>
            <p:nvPr/>
          </p:nvSpPr>
          <p:spPr>
            <a:xfrm rot="15862282">
              <a:off x="1229261" y="2390315"/>
              <a:ext cx="95053" cy="2464688"/>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id="{7B230A25-F6FF-1448-8E96-C3E8893CE203}"/>
                </a:ext>
              </a:extLst>
            </p:cNvPr>
            <p:cNvSpPr/>
            <p:nvPr/>
          </p:nvSpPr>
          <p:spPr>
            <a:xfrm rot="13720979" flipH="1">
              <a:off x="3376385" y="1689036"/>
              <a:ext cx="88702" cy="1733142"/>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FEF5C7AE-3525-D240-B527-EA422047B6F1}"/>
                </a:ext>
              </a:extLst>
            </p:cNvPr>
            <p:cNvSpPr/>
            <p:nvPr/>
          </p:nvSpPr>
          <p:spPr>
            <a:xfrm rot="2905017" flipH="1">
              <a:off x="3354811" y="1929778"/>
              <a:ext cx="68973" cy="88199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a:extLst>
                <a:ext uri="{FF2B5EF4-FFF2-40B4-BE49-F238E27FC236}">
                  <a16:creationId xmlns:a16="http://schemas.microsoft.com/office/drawing/2014/main" id="{9B5AE829-8900-6D45-A756-A569022A9BF1}"/>
                </a:ext>
              </a:extLst>
            </p:cNvPr>
            <p:cNvSpPr/>
            <p:nvPr/>
          </p:nvSpPr>
          <p:spPr>
            <a:xfrm rot="2952596" flipH="1">
              <a:off x="3392775" y="1507713"/>
              <a:ext cx="124392" cy="2448718"/>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a:extLst>
                <a:ext uri="{FF2B5EF4-FFF2-40B4-BE49-F238E27FC236}">
                  <a16:creationId xmlns:a16="http://schemas.microsoft.com/office/drawing/2014/main" id="{33580714-132C-DE47-8E27-E7A9F4A8608A}"/>
                </a:ext>
              </a:extLst>
            </p:cNvPr>
            <p:cNvSpPr/>
            <p:nvPr/>
          </p:nvSpPr>
          <p:spPr>
            <a:xfrm rot="2922078">
              <a:off x="3527193" y="1514490"/>
              <a:ext cx="129361" cy="2697413"/>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A4FD6F28-B22C-C046-95DF-CFAA3E6EA4D3}"/>
                </a:ext>
              </a:extLst>
            </p:cNvPr>
            <p:cNvSpPr/>
            <p:nvPr/>
          </p:nvSpPr>
          <p:spPr>
            <a:xfrm rot="2805022">
              <a:off x="3679643" y="1436869"/>
              <a:ext cx="135416" cy="3106638"/>
            </a:xfrm>
            <a:prstGeom prst="rect">
              <a:avLst/>
            </a:prstGeom>
            <a:solidFill>
              <a:srgbClr val="6EF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a:extLst>
                <a:ext uri="{FF2B5EF4-FFF2-40B4-BE49-F238E27FC236}">
                  <a16:creationId xmlns:a16="http://schemas.microsoft.com/office/drawing/2014/main" id="{F14D18DA-EC2E-3F4E-953C-622985226F2A}"/>
                </a:ext>
              </a:extLst>
            </p:cNvPr>
            <p:cNvSpPr/>
            <p:nvPr/>
          </p:nvSpPr>
          <p:spPr>
            <a:xfrm rot="2711146">
              <a:off x="3792739" y="1505584"/>
              <a:ext cx="155810" cy="333893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a:extLst>
                <a:ext uri="{FF2B5EF4-FFF2-40B4-BE49-F238E27FC236}">
                  <a16:creationId xmlns:a16="http://schemas.microsoft.com/office/drawing/2014/main" id="{6A9FCBD9-980E-4C4F-9259-F863EC804567}"/>
                </a:ext>
              </a:extLst>
            </p:cNvPr>
            <p:cNvSpPr/>
            <p:nvPr/>
          </p:nvSpPr>
          <p:spPr>
            <a:xfrm rot="2618819">
              <a:off x="3938505" y="1535969"/>
              <a:ext cx="161450" cy="369835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a:extLst>
                <a:ext uri="{FF2B5EF4-FFF2-40B4-BE49-F238E27FC236}">
                  <a16:creationId xmlns:a16="http://schemas.microsoft.com/office/drawing/2014/main" id="{3136B452-7864-4D49-9CB0-944FCD793E55}"/>
                </a:ext>
              </a:extLst>
            </p:cNvPr>
            <p:cNvSpPr/>
            <p:nvPr/>
          </p:nvSpPr>
          <p:spPr>
            <a:xfrm rot="2437102">
              <a:off x="4206957" y="1748550"/>
              <a:ext cx="189709" cy="370249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a:extLst>
                <a:ext uri="{FF2B5EF4-FFF2-40B4-BE49-F238E27FC236}">
                  <a16:creationId xmlns:a16="http://schemas.microsoft.com/office/drawing/2014/main" id="{F9D05E62-B732-BB48-A8A3-08FBFF01347C}"/>
                </a:ext>
              </a:extLst>
            </p:cNvPr>
            <p:cNvSpPr/>
            <p:nvPr/>
          </p:nvSpPr>
          <p:spPr>
            <a:xfrm rot="2133995">
              <a:off x="3870654" y="1770568"/>
              <a:ext cx="162131" cy="5868658"/>
            </a:xfrm>
            <a:prstGeom prst="rect">
              <a:avLst/>
            </a:prstGeom>
            <a:solidFill>
              <a:srgbClr val="CE9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a:extLst>
                <a:ext uri="{FF2B5EF4-FFF2-40B4-BE49-F238E27FC236}">
                  <a16:creationId xmlns:a16="http://schemas.microsoft.com/office/drawing/2014/main" id="{E6979991-66CF-A240-8FF7-AB16679D98EB}"/>
                </a:ext>
              </a:extLst>
            </p:cNvPr>
            <p:cNvSpPr/>
            <p:nvPr/>
          </p:nvSpPr>
          <p:spPr>
            <a:xfrm rot="15275652">
              <a:off x="1550332" y="758330"/>
              <a:ext cx="119687" cy="328253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F2C3F246-B0F9-7842-86BE-48762CCE54F7}"/>
                </a:ext>
              </a:extLst>
            </p:cNvPr>
            <p:cNvSpPr/>
            <p:nvPr/>
          </p:nvSpPr>
          <p:spPr>
            <a:xfrm rot="16534463">
              <a:off x="3305962" y="1699848"/>
              <a:ext cx="144173" cy="61548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4AADE97A-1E20-D44D-B7A1-ADA1A214F5BF}"/>
                </a:ext>
              </a:extLst>
            </p:cNvPr>
            <p:cNvSpPr/>
            <p:nvPr/>
          </p:nvSpPr>
          <p:spPr>
            <a:xfrm rot="15998825">
              <a:off x="1992506" y="67454"/>
              <a:ext cx="151379" cy="406075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BA3AFE17-B454-7845-ACEF-7F10111119EB}"/>
                </a:ext>
              </a:extLst>
            </p:cNvPr>
            <p:cNvSpPr/>
            <p:nvPr/>
          </p:nvSpPr>
          <p:spPr>
            <a:xfrm rot="3632182">
              <a:off x="1174460" y="3491231"/>
              <a:ext cx="143282" cy="333893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a:extLst>
                <a:ext uri="{FF2B5EF4-FFF2-40B4-BE49-F238E27FC236}">
                  <a16:creationId xmlns:a16="http://schemas.microsoft.com/office/drawing/2014/main" id="{786A9B71-FA0E-6047-B87F-EF8A4A17CD8B}"/>
                </a:ext>
              </a:extLst>
            </p:cNvPr>
            <p:cNvSpPr/>
            <p:nvPr/>
          </p:nvSpPr>
          <p:spPr>
            <a:xfrm rot="3009262">
              <a:off x="1308231" y="3977938"/>
              <a:ext cx="161450" cy="369835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AEA6F2E2-875E-E647-88ED-3A981BD416F2}"/>
                </a:ext>
              </a:extLst>
            </p:cNvPr>
            <p:cNvSpPr/>
            <p:nvPr/>
          </p:nvSpPr>
          <p:spPr>
            <a:xfrm rot="2630230">
              <a:off x="1746378" y="4433970"/>
              <a:ext cx="168420" cy="370249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4" name="Straight Connector 73">
              <a:extLst>
                <a:ext uri="{FF2B5EF4-FFF2-40B4-BE49-F238E27FC236}">
                  <a16:creationId xmlns:a16="http://schemas.microsoft.com/office/drawing/2014/main" id="{DBA570B4-32E1-9C43-B60E-A69C110BFA81}"/>
                </a:ext>
              </a:extLst>
            </p:cNvPr>
            <p:cNvCxnSpPr>
              <a:cxnSpLocks/>
            </p:cNvCxnSpPr>
            <p:nvPr/>
          </p:nvCxnSpPr>
          <p:spPr>
            <a:xfrm flipH="1">
              <a:off x="3442858" y="256041"/>
              <a:ext cx="1175768" cy="166843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4DDB37CA-1413-4E4C-8B9B-5FC0B12654F1}"/>
                </a:ext>
              </a:extLst>
            </p:cNvPr>
            <p:cNvSpPr txBox="1"/>
            <p:nvPr/>
          </p:nvSpPr>
          <p:spPr>
            <a:xfrm>
              <a:off x="3499413" y="696041"/>
              <a:ext cx="599844" cy="461665"/>
            </a:xfrm>
            <a:prstGeom prst="rect">
              <a:avLst/>
            </a:prstGeom>
            <a:noFill/>
          </p:spPr>
          <p:txBody>
            <a:bodyPr wrap="none" rtlCol="0">
              <a:spAutoFit/>
            </a:bodyPr>
            <a:lstStyle/>
            <a:p>
              <a:r>
                <a:rPr lang="en-US" sz="2400" b="1" dirty="0"/>
                <a:t>37</a:t>
              </a:r>
              <a:r>
                <a:rPr lang="en-US" sz="2400" b="1" baseline="30000" dirty="0"/>
                <a:t>0</a:t>
              </a:r>
            </a:p>
          </p:txBody>
        </p:sp>
        <p:sp>
          <p:nvSpPr>
            <p:cNvPr id="75" name="Rectangle 74">
              <a:extLst>
                <a:ext uri="{FF2B5EF4-FFF2-40B4-BE49-F238E27FC236}">
                  <a16:creationId xmlns:a16="http://schemas.microsoft.com/office/drawing/2014/main" id="{002AA667-4557-1545-8144-9B6D9AE57DAE}"/>
                </a:ext>
              </a:extLst>
            </p:cNvPr>
            <p:cNvSpPr/>
            <p:nvPr/>
          </p:nvSpPr>
          <p:spPr>
            <a:xfrm rot="1844144">
              <a:off x="4568852" y="2230562"/>
              <a:ext cx="182057" cy="5163034"/>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a:extLst>
                <a:ext uri="{FF2B5EF4-FFF2-40B4-BE49-F238E27FC236}">
                  <a16:creationId xmlns:a16="http://schemas.microsoft.com/office/drawing/2014/main" id="{CB9FA7FF-4596-3947-BDF2-628D22402184}"/>
                </a:ext>
              </a:extLst>
            </p:cNvPr>
            <p:cNvSpPr/>
            <p:nvPr/>
          </p:nvSpPr>
          <p:spPr>
            <a:xfrm rot="1618920" flipH="1">
              <a:off x="4866037" y="2402568"/>
              <a:ext cx="180010" cy="541977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a:extLst>
                <a:ext uri="{FF2B5EF4-FFF2-40B4-BE49-F238E27FC236}">
                  <a16:creationId xmlns:a16="http://schemas.microsoft.com/office/drawing/2014/main" id="{E9C49C58-48B9-5146-AF96-1932F71CA942}"/>
                </a:ext>
              </a:extLst>
            </p:cNvPr>
            <p:cNvSpPr/>
            <p:nvPr/>
          </p:nvSpPr>
          <p:spPr>
            <a:xfrm rot="14657782" flipH="1">
              <a:off x="6993374" y="1418331"/>
              <a:ext cx="79978" cy="1791527"/>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a:extLst>
                <a:ext uri="{FF2B5EF4-FFF2-40B4-BE49-F238E27FC236}">
                  <a16:creationId xmlns:a16="http://schemas.microsoft.com/office/drawing/2014/main" id="{70A4A78D-DF40-1F4C-B436-4166A2823365}"/>
                </a:ext>
              </a:extLst>
            </p:cNvPr>
            <p:cNvSpPr/>
            <p:nvPr/>
          </p:nvSpPr>
          <p:spPr>
            <a:xfrm rot="17695645" flipH="1">
              <a:off x="8622485" y="1444602"/>
              <a:ext cx="45719" cy="1791527"/>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a:extLst>
                <a:ext uri="{FF2B5EF4-FFF2-40B4-BE49-F238E27FC236}">
                  <a16:creationId xmlns:a16="http://schemas.microsoft.com/office/drawing/2014/main" id="{8A7907C5-BA8C-A14A-87A4-7B3B8DE9D9C0}"/>
                </a:ext>
              </a:extLst>
            </p:cNvPr>
            <p:cNvSpPr/>
            <p:nvPr/>
          </p:nvSpPr>
          <p:spPr>
            <a:xfrm rot="4770934">
              <a:off x="8762344" y="-71691"/>
              <a:ext cx="100128" cy="500305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a:extLst>
                <a:ext uri="{FF2B5EF4-FFF2-40B4-BE49-F238E27FC236}">
                  <a16:creationId xmlns:a16="http://schemas.microsoft.com/office/drawing/2014/main" id="{309BF01A-37E4-CC45-84F3-BC1AD475E046}"/>
                </a:ext>
              </a:extLst>
            </p:cNvPr>
            <p:cNvSpPr/>
            <p:nvPr/>
          </p:nvSpPr>
          <p:spPr>
            <a:xfrm rot="5730924">
              <a:off x="8819399" y="865155"/>
              <a:ext cx="91716" cy="4863377"/>
            </a:xfrm>
            <a:prstGeom prst="rect">
              <a:avLst/>
            </a:prstGeom>
            <a:solidFill>
              <a:srgbClr val="6EF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a:extLst>
                <a:ext uri="{FF2B5EF4-FFF2-40B4-BE49-F238E27FC236}">
                  <a16:creationId xmlns:a16="http://schemas.microsoft.com/office/drawing/2014/main" id="{295CF52E-4D0D-D241-A5EB-ADD83EC49C3B}"/>
                </a:ext>
              </a:extLst>
            </p:cNvPr>
            <p:cNvSpPr/>
            <p:nvPr/>
          </p:nvSpPr>
          <p:spPr>
            <a:xfrm rot="6701807">
              <a:off x="8804886" y="1699269"/>
              <a:ext cx="61363" cy="5008022"/>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559DBAEB-1BA9-5E42-9B70-D37FEBBAC4CB}"/>
                </a:ext>
              </a:extLst>
            </p:cNvPr>
            <p:cNvSpPr/>
            <p:nvPr/>
          </p:nvSpPr>
          <p:spPr>
            <a:xfrm rot="7187760" flipH="1">
              <a:off x="8999308" y="2126994"/>
              <a:ext cx="106796" cy="5497855"/>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a:extLst>
                <a:ext uri="{FF2B5EF4-FFF2-40B4-BE49-F238E27FC236}">
                  <a16:creationId xmlns:a16="http://schemas.microsoft.com/office/drawing/2014/main" id="{66538542-FD6D-564B-8992-CD0494F9BAEE}"/>
                </a:ext>
              </a:extLst>
            </p:cNvPr>
            <p:cNvSpPr/>
            <p:nvPr/>
          </p:nvSpPr>
          <p:spPr>
            <a:xfrm rot="8609664">
              <a:off x="7775869" y="3405642"/>
              <a:ext cx="174923" cy="3882844"/>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a:extLst>
                <a:ext uri="{FF2B5EF4-FFF2-40B4-BE49-F238E27FC236}">
                  <a16:creationId xmlns:a16="http://schemas.microsoft.com/office/drawing/2014/main" id="{7F6452C0-7BFF-FD43-BA26-433025F941ED}"/>
                </a:ext>
              </a:extLst>
            </p:cNvPr>
            <p:cNvSpPr/>
            <p:nvPr/>
          </p:nvSpPr>
          <p:spPr>
            <a:xfrm rot="9339679">
              <a:off x="7245845" y="3980812"/>
              <a:ext cx="169847" cy="3047616"/>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a:extLst>
                <a:ext uri="{FF2B5EF4-FFF2-40B4-BE49-F238E27FC236}">
                  <a16:creationId xmlns:a16="http://schemas.microsoft.com/office/drawing/2014/main" id="{C3FDE07D-AFC7-694B-ACB7-4701F253227E}"/>
                </a:ext>
              </a:extLst>
            </p:cNvPr>
            <p:cNvSpPr/>
            <p:nvPr/>
          </p:nvSpPr>
          <p:spPr>
            <a:xfrm rot="10800000">
              <a:off x="6609547" y="4590431"/>
              <a:ext cx="191776" cy="2969627"/>
            </a:xfrm>
            <a:prstGeom prst="rect">
              <a:avLst/>
            </a:prstGeom>
            <a:solidFill>
              <a:srgbClr val="FC60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onut 7">
              <a:extLst>
                <a:ext uri="{FF2B5EF4-FFF2-40B4-BE49-F238E27FC236}">
                  <a16:creationId xmlns:a16="http://schemas.microsoft.com/office/drawing/2014/main" id="{2473F77A-648D-9549-9CF8-96F7B1E0BEEA}"/>
                </a:ext>
              </a:extLst>
            </p:cNvPr>
            <p:cNvSpPr/>
            <p:nvPr/>
          </p:nvSpPr>
          <p:spPr>
            <a:xfrm rot="2133995">
              <a:off x="2561466" y="1980700"/>
              <a:ext cx="4240865" cy="3853544"/>
            </a:xfrm>
            <a:prstGeom prst="donut">
              <a:avLst>
                <a:gd name="adj" fmla="val 1385"/>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5" name="Straight Connector 4">
              <a:extLst>
                <a:ext uri="{FF2B5EF4-FFF2-40B4-BE49-F238E27FC236}">
                  <a16:creationId xmlns:a16="http://schemas.microsoft.com/office/drawing/2014/main" id="{37504C9B-F47F-5448-B94C-67682737DDEB}"/>
                </a:ext>
              </a:extLst>
            </p:cNvPr>
            <p:cNvCxnSpPr>
              <a:cxnSpLocks/>
            </p:cNvCxnSpPr>
            <p:nvPr/>
          </p:nvCxnSpPr>
          <p:spPr>
            <a:xfrm>
              <a:off x="3434243" y="296983"/>
              <a:ext cx="4921" cy="159486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4" name="Rectangle 13">
            <a:extLst>
              <a:ext uri="{FF2B5EF4-FFF2-40B4-BE49-F238E27FC236}">
                <a16:creationId xmlns:a16="http://schemas.microsoft.com/office/drawing/2014/main" id="{06F7714F-180C-664C-AF3E-3E23893D0F3E}"/>
              </a:ext>
            </a:extLst>
          </p:cNvPr>
          <p:cNvSpPr/>
          <p:nvPr/>
        </p:nvSpPr>
        <p:spPr>
          <a:xfrm>
            <a:off x="7925235" y="714240"/>
            <a:ext cx="3086622" cy="61437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47C7ABDF-1AD9-E046-8C97-347F1FF2AAF9}"/>
              </a:ext>
            </a:extLst>
          </p:cNvPr>
          <p:cNvSpPr txBox="1"/>
          <p:nvPr/>
        </p:nvSpPr>
        <p:spPr>
          <a:xfrm>
            <a:off x="7981708" y="884458"/>
            <a:ext cx="4263508" cy="5970865"/>
          </a:xfrm>
          <a:prstGeom prst="rect">
            <a:avLst/>
          </a:prstGeom>
          <a:noFill/>
        </p:spPr>
        <p:txBody>
          <a:bodyPr wrap="square" rtlCol="0">
            <a:spAutoFit/>
          </a:bodyPr>
          <a:lstStyle/>
          <a:p>
            <a:r>
              <a:rPr lang="en-US" sz="1400" b="1" dirty="0"/>
              <a:t>Solar energy reflected laterally:</a:t>
            </a:r>
          </a:p>
          <a:p>
            <a:r>
              <a:rPr lang="en-US" sz="1400" dirty="0"/>
              <a:t>Coded     Proportion  x  Direction  x   Area  =  Total  </a:t>
            </a:r>
          </a:p>
          <a:p>
            <a:r>
              <a:rPr lang="en-US" sz="1400" dirty="0"/>
              <a:t>L Magenta      0.74              52%            0.19      0.073</a:t>
            </a:r>
          </a:p>
          <a:p>
            <a:r>
              <a:rPr lang="en-US" sz="1400" dirty="0"/>
              <a:t>L Red               0.40              72%            0.17      0.049</a:t>
            </a:r>
          </a:p>
          <a:p>
            <a:r>
              <a:rPr lang="en-US" sz="1400" dirty="0"/>
              <a:t>L Orange         0.62              92%            0.15      0.086</a:t>
            </a:r>
          </a:p>
          <a:p>
            <a:r>
              <a:rPr lang="en-US" sz="1400" dirty="0"/>
              <a:t>L Yellow          0.32              90%            0.13       0.037</a:t>
            </a:r>
          </a:p>
          <a:p>
            <a:r>
              <a:rPr lang="en-US" sz="1400" dirty="0"/>
              <a:t>L Green           0.27              80%            0.11       0.024</a:t>
            </a:r>
          </a:p>
          <a:p>
            <a:r>
              <a:rPr lang="en-US" sz="1400" dirty="0"/>
              <a:t>L Cyan             0.27              75%            0.09       0.024</a:t>
            </a:r>
          </a:p>
          <a:p>
            <a:r>
              <a:rPr lang="en-US" sz="1400" dirty="0"/>
              <a:t>L Sky Blue       0.42              60%            0.07       0.018</a:t>
            </a:r>
          </a:p>
          <a:p>
            <a:r>
              <a:rPr lang="en-US" sz="1400" dirty="0"/>
              <a:t>L Blue              0.45              46%            0.05       0.010</a:t>
            </a:r>
          </a:p>
          <a:p>
            <a:r>
              <a:rPr lang="en-US" sz="1400" dirty="0"/>
              <a:t>L Purple          0.75              44%            0.03       0.010</a:t>
            </a:r>
          </a:p>
          <a:p>
            <a:r>
              <a:rPr lang="en-US" sz="1400" dirty="0"/>
              <a:t>L Lilac              0.78              40%            0.01       0.003       </a:t>
            </a:r>
          </a:p>
          <a:p>
            <a:r>
              <a:rPr lang="en-US" sz="1400" dirty="0"/>
              <a:t> </a:t>
            </a:r>
            <a:r>
              <a:rPr lang="en-US" sz="1400" b="1" dirty="0"/>
              <a:t>Subtotal                                                                 0.334</a:t>
            </a:r>
          </a:p>
          <a:p>
            <a:endParaRPr lang="en-US" sz="1400" dirty="0"/>
          </a:p>
          <a:p>
            <a:r>
              <a:rPr lang="en-US" sz="1400" dirty="0"/>
              <a:t>R Magenta     0.00               0%             0.19       0.000</a:t>
            </a:r>
          </a:p>
          <a:p>
            <a:r>
              <a:rPr lang="en-US" sz="1400" dirty="0"/>
              <a:t>R Red              0.68              25%            0.17       0.029</a:t>
            </a:r>
          </a:p>
          <a:p>
            <a:r>
              <a:rPr lang="en-US" sz="1400" dirty="0"/>
              <a:t>R Orange        0.64              34%            0.15       0.033</a:t>
            </a:r>
          </a:p>
          <a:p>
            <a:r>
              <a:rPr lang="en-US" sz="1400" dirty="0"/>
              <a:t>R Yellow          0.36              60%            0.13      0.028      </a:t>
            </a:r>
          </a:p>
          <a:p>
            <a:r>
              <a:rPr lang="en-US" sz="1400" dirty="0"/>
              <a:t>R Green          0.22               70%            0.11      0.017 </a:t>
            </a:r>
          </a:p>
          <a:p>
            <a:r>
              <a:rPr lang="en-US" sz="1400" dirty="0"/>
              <a:t>R Cyan            0.40               90%            0.09      0.032</a:t>
            </a:r>
          </a:p>
          <a:p>
            <a:r>
              <a:rPr lang="en-US" sz="1400" dirty="0"/>
              <a:t>R Sky Blue      0.46               88%            0.07      0.028</a:t>
            </a:r>
          </a:p>
          <a:p>
            <a:r>
              <a:rPr lang="en-US" sz="1400" dirty="0"/>
              <a:t>R Blue             0.20               65%            0.05      0.007      </a:t>
            </a:r>
          </a:p>
          <a:p>
            <a:r>
              <a:rPr lang="en-US" sz="1400" dirty="0"/>
              <a:t>R Purple         0.76               32%            0.03      0.007</a:t>
            </a:r>
          </a:p>
          <a:p>
            <a:r>
              <a:rPr lang="en-US" sz="1400" dirty="0"/>
              <a:t>R Lilac             0.78               40%            0.01      0.003</a:t>
            </a:r>
          </a:p>
          <a:p>
            <a:r>
              <a:rPr lang="en-US" sz="1400" b="1" dirty="0"/>
              <a:t>Subtotal                                                                  0.184</a:t>
            </a:r>
          </a:p>
          <a:p>
            <a:r>
              <a:rPr lang="en-US" sz="1400" b="1" dirty="0"/>
              <a:t>Average                                                                   0.259</a:t>
            </a:r>
          </a:p>
          <a:p>
            <a:endParaRPr lang="en-US" dirty="0"/>
          </a:p>
        </p:txBody>
      </p:sp>
      <p:sp>
        <p:nvSpPr>
          <p:cNvPr id="86" name="Rectangle 85">
            <a:extLst>
              <a:ext uri="{FF2B5EF4-FFF2-40B4-BE49-F238E27FC236}">
                <a16:creationId xmlns:a16="http://schemas.microsoft.com/office/drawing/2014/main" id="{73AD56DC-21FF-9845-9203-611954674F64}"/>
              </a:ext>
            </a:extLst>
          </p:cNvPr>
          <p:cNvSpPr/>
          <p:nvPr/>
        </p:nvSpPr>
        <p:spPr>
          <a:xfrm rot="16200000" flipH="1">
            <a:off x="888886" y="2092507"/>
            <a:ext cx="45719" cy="2062592"/>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extBox 15">
            <a:extLst>
              <a:ext uri="{FF2B5EF4-FFF2-40B4-BE49-F238E27FC236}">
                <a16:creationId xmlns:a16="http://schemas.microsoft.com/office/drawing/2014/main" id="{CF8C5CD9-133B-3C43-86B4-DEE4FE1BA80E}"/>
              </a:ext>
            </a:extLst>
          </p:cNvPr>
          <p:cNvSpPr txBox="1"/>
          <p:nvPr/>
        </p:nvSpPr>
        <p:spPr>
          <a:xfrm>
            <a:off x="202114" y="294672"/>
            <a:ext cx="2089162" cy="1077218"/>
          </a:xfrm>
          <a:prstGeom prst="rect">
            <a:avLst/>
          </a:prstGeom>
          <a:noFill/>
        </p:spPr>
        <p:txBody>
          <a:bodyPr wrap="none" rtlCol="0">
            <a:spAutoFit/>
          </a:bodyPr>
          <a:lstStyle/>
          <a:p>
            <a:pPr algn="ctr"/>
            <a:r>
              <a:rPr lang="en-US" sz="1600" b="1" i="1" dirty="0"/>
              <a:t>Note: </a:t>
            </a:r>
          </a:p>
          <a:p>
            <a:pPr algn="ctr"/>
            <a:r>
              <a:rPr lang="en-US" sz="1600" i="1" dirty="0"/>
              <a:t>Omits correction for </a:t>
            </a:r>
          </a:p>
          <a:p>
            <a:pPr algn="ctr"/>
            <a:r>
              <a:rPr lang="en-US" sz="1600" i="1" dirty="0"/>
              <a:t>refraction at the ocean</a:t>
            </a:r>
          </a:p>
          <a:p>
            <a:pPr algn="ctr"/>
            <a:r>
              <a:rPr lang="en-US" sz="1600" i="1" dirty="0"/>
              <a:t>surface</a:t>
            </a:r>
          </a:p>
        </p:txBody>
      </p:sp>
      <p:sp>
        <p:nvSpPr>
          <p:cNvPr id="17" name="TextBox 16">
            <a:extLst>
              <a:ext uri="{FF2B5EF4-FFF2-40B4-BE49-F238E27FC236}">
                <a16:creationId xmlns:a16="http://schemas.microsoft.com/office/drawing/2014/main" id="{B56EAF2F-ACD4-E94F-8A3C-708C0FF5EDEA}"/>
              </a:ext>
            </a:extLst>
          </p:cNvPr>
          <p:cNvSpPr txBox="1"/>
          <p:nvPr/>
        </p:nvSpPr>
        <p:spPr>
          <a:xfrm>
            <a:off x="4157321" y="5802870"/>
            <a:ext cx="1524776" cy="1015663"/>
          </a:xfrm>
          <a:prstGeom prst="rect">
            <a:avLst/>
          </a:prstGeom>
          <a:noFill/>
        </p:spPr>
        <p:txBody>
          <a:bodyPr wrap="none" rtlCol="0">
            <a:spAutoFit/>
          </a:bodyPr>
          <a:lstStyle/>
          <a:p>
            <a:r>
              <a:rPr lang="en-US" sz="6000" b="1" dirty="0"/>
              <a:t>26%</a:t>
            </a:r>
          </a:p>
        </p:txBody>
      </p:sp>
      <p:sp>
        <p:nvSpPr>
          <p:cNvPr id="18" name="Rectangle 17">
            <a:extLst>
              <a:ext uri="{FF2B5EF4-FFF2-40B4-BE49-F238E27FC236}">
                <a16:creationId xmlns:a16="http://schemas.microsoft.com/office/drawing/2014/main" id="{94732D84-C9CB-1544-9D87-ECA2F1DAB482}"/>
              </a:ext>
            </a:extLst>
          </p:cNvPr>
          <p:cNvSpPr/>
          <p:nvPr/>
        </p:nvSpPr>
        <p:spPr>
          <a:xfrm>
            <a:off x="5249481" y="169758"/>
            <a:ext cx="6359932" cy="646331"/>
          </a:xfrm>
          <a:prstGeom prst="rect">
            <a:avLst/>
          </a:prstGeom>
        </p:spPr>
        <p:txBody>
          <a:bodyPr wrap="square">
            <a:spAutoFit/>
          </a:bodyPr>
          <a:lstStyle/>
          <a:p>
            <a:pPr algn="ctr"/>
            <a:r>
              <a:rPr lang="en-US" b="1" dirty="0"/>
              <a:t>PERCENTAGE OF TEMPERATE OCEAN SOLAR ENERGY IMPINGING </a:t>
            </a:r>
          </a:p>
          <a:p>
            <a:pPr algn="ctr"/>
            <a:r>
              <a:rPr lang="en-US" b="1" dirty="0"/>
              <a:t>UPON A NANOBUBBLE AT NOON THAT IS DEFLECTED LATERALLY</a:t>
            </a:r>
          </a:p>
        </p:txBody>
      </p:sp>
      <p:sp>
        <p:nvSpPr>
          <p:cNvPr id="19" name="TextBox 18">
            <a:extLst>
              <a:ext uri="{FF2B5EF4-FFF2-40B4-BE49-F238E27FC236}">
                <a16:creationId xmlns:a16="http://schemas.microsoft.com/office/drawing/2014/main" id="{5BCCD1CA-84D7-B649-8F04-3044BFD5A204}"/>
              </a:ext>
            </a:extLst>
          </p:cNvPr>
          <p:cNvSpPr txBox="1"/>
          <p:nvPr/>
        </p:nvSpPr>
        <p:spPr>
          <a:xfrm>
            <a:off x="3157358" y="3655463"/>
            <a:ext cx="1760418" cy="461665"/>
          </a:xfrm>
          <a:prstGeom prst="rect">
            <a:avLst/>
          </a:prstGeom>
          <a:noFill/>
        </p:spPr>
        <p:txBody>
          <a:bodyPr wrap="none" rtlCol="0">
            <a:spAutoFit/>
          </a:bodyPr>
          <a:lstStyle/>
          <a:p>
            <a:r>
              <a:rPr lang="en-US" sz="2400" b="1" dirty="0"/>
              <a:t>Nanobubble</a:t>
            </a:r>
          </a:p>
        </p:txBody>
      </p:sp>
      <p:sp>
        <p:nvSpPr>
          <p:cNvPr id="88" name="Rectangle 87">
            <a:extLst>
              <a:ext uri="{FF2B5EF4-FFF2-40B4-BE49-F238E27FC236}">
                <a16:creationId xmlns:a16="http://schemas.microsoft.com/office/drawing/2014/main" id="{0EA9D3A6-252C-2445-842D-EC67955713A9}"/>
              </a:ext>
            </a:extLst>
          </p:cNvPr>
          <p:cNvSpPr/>
          <p:nvPr/>
        </p:nvSpPr>
        <p:spPr>
          <a:xfrm rot="18857030">
            <a:off x="7653579" y="1594917"/>
            <a:ext cx="125933" cy="426116"/>
          </a:xfrm>
          <a:prstGeom prst="rect">
            <a:avLst/>
          </a:prstGeom>
          <a:solidFill>
            <a:srgbClr val="FC60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88">
            <a:extLst>
              <a:ext uri="{FF2B5EF4-FFF2-40B4-BE49-F238E27FC236}">
                <a16:creationId xmlns:a16="http://schemas.microsoft.com/office/drawing/2014/main" id="{6FB16CCE-3777-8845-9937-C0AEA06BEA85}"/>
              </a:ext>
            </a:extLst>
          </p:cNvPr>
          <p:cNvSpPr/>
          <p:nvPr/>
        </p:nvSpPr>
        <p:spPr>
          <a:xfrm rot="18857030">
            <a:off x="7393768" y="1591648"/>
            <a:ext cx="125933" cy="426116"/>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89">
            <a:extLst>
              <a:ext uri="{FF2B5EF4-FFF2-40B4-BE49-F238E27FC236}">
                <a16:creationId xmlns:a16="http://schemas.microsoft.com/office/drawing/2014/main" id="{637CE0C5-CD02-A147-B6F8-5F88C3D4FF27}"/>
              </a:ext>
            </a:extLst>
          </p:cNvPr>
          <p:cNvSpPr/>
          <p:nvPr/>
        </p:nvSpPr>
        <p:spPr>
          <a:xfrm rot="18857030">
            <a:off x="7121831" y="1588128"/>
            <a:ext cx="125933" cy="42611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Rectangle 90">
            <a:extLst>
              <a:ext uri="{FF2B5EF4-FFF2-40B4-BE49-F238E27FC236}">
                <a16:creationId xmlns:a16="http://schemas.microsoft.com/office/drawing/2014/main" id="{073625A5-2BBE-3344-A310-DF68EA8C7DEC}"/>
              </a:ext>
            </a:extLst>
          </p:cNvPr>
          <p:cNvSpPr/>
          <p:nvPr/>
        </p:nvSpPr>
        <p:spPr>
          <a:xfrm rot="18857030">
            <a:off x="6861972" y="1594916"/>
            <a:ext cx="125933" cy="426116"/>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Rectangle 91">
            <a:extLst>
              <a:ext uri="{FF2B5EF4-FFF2-40B4-BE49-F238E27FC236}">
                <a16:creationId xmlns:a16="http://schemas.microsoft.com/office/drawing/2014/main" id="{7D6D7413-EDF5-1840-BB3D-0D068423FFB6}"/>
              </a:ext>
            </a:extLst>
          </p:cNvPr>
          <p:cNvSpPr/>
          <p:nvPr/>
        </p:nvSpPr>
        <p:spPr>
          <a:xfrm rot="18857030">
            <a:off x="6590418" y="1591525"/>
            <a:ext cx="125933" cy="42611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Rectangle 92">
            <a:extLst>
              <a:ext uri="{FF2B5EF4-FFF2-40B4-BE49-F238E27FC236}">
                <a16:creationId xmlns:a16="http://schemas.microsoft.com/office/drawing/2014/main" id="{C1A84ACF-0FE7-B745-AF24-D1B0E0523AA5}"/>
              </a:ext>
            </a:extLst>
          </p:cNvPr>
          <p:cNvSpPr/>
          <p:nvPr/>
        </p:nvSpPr>
        <p:spPr>
          <a:xfrm rot="18857030">
            <a:off x="6298802" y="1598961"/>
            <a:ext cx="125933" cy="426116"/>
          </a:xfrm>
          <a:prstGeom prst="rect">
            <a:avLst/>
          </a:prstGeom>
          <a:solidFill>
            <a:srgbClr val="6EF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93">
            <a:extLst>
              <a:ext uri="{FF2B5EF4-FFF2-40B4-BE49-F238E27FC236}">
                <a16:creationId xmlns:a16="http://schemas.microsoft.com/office/drawing/2014/main" id="{4F5E6B42-176A-104A-9690-2D6A335749FE}"/>
              </a:ext>
            </a:extLst>
          </p:cNvPr>
          <p:cNvSpPr/>
          <p:nvPr/>
        </p:nvSpPr>
        <p:spPr>
          <a:xfrm rot="18857030">
            <a:off x="6037134" y="1594102"/>
            <a:ext cx="125933" cy="42611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Rectangle 94">
            <a:extLst>
              <a:ext uri="{FF2B5EF4-FFF2-40B4-BE49-F238E27FC236}">
                <a16:creationId xmlns:a16="http://schemas.microsoft.com/office/drawing/2014/main" id="{F9BD29A4-5660-A348-8E8D-6F47BF1CB8C3}"/>
              </a:ext>
            </a:extLst>
          </p:cNvPr>
          <p:cNvSpPr/>
          <p:nvPr/>
        </p:nvSpPr>
        <p:spPr>
          <a:xfrm rot="18857030">
            <a:off x="5766564" y="1580354"/>
            <a:ext cx="125933" cy="426116"/>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Rectangle 95">
            <a:extLst>
              <a:ext uri="{FF2B5EF4-FFF2-40B4-BE49-F238E27FC236}">
                <a16:creationId xmlns:a16="http://schemas.microsoft.com/office/drawing/2014/main" id="{9E27BE30-1D74-8943-AA62-32535F292B7B}"/>
              </a:ext>
            </a:extLst>
          </p:cNvPr>
          <p:cNvSpPr/>
          <p:nvPr/>
        </p:nvSpPr>
        <p:spPr>
          <a:xfrm rot="18857030">
            <a:off x="5517225" y="1588127"/>
            <a:ext cx="125933" cy="426116"/>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Rectangle 96">
            <a:extLst>
              <a:ext uri="{FF2B5EF4-FFF2-40B4-BE49-F238E27FC236}">
                <a16:creationId xmlns:a16="http://schemas.microsoft.com/office/drawing/2014/main" id="{C05D29B8-47A6-AE48-BB0A-9294D987C95D}"/>
              </a:ext>
            </a:extLst>
          </p:cNvPr>
          <p:cNvSpPr/>
          <p:nvPr/>
        </p:nvSpPr>
        <p:spPr>
          <a:xfrm rot="18857030">
            <a:off x="5246015" y="1585270"/>
            <a:ext cx="125933" cy="426116"/>
          </a:xfrm>
          <a:prstGeom prst="rect">
            <a:avLst/>
          </a:prstGeom>
          <a:solidFill>
            <a:srgbClr val="CE9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Rectangle 97">
            <a:extLst>
              <a:ext uri="{FF2B5EF4-FFF2-40B4-BE49-F238E27FC236}">
                <a16:creationId xmlns:a16="http://schemas.microsoft.com/office/drawing/2014/main" id="{D7FF9859-9AC1-C948-8C30-81ED1816AF55}"/>
              </a:ext>
            </a:extLst>
          </p:cNvPr>
          <p:cNvSpPr/>
          <p:nvPr/>
        </p:nvSpPr>
        <p:spPr>
          <a:xfrm rot="18857030">
            <a:off x="4974460" y="1569732"/>
            <a:ext cx="125933" cy="426116"/>
          </a:xfrm>
          <a:prstGeom prst="rect">
            <a:avLst/>
          </a:prstGeom>
          <a:solidFill>
            <a:srgbClr val="CE9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Rectangle 98">
            <a:extLst>
              <a:ext uri="{FF2B5EF4-FFF2-40B4-BE49-F238E27FC236}">
                <a16:creationId xmlns:a16="http://schemas.microsoft.com/office/drawing/2014/main" id="{199F7E86-F119-9248-B7C5-86D411817D56}"/>
              </a:ext>
            </a:extLst>
          </p:cNvPr>
          <p:cNvSpPr/>
          <p:nvPr/>
        </p:nvSpPr>
        <p:spPr>
          <a:xfrm rot="18857030">
            <a:off x="4703045" y="1553921"/>
            <a:ext cx="125933" cy="426116"/>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Rectangle 99">
            <a:extLst>
              <a:ext uri="{FF2B5EF4-FFF2-40B4-BE49-F238E27FC236}">
                <a16:creationId xmlns:a16="http://schemas.microsoft.com/office/drawing/2014/main" id="{F2DF9139-4F6B-B04B-BB2D-9A6738743D76}"/>
              </a:ext>
            </a:extLst>
          </p:cNvPr>
          <p:cNvSpPr/>
          <p:nvPr/>
        </p:nvSpPr>
        <p:spPr>
          <a:xfrm rot="18857030">
            <a:off x="4432845" y="1551066"/>
            <a:ext cx="125933" cy="426116"/>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a:extLst>
              <a:ext uri="{FF2B5EF4-FFF2-40B4-BE49-F238E27FC236}">
                <a16:creationId xmlns:a16="http://schemas.microsoft.com/office/drawing/2014/main" id="{B2B1DE72-436B-674C-94AA-34111DC769D5}"/>
              </a:ext>
            </a:extLst>
          </p:cNvPr>
          <p:cNvSpPr/>
          <p:nvPr/>
        </p:nvSpPr>
        <p:spPr>
          <a:xfrm rot="18857030">
            <a:off x="4193302" y="1579763"/>
            <a:ext cx="125933" cy="42611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a:extLst>
              <a:ext uri="{FF2B5EF4-FFF2-40B4-BE49-F238E27FC236}">
                <a16:creationId xmlns:a16="http://schemas.microsoft.com/office/drawing/2014/main" id="{47D22B83-6EB6-0245-8F52-0284027B37B4}"/>
              </a:ext>
            </a:extLst>
          </p:cNvPr>
          <p:cNvSpPr/>
          <p:nvPr/>
        </p:nvSpPr>
        <p:spPr>
          <a:xfrm rot="18857030">
            <a:off x="3924067" y="1566644"/>
            <a:ext cx="125933" cy="426116"/>
          </a:xfrm>
          <a:prstGeom prst="rect">
            <a:avLst/>
          </a:prstGeom>
          <a:solidFill>
            <a:srgbClr val="6EF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Rectangle 102">
            <a:extLst>
              <a:ext uri="{FF2B5EF4-FFF2-40B4-BE49-F238E27FC236}">
                <a16:creationId xmlns:a16="http://schemas.microsoft.com/office/drawing/2014/main" id="{91B2851A-7734-1440-9EFF-85FC0DA1ACF4}"/>
              </a:ext>
            </a:extLst>
          </p:cNvPr>
          <p:cNvSpPr/>
          <p:nvPr/>
        </p:nvSpPr>
        <p:spPr>
          <a:xfrm rot="18857030">
            <a:off x="3650833" y="1573744"/>
            <a:ext cx="125933" cy="42611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Rectangle 103">
            <a:extLst>
              <a:ext uri="{FF2B5EF4-FFF2-40B4-BE49-F238E27FC236}">
                <a16:creationId xmlns:a16="http://schemas.microsoft.com/office/drawing/2014/main" id="{DAFED4D8-97E6-1246-8C31-3AB66CA49A8F}"/>
              </a:ext>
            </a:extLst>
          </p:cNvPr>
          <p:cNvSpPr/>
          <p:nvPr/>
        </p:nvSpPr>
        <p:spPr>
          <a:xfrm rot="18857030">
            <a:off x="3358502" y="1547094"/>
            <a:ext cx="125933" cy="426116"/>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a:extLst>
              <a:ext uri="{FF2B5EF4-FFF2-40B4-BE49-F238E27FC236}">
                <a16:creationId xmlns:a16="http://schemas.microsoft.com/office/drawing/2014/main" id="{4B79C955-2B62-B449-B4E7-BAC3CAE06DC2}"/>
              </a:ext>
            </a:extLst>
          </p:cNvPr>
          <p:cNvSpPr/>
          <p:nvPr/>
        </p:nvSpPr>
        <p:spPr>
          <a:xfrm rot="18857030">
            <a:off x="3063439" y="1533197"/>
            <a:ext cx="125933" cy="42611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a:extLst>
              <a:ext uri="{FF2B5EF4-FFF2-40B4-BE49-F238E27FC236}">
                <a16:creationId xmlns:a16="http://schemas.microsoft.com/office/drawing/2014/main" id="{DB4DD30B-FB22-6842-9986-32C39CD9D690}"/>
              </a:ext>
            </a:extLst>
          </p:cNvPr>
          <p:cNvSpPr/>
          <p:nvPr/>
        </p:nvSpPr>
        <p:spPr>
          <a:xfrm rot="18857030">
            <a:off x="2827306" y="1571558"/>
            <a:ext cx="125933" cy="426116"/>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7" name="Straight Connector 106">
            <a:extLst>
              <a:ext uri="{FF2B5EF4-FFF2-40B4-BE49-F238E27FC236}">
                <a16:creationId xmlns:a16="http://schemas.microsoft.com/office/drawing/2014/main" id="{EBF11945-40E4-1646-9E3E-B26E948114EB}"/>
              </a:ext>
            </a:extLst>
          </p:cNvPr>
          <p:cNvCxnSpPr>
            <a:cxnSpLocks/>
          </p:cNvCxnSpPr>
          <p:nvPr/>
        </p:nvCxnSpPr>
        <p:spPr>
          <a:xfrm flipV="1">
            <a:off x="-87228" y="1918854"/>
            <a:ext cx="7995035" cy="6009"/>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41647CBC-A294-DC48-B175-506B7CE370E0}"/>
              </a:ext>
            </a:extLst>
          </p:cNvPr>
          <p:cNvSpPr txBox="1"/>
          <p:nvPr/>
        </p:nvSpPr>
        <p:spPr>
          <a:xfrm>
            <a:off x="6226743" y="1371737"/>
            <a:ext cx="1736373" cy="584775"/>
          </a:xfrm>
          <a:prstGeom prst="rect">
            <a:avLst/>
          </a:prstGeom>
          <a:noFill/>
        </p:spPr>
        <p:txBody>
          <a:bodyPr wrap="none" rtlCol="0">
            <a:spAutoFit/>
          </a:bodyPr>
          <a:lstStyle/>
          <a:p>
            <a:pPr algn="ctr"/>
            <a:r>
              <a:rPr lang="en-US" sz="1600" b="1" dirty="0"/>
              <a:t>Albedo-enhancing</a:t>
            </a:r>
          </a:p>
          <a:p>
            <a:pPr algn="ctr"/>
            <a:r>
              <a:rPr lang="en-US" sz="1600" b="1" dirty="0"/>
              <a:t>reflections</a:t>
            </a:r>
          </a:p>
        </p:txBody>
      </p:sp>
      <p:sp>
        <p:nvSpPr>
          <p:cNvPr id="22" name="TextBox 21">
            <a:extLst>
              <a:ext uri="{FF2B5EF4-FFF2-40B4-BE49-F238E27FC236}">
                <a16:creationId xmlns:a16="http://schemas.microsoft.com/office/drawing/2014/main" id="{67D47DE4-F5EB-1148-9B48-274AA726F3C1}"/>
              </a:ext>
            </a:extLst>
          </p:cNvPr>
          <p:cNvSpPr txBox="1"/>
          <p:nvPr/>
        </p:nvSpPr>
        <p:spPr>
          <a:xfrm>
            <a:off x="519082" y="1631626"/>
            <a:ext cx="1151149" cy="338554"/>
          </a:xfrm>
          <a:prstGeom prst="rect">
            <a:avLst/>
          </a:prstGeom>
          <a:noFill/>
        </p:spPr>
        <p:txBody>
          <a:bodyPr wrap="none" rtlCol="0">
            <a:spAutoFit/>
          </a:bodyPr>
          <a:lstStyle/>
          <a:p>
            <a:r>
              <a:rPr lang="en-US" sz="1600" b="1" dirty="0"/>
              <a:t>Sea surface</a:t>
            </a:r>
          </a:p>
        </p:txBody>
      </p:sp>
      <p:sp>
        <p:nvSpPr>
          <p:cNvPr id="23" name="TextBox 22">
            <a:extLst>
              <a:ext uri="{FF2B5EF4-FFF2-40B4-BE49-F238E27FC236}">
                <a16:creationId xmlns:a16="http://schemas.microsoft.com/office/drawing/2014/main" id="{D2AF0ACA-DAF2-524D-AF38-A3000AEF66A6}"/>
              </a:ext>
            </a:extLst>
          </p:cNvPr>
          <p:cNvSpPr txBox="1"/>
          <p:nvPr/>
        </p:nvSpPr>
        <p:spPr>
          <a:xfrm rot="2060194">
            <a:off x="3848691" y="777037"/>
            <a:ext cx="1423595" cy="338554"/>
          </a:xfrm>
          <a:prstGeom prst="rect">
            <a:avLst/>
          </a:prstGeom>
          <a:noFill/>
        </p:spPr>
        <p:txBody>
          <a:bodyPr wrap="none" rtlCol="0">
            <a:spAutoFit/>
          </a:bodyPr>
          <a:lstStyle/>
          <a:p>
            <a:r>
              <a:rPr lang="en-US" sz="1600" b="1" dirty="0"/>
              <a:t>Insolation rays</a:t>
            </a:r>
          </a:p>
        </p:txBody>
      </p:sp>
      <p:sp>
        <p:nvSpPr>
          <p:cNvPr id="24" name="TextBox 23">
            <a:extLst>
              <a:ext uri="{FF2B5EF4-FFF2-40B4-BE49-F238E27FC236}">
                <a16:creationId xmlns:a16="http://schemas.microsoft.com/office/drawing/2014/main" id="{EDCF878A-D913-8648-8C5C-2316D3493043}"/>
              </a:ext>
            </a:extLst>
          </p:cNvPr>
          <p:cNvSpPr txBox="1"/>
          <p:nvPr/>
        </p:nvSpPr>
        <p:spPr>
          <a:xfrm>
            <a:off x="4006771" y="4341639"/>
            <a:ext cx="1606723" cy="1015663"/>
          </a:xfrm>
          <a:prstGeom prst="rect">
            <a:avLst/>
          </a:prstGeom>
          <a:noFill/>
        </p:spPr>
        <p:txBody>
          <a:bodyPr wrap="none" rtlCol="0">
            <a:spAutoFit/>
          </a:bodyPr>
          <a:lstStyle/>
          <a:p>
            <a:pPr algn="ctr"/>
            <a:r>
              <a:rPr lang="en-US" sz="1200" b="1" dirty="0"/>
              <a:t>Internal reflections</a:t>
            </a:r>
          </a:p>
          <a:p>
            <a:pPr algn="ctr"/>
            <a:r>
              <a:rPr lang="en-US" sz="1200" b="1" dirty="0"/>
              <a:t>not shown, some of</a:t>
            </a:r>
          </a:p>
          <a:p>
            <a:pPr algn="ctr"/>
            <a:r>
              <a:rPr lang="en-US" sz="1200" b="1" dirty="0"/>
              <a:t>which would increase </a:t>
            </a:r>
          </a:p>
          <a:p>
            <a:pPr algn="ctr"/>
            <a:r>
              <a:rPr lang="en-US" sz="1200" b="1" dirty="0"/>
              <a:t>albedo or lateral</a:t>
            </a:r>
          </a:p>
          <a:p>
            <a:pPr algn="ctr"/>
            <a:r>
              <a:rPr lang="en-US" sz="1200" b="1" dirty="0"/>
              <a:t>deflection</a:t>
            </a:r>
          </a:p>
        </p:txBody>
      </p:sp>
    </p:spTree>
    <p:extLst>
      <p:ext uri="{BB962C8B-B14F-4D97-AF65-F5344CB8AC3E}">
        <p14:creationId xmlns:p14="http://schemas.microsoft.com/office/powerpoint/2010/main" val="38301458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82624-BF7E-8843-84EC-927CE9313F4F}"/>
              </a:ext>
            </a:extLst>
          </p:cNvPr>
          <p:cNvSpPr>
            <a:spLocks noGrp="1"/>
          </p:cNvSpPr>
          <p:nvPr>
            <p:ph type="title"/>
          </p:nvPr>
        </p:nvSpPr>
        <p:spPr/>
        <p:txBody>
          <a:bodyPr/>
          <a:lstStyle/>
          <a:p>
            <a:r>
              <a:rPr lang="en-US" b="1" dirty="0"/>
              <a:t>How to use these deflection calculations</a:t>
            </a:r>
          </a:p>
        </p:txBody>
      </p:sp>
      <p:sp>
        <p:nvSpPr>
          <p:cNvPr id="3" name="Content Placeholder 2">
            <a:extLst>
              <a:ext uri="{FF2B5EF4-FFF2-40B4-BE49-F238E27FC236}">
                <a16:creationId xmlns:a16="http://schemas.microsoft.com/office/drawing/2014/main" id="{45E47666-8567-754C-82F5-9C68E0223231}"/>
              </a:ext>
            </a:extLst>
          </p:cNvPr>
          <p:cNvSpPr>
            <a:spLocks noGrp="1"/>
          </p:cNvSpPr>
          <p:nvPr>
            <p:ph idx="1"/>
          </p:nvPr>
        </p:nvSpPr>
        <p:spPr>
          <a:xfrm>
            <a:off x="838200" y="1471961"/>
            <a:ext cx="10515600" cy="5263375"/>
          </a:xfrm>
        </p:spPr>
        <p:txBody>
          <a:bodyPr>
            <a:normAutofit fontScale="70000" lnSpcReduction="20000"/>
          </a:bodyPr>
          <a:lstStyle/>
          <a:p>
            <a:r>
              <a:rPr lang="en-US" dirty="0"/>
              <a:t>It should be recognized that the tropical zone 34% and temperate zone 26% figures are best-case ones when the sun is at its highest. Average diurnal ones that incorporate dawn to dusk insolation might be approximately only half as effective at deflection, perhaps 17% and 13%. Thus, taking the subtropical zone as the average between the tropical and temperate zones where </a:t>
            </a:r>
            <a:r>
              <a:rPr lang="en-US" dirty="0" err="1"/>
              <a:t>fiztops</a:t>
            </a:r>
            <a:r>
              <a:rPr lang="en-US" dirty="0"/>
              <a:t> are likely to be used, </a:t>
            </a:r>
            <a:r>
              <a:rPr lang="en-US" b="1" dirty="0"/>
              <a:t>15% deflection </a:t>
            </a:r>
            <a:r>
              <a:rPr lang="en-US" dirty="0"/>
              <a:t>seems a reasonable estimate for where they are to be used.</a:t>
            </a:r>
          </a:p>
          <a:p>
            <a:r>
              <a:rPr lang="en-US" dirty="0"/>
              <a:t>Now, this figure is a gross simplification as it may not take into account: diffuse insolation; sea and sky conditions, including their turbulence; temperatures; current levels of microlayer warming and humidity; microlayer thickness; varying ‘soup’ composition; winds; currents; </a:t>
            </a:r>
            <a:r>
              <a:rPr lang="en-US" dirty="0" err="1"/>
              <a:t>whitetops</a:t>
            </a:r>
            <a:r>
              <a:rPr lang="en-US" dirty="0"/>
              <a:t>; phytoplanktonic albedo; turbidity; or the different levels within the microlayer where nanobubbles may be located. For the present, it is assumed that the thermal effects of these cancel out. </a:t>
            </a:r>
          </a:p>
          <a:p>
            <a:r>
              <a:rPr lang="en-US" dirty="0"/>
              <a:t>However, as, ignoring clouds, the average daily insolation at the surface is ~6kWh/m</a:t>
            </a:r>
            <a:r>
              <a:rPr lang="en-US" baseline="30000" dirty="0"/>
              <a:t>2</a:t>
            </a:r>
            <a:r>
              <a:rPr lang="en-US" dirty="0"/>
              <a:t>, even 15% of this, or 0.9kWh/m</a:t>
            </a:r>
            <a:r>
              <a:rPr lang="en-US" baseline="30000" dirty="0"/>
              <a:t>2</a:t>
            </a:r>
            <a:r>
              <a:rPr lang="en-US" dirty="0"/>
              <a:t>, at </a:t>
            </a:r>
            <a:r>
              <a:rPr lang="en-US" b="1" dirty="0"/>
              <a:t>3% ocean coverage </a:t>
            </a:r>
            <a:r>
              <a:rPr lang="en-US" dirty="0"/>
              <a:t>with nanobubbles would likely provide additional average evaporative surface heating of 27Wh/m</a:t>
            </a:r>
            <a:r>
              <a:rPr lang="en-US" baseline="30000" dirty="0"/>
              <a:t>2 </a:t>
            </a:r>
            <a:r>
              <a:rPr lang="en-US" dirty="0"/>
              <a:t>per day. It should be possible to model the global effects of such, and indeed, to add confirmation by way of laboratory testing.</a:t>
            </a:r>
          </a:p>
          <a:p>
            <a:r>
              <a:rPr lang="en-US" dirty="0"/>
              <a:t>However, this 27 figure ignores the fact that 700nm diameter nanobubbles are transparent to infrared wavelengths, as they are smaller than them. An estimate from the solar spectrum at sea level graph at </a:t>
            </a:r>
            <a:r>
              <a:rPr lang="en-US" dirty="0">
                <a:hlinkClick r:id="rId2"/>
              </a:rPr>
              <a:t>https://en.wikipedia.org/wiki/Sunlight</a:t>
            </a:r>
            <a:r>
              <a:rPr lang="en-US" dirty="0"/>
              <a:t> indicates that non-IR frequencies contain only ~45% of solar energy. Hence, the 27 figure should be reduced to </a:t>
            </a:r>
            <a:r>
              <a:rPr lang="en-US" b="1" dirty="0"/>
              <a:t>~12Wh/m</a:t>
            </a:r>
            <a:r>
              <a:rPr lang="en-US" b="1" baseline="30000" dirty="0"/>
              <a:t>2</a:t>
            </a:r>
            <a:r>
              <a:rPr lang="en-US" b="1" dirty="0"/>
              <a:t>/day of additional microlayer warming to be caused by the presence of nanobubbles covering 3% of the tropical to temperate ocean surface</a:t>
            </a:r>
            <a:r>
              <a:rPr lang="en-US" dirty="0"/>
              <a:t>. </a:t>
            </a:r>
          </a:p>
        </p:txBody>
      </p:sp>
    </p:spTree>
    <p:extLst>
      <p:ext uri="{BB962C8B-B14F-4D97-AF65-F5344CB8AC3E}">
        <p14:creationId xmlns:p14="http://schemas.microsoft.com/office/powerpoint/2010/main" val="9117324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28F704-E2CA-104A-82B1-F642D9999E54}"/>
              </a:ext>
            </a:extLst>
          </p:cNvPr>
          <p:cNvSpPr>
            <a:spLocks noGrp="1"/>
          </p:cNvSpPr>
          <p:nvPr>
            <p:ph type="title"/>
          </p:nvPr>
        </p:nvSpPr>
        <p:spPr/>
        <p:txBody>
          <a:bodyPr/>
          <a:lstStyle/>
          <a:p>
            <a:r>
              <a:rPr lang="en-US" b="1" dirty="0"/>
              <a:t>Considerations of Effectiveness</a:t>
            </a:r>
          </a:p>
        </p:txBody>
      </p:sp>
      <p:sp>
        <p:nvSpPr>
          <p:cNvPr id="3" name="Content Placeholder 2">
            <a:extLst>
              <a:ext uri="{FF2B5EF4-FFF2-40B4-BE49-F238E27FC236}">
                <a16:creationId xmlns:a16="http://schemas.microsoft.com/office/drawing/2014/main" id="{535043BC-A794-CC40-9539-468EC7DD52D7}"/>
              </a:ext>
            </a:extLst>
          </p:cNvPr>
          <p:cNvSpPr>
            <a:spLocks noGrp="1"/>
          </p:cNvSpPr>
          <p:nvPr>
            <p:ph idx="1"/>
          </p:nvPr>
        </p:nvSpPr>
        <p:spPr>
          <a:xfrm>
            <a:off x="838200" y="1561170"/>
            <a:ext cx="10515600" cy="5078169"/>
          </a:xfrm>
        </p:spPr>
        <p:txBody>
          <a:bodyPr>
            <a:normAutofit fontScale="77500" lnSpcReduction="20000"/>
          </a:bodyPr>
          <a:lstStyle/>
          <a:p>
            <a:r>
              <a:rPr lang="en-US" dirty="0"/>
              <a:t>The effectiveness of nanobubbles to reverse global warming will depend on several factors, including: </a:t>
            </a:r>
          </a:p>
          <a:p>
            <a:pPr lvl="1"/>
            <a:r>
              <a:rPr lang="en-US" dirty="0"/>
              <a:t>What range of ocean coverage with nanobubbles can </a:t>
            </a:r>
            <a:r>
              <a:rPr lang="en-US" dirty="0" err="1"/>
              <a:t>fiztops</a:t>
            </a:r>
            <a:r>
              <a:rPr lang="en-US" dirty="0"/>
              <a:t> be made to deliver; </a:t>
            </a:r>
          </a:p>
          <a:p>
            <a:pPr lvl="1"/>
            <a:r>
              <a:rPr lang="en-US" dirty="0"/>
              <a:t>Nanobubble lifetime and its extension by the generation of more phytoplanktonic surfactants in oligotrophic waters; </a:t>
            </a:r>
          </a:p>
          <a:p>
            <a:pPr lvl="1"/>
            <a:r>
              <a:rPr lang="en-US" dirty="0"/>
              <a:t>How much the presence of nanobubbles can deflect a significant proportion of the heat that would otherwise have gone many </a:t>
            </a:r>
            <a:r>
              <a:rPr lang="en-US" dirty="0" err="1"/>
              <a:t>metres</a:t>
            </a:r>
            <a:r>
              <a:rPr lang="en-US" dirty="0"/>
              <a:t> into the depths, to instead heat the microlayer such that the heat goes into evaporating water which then, in the presence of cloud condensation nuclei (CCN), forms cooling and reflective cloud;</a:t>
            </a:r>
          </a:p>
          <a:p>
            <a:pPr lvl="1"/>
            <a:r>
              <a:rPr lang="en-US" dirty="0"/>
              <a:t>What is the ratio of microlayer heat that goes into additional evaporation, some of which will thereby go off-planet via longwave radiation, most of which may occur at night and at significant altitude due to diurnal turbulent mixing;</a:t>
            </a:r>
          </a:p>
          <a:p>
            <a:pPr lvl="1"/>
            <a:r>
              <a:rPr lang="en-US" dirty="0"/>
              <a:t>How well can interventions in the rate of evaporation be used to effect net beneficial, and possibly far downwind, influence on precipitation, soil moisture and weather events such as heat waves, droughts, wildfires and hurricanes;  </a:t>
            </a:r>
          </a:p>
          <a:p>
            <a:pPr lvl="1"/>
            <a:r>
              <a:rPr lang="en-US" dirty="0"/>
              <a:t>The increase in ocean surface albedo produced by the nanobubbles; and</a:t>
            </a:r>
          </a:p>
          <a:p>
            <a:pPr lvl="1"/>
            <a:r>
              <a:rPr lang="en-US" dirty="0"/>
              <a:t>What level of local, regional and global governance and control over the placement, concentration and operation of </a:t>
            </a:r>
            <a:r>
              <a:rPr lang="en-US" dirty="0" err="1"/>
              <a:t>fiztops</a:t>
            </a:r>
            <a:r>
              <a:rPr lang="en-US" dirty="0"/>
              <a:t> is achievable to deliver desired outcomes.</a:t>
            </a:r>
          </a:p>
          <a:p>
            <a:pPr lvl="1"/>
            <a:r>
              <a:rPr lang="en-US" dirty="0"/>
              <a:t>The effects of the likely reduction in surface tension of the ocean surface microlayer resulting from increasing its temperature is TBD. One such effect might be that droplets from </a:t>
            </a:r>
            <a:r>
              <a:rPr lang="en-US"/>
              <a:t>splashing are </a:t>
            </a:r>
            <a:r>
              <a:rPr lang="en-US" dirty="0"/>
              <a:t>more easily formed and could range down to a smaller diameter. </a:t>
            </a:r>
          </a:p>
          <a:p>
            <a:pPr lvl="1"/>
            <a:endParaRPr lang="en-US" dirty="0"/>
          </a:p>
        </p:txBody>
      </p:sp>
    </p:spTree>
    <p:extLst>
      <p:ext uri="{BB962C8B-B14F-4D97-AF65-F5344CB8AC3E}">
        <p14:creationId xmlns:p14="http://schemas.microsoft.com/office/powerpoint/2010/main" val="5015828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48CEB-6DB3-EF40-B6E8-E1C295DB087A}"/>
              </a:ext>
            </a:extLst>
          </p:cNvPr>
          <p:cNvSpPr>
            <a:spLocks noGrp="1"/>
          </p:cNvSpPr>
          <p:nvPr>
            <p:ph type="title"/>
          </p:nvPr>
        </p:nvSpPr>
        <p:spPr>
          <a:xfrm>
            <a:off x="838199" y="543546"/>
            <a:ext cx="10515600" cy="1084534"/>
          </a:xfrm>
        </p:spPr>
        <p:txBody>
          <a:bodyPr>
            <a:normAutofit fontScale="90000"/>
          </a:bodyPr>
          <a:lstStyle/>
          <a:p>
            <a:pPr algn="ctr"/>
            <a:r>
              <a:rPr lang="en-US" b="1" dirty="0"/>
              <a:t>OCEAN NANOBUBBLE COVERAGE</a:t>
            </a:r>
            <a:br>
              <a:rPr lang="en-US" b="1" dirty="0"/>
            </a:br>
            <a:endParaRPr lang="en-US" dirty="0"/>
          </a:p>
        </p:txBody>
      </p:sp>
      <p:sp>
        <p:nvSpPr>
          <p:cNvPr id="3" name="Content Placeholder 2">
            <a:extLst>
              <a:ext uri="{FF2B5EF4-FFF2-40B4-BE49-F238E27FC236}">
                <a16:creationId xmlns:a16="http://schemas.microsoft.com/office/drawing/2014/main" id="{85EB2529-CB2B-3A4A-90E0-38ECE1AFEC7F}"/>
              </a:ext>
            </a:extLst>
          </p:cNvPr>
          <p:cNvSpPr>
            <a:spLocks noGrp="1"/>
          </p:cNvSpPr>
          <p:nvPr>
            <p:ph idx="1"/>
          </p:nvPr>
        </p:nvSpPr>
        <p:spPr>
          <a:xfrm>
            <a:off x="777797" y="1449660"/>
            <a:ext cx="10636405" cy="5130044"/>
          </a:xfrm>
        </p:spPr>
        <p:txBody>
          <a:bodyPr>
            <a:normAutofit fontScale="85000" lnSpcReduction="20000"/>
          </a:bodyPr>
          <a:lstStyle/>
          <a:p>
            <a:r>
              <a:rPr lang="en-US" dirty="0"/>
              <a:t>Modelling is required to establish the effects of covering certain ocean regions with nanobubbles to these levels: 0.3%, 1%, </a:t>
            </a:r>
            <a:r>
              <a:rPr lang="en-US" dirty="0">
                <a:highlight>
                  <a:srgbClr val="FF00FF"/>
                </a:highlight>
              </a:rPr>
              <a:t>3%, </a:t>
            </a:r>
            <a:r>
              <a:rPr lang="en-US" dirty="0"/>
              <a:t>10% and 30%.</a:t>
            </a:r>
          </a:p>
          <a:p>
            <a:r>
              <a:rPr lang="en-US" dirty="0"/>
              <a:t>In the thickness of the microlayer there may be generated many layers of nanobubbles. Thus, ray refractions and reflections from one nanobubble may impact on many others.</a:t>
            </a:r>
          </a:p>
          <a:p>
            <a:r>
              <a:rPr lang="en-US" dirty="0"/>
              <a:t>The nanobubbles to be generated by the </a:t>
            </a:r>
            <a:r>
              <a:rPr lang="en-US" dirty="0" err="1"/>
              <a:t>fiztop</a:t>
            </a:r>
            <a:r>
              <a:rPr lang="en-US" dirty="0"/>
              <a:t> units are expected to have monodisperse diameters of around 700nm.</a:t>
            </a:r>
          </a:p>
          <a:p>
            <a:r>
              <a:rPr lang="en-US" dirty="0"/>
              <a:t>Some </a:t>
            </a:r>
            <a:r>
              <a:rPr lang="en-US" dirty="0" err="1"/>
              <a:t>fiztops</a:t>
            </a:r>
            <a:r>
              <a:rPr lang="en-US" dirty="0"/>
              <a:t> are to be moored so that the nanobubbles they generate will be taken by currents to stationary assets to be protected, such as coral reefs. Other </a:t>
            </a:r>
            <a:r>
              <a:rPr lang="en-US" dirty="0" err="1"/>
              <a:t>fiztops</a:t>
            </a:r>
            <a:r>
              <a:rPr lang="en-US" dirty="0"/>
              <a:t> will be free-floating with only sea anchors, for instance those placed so that they are carried along by the warm, surface currents of the Great Ocean Conveyor Belt in order to cool its overheated state, and eventually, the Arctic.</a:t>
            </a:r>
          </a:p>
          <a:p>
            <a:r>
              <a:rPr lang="en-US" dirty="0"/>
              <a:t>It is surmised that each </a:t>
            </a:r>
            <a:r>
              <a:rPr lang="en-US" dirty="0" err="1"/>
              <a:t>fiztop</a:t>
            </a:r>
            <a:r>
              <a:rPr lang="en-US" dirty="0"/>
              <a:t> will be able to service some 3km</a:t>
            </a:r>
            <a:r>
              <a:rPr lang="en-US" baseline="30000" dirty="0"/>
              <a:t>2</a:t>
            </a:r>
            <a:r>
              <a:rPr lang="en-US" dirty="0"/>
              <a:t> of ocean (TBD), though with some, but less, effect over a much larger area over time.</a:t>
            </a:r>
          </a:p>
          <a:p>
            <a:r>
              <a:rPr lang="en-US" dirty="0"/>
              <a:t>Primary effects are surmised to be the enhancement of: evaporative cooling, shading intermediate waters and coral reefs, marine cloud albedo, ocean surface albedo, and targeted terrestrial precipitation control.</a:t>
            </a:r>
          </a:p>
        </p:txBody>
      </p:sp>
    </p:spTree>
    <p:extLst>
      <p:ext uri="{BB962C8B-B14F-4D97-AF65-F5344CB8AC3E}">
        <p14:creationId xmlns:p14="http://schemas.microsoft.com/office/powerpoint/2010/main" val="15847057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2160</TotalTime>
  <Words>1948</Words>
  <Application>Microsoft Macintosh PowerPoint</Application>
  <PresentationFormat>Widescreen</PresentationFormat>
  <Paragraphs>130</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OCEAN NANOBUBBLES:</vt:lpstr>
      <vt:lpstr>The Ocean</vt:lpstr>
      <vt:lpstr>Ocean Bubbles</vt:lpstr>
      <vt:lpstr>Nanobubbles</vt:lpstr>
      <vt:lpstr>PowerPoint Presentation</vt:lpstr>
      <vt:lpstr>PowerPoint Presentation</vt:lpstr>
      <vt:lpstr>How to use these deflection calculations</vt:lpstr>
      <vt:lpstr>Considerations of Effectiveness</vt:lpstr>
      <vt:lpstr>OCEAN NANOBUBBLE COVERAGE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OCEAN NANOBUBBLES:</dc:title>
  <dc:creator>Alice Clarke</dc:creator>
  <cp:lastModifiedBy>Alice Clarke</cp:lastModifiedBy>
  <cp:revision>83</cp:revision>
  <cp:lastPrinted>2018-07-22T06:47:17Z</cp:lastPrinted>
  <dcterms:created xsi:type="dcterms:W3CDTF">2018-07-20T23:06:26Z</dcterms:created>
  <dcterms:modified xsi:type="dcterms:W3CDTF">2019-03-15T09:29:36Z</dcterms:modified>
</cp:coreProperties>
</file>