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0" r:id="rId4"/>
    <p:sldId id="267" r:id="rId5"/>
    <p:sldId id="259" r:id="rId6"/>
    <p:sldId id="261" r:id="rId7"/>
    <p:sldId id="268" r:id="rId8"/>
    <p:sldId id="262" r:id="rId9"/>
    <p:sldId id="263" r:id="rId10"/>
    <p:sldId id="264"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FAEA"/>
    <a:srgbClr val="914FC4"/>
    <a:srgbClr val="AF5F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p:restoredTop sz="94674"/>
  </p:normalViewPr>
  <p:slideViewPr>
    <p:cSldViewPr snapToGrid="0" snapToObjects="1">
      <p:cViewPr varScale="1">
        <p:scale>
          <a:sx n="128" d="100"/>
          <a:sy n="128" d="100"/>
        </p:scale>
        <p:origin x="5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45E23-0FE4-7949-A5D9-A8D1437786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EE60A8-4AB6-BF48-9512-63FBDF0D53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D82120-635C-6446-87A9-A120F35A72BC}"/>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5" name="Footer Placeholder 4">
            <a:extLst>
              <a:ext uri="{FF2B5EF4-FFF2-40B4-BE49-F238E27FC236}">
                <a16:creationId xmlns:a16="http://schemas.microsoft.com/office/drawing/2014/main" id="{47C79582-7A2A-CD4D-AB57-00853C008F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7F934A-0E91-C845-9441-048A93B8EBC4}"/>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285989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696AE-6C74-714D-976D-B0194BFB17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F126-5B12-4446-A327-4AE2BEC389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2A3DB-07ED-9445-856A-BF79DCC68A34}"/>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5" name="Footer Placeholder 4">
            <a:extLst>
              <a:ext uri="{FF2B5EF4-FFF2-40B4-BE49-F238E27FC236}">
                <a16:creationId xmlns:a16="http://schemas.microsoft.com/office/drawing/2014/main" id="{ACDE0F52-D363-0A42-9647-57ED2D100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9F7CA-AB56-A74E-ABF4-E701F313FC2B}"/>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153123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06FDFB-2833-3247-A9A7-08BF9408E8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BC0217-B90D-AB43-B71E-2A31ECC48FA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C1D823-B616-4245-A187-9937BE1A13EF}"/>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5" name="Footer Placeholder 4">
            <a:extLst>
              <a:ext uri="{FF2B5EF4-FFF2-40B4-BE49-F238E27FC236}">
                <a16:creationId xmlns:a16="http://schemas.microsoft.com/office/drawing/2014/main" id="{67CCEA17-4A89-CD48-BA9C-02B3B135C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03E787-EE2A-DF4E-B4F3-549C49BD6803}"/>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187732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C2917-FF94-8F44-A148-D36346A2A8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BEE226-4D14-EC40-A930-1EE114F065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F632BF-11EA-F148-85BE-4E308C2ACC2E}"/>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5" name="Footer Placeholder 4">
            <a:extLst>
              <a:ext uri="{FF2B5EF4-FFF2-40B4-BE49-F238E27FC236}">
                <a16:creationId xmlns:a16="http://schemas.microsoft.com/office/drawing/2014/main" id="{F7B4196C-DED2-F946-951E-7BCE4A764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21A7A3-6D98-7548-B476-26D944812D78}"/>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3601876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6F6E4-CB80-954B-BCF0-E924434639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A196DC-2885-AD4E-8729-BFC559387B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03140A-5921-5941-91D9-2947C636BBE1}"/>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5" name="Footer Placeholder 4">
            <a:extLst>
              <a:ext uri="{FF2B5EF4-FFF2-40B4-BE49-F238E27FC236}">
                <a16:creationId xmlns:a16="http://schemas.microsoft.com/office/drawing/2014/main" id="{D9607430-D99E-144F-935A-4DEAF907A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548DE-1771-984A-9FE9-E567FF970CCA}"/>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1278697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3840-BA74-C840-9FF4-75D223565C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85A34-D535-4441-BF56-5E0C4130358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0B487-F787-AA42-94E8-08882BD1DB1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75C13C-7DE3-9D43-ACF2-E1D6B6818AAE}"/>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6" name="Footer Placeholder 5">
            <a:extLst>
              <a:ext uri="{FF2B5EF4-FFF2-40B4-BE49-F238E27FC236}">
                <a16:creationId xmlns:a16="http://schemas.microsoft.com/office/drawing/2014/main" id="{883A1823-8620-2B4A-9D93-A54C388FEB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2529E4-9D2B-2A4C-B691-8F59CEDD2BA6}"/>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283076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F293-37CE-B941-BFEB-203D539158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40DCB8-183A-5546-B00D-98C0B2E281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C5E08D-C8B1-C145-B6CD-0E1B47BD9E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371DCF-BF75-4B41-BB6A-16E71F830C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1685F4-4631-2D48-BC0B-F9963778102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CBEDA2-5197-6248-B81A-2D9A71D6B090}"/>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8" name="Footer Placeholder 7">
            <a:extLst>
              <a:ext uri="{FF2B5EF4-FFF2-40B4-BE49-F238E27FC236}">
                <a16:creationId xmlns:a16="http://schemas.microsoft.com/office/drawing/2014/main" id="{23B61B06-D297-AB49-8CE6-69058BD687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972D2F-82BB-AC49-9B9C-DA582BC3987E}"/>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265048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48739-1CEA-DA4C-8484-37E08B6C9F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09C4E3-165E-5A47-920C-7F4162F9326C}"/>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4" name="Footer Placeholder 3">
            <a:extLst>
              <a:ext uri="{FF2B5EF4-FFF2-40B4-BE49-F238E27FC236}">
                <a16:creationId xmlns:a16="http://schemas.microsoft.com/office/drawing/2014/main" id="{610A8D85-85C2-C043-8C7D-8246DDA1BD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ECCF8B-D405-F74E-9D7F-DA913E0B7A9A}"/>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3545834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BC2E3A-B3E5-914B-B344-7929A004633B}"/>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3" name="Footer Placeholder 2">
            <a:extLst>
              <a:ext uri="{FF2B5EF4-FFF2-40B4-BE49-F238E27FC236}">
                <a16:creationId xmlns:a16="http://schemas.microsoft.com/office/drawing/2014/main" id="{672DE401-3EE0-164C-83EA-B314ED644B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3CB403-283A-3C42-917B-59E9EF21903D}"/>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3912239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DC58E-DBDB-6640-A6E7-D7182F4EB6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D77072-6A13-2C4B-B48C-E738D94684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5EDB6F-ED2C-F843-93D2-30B2F70DDE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392BDD-C359-3C44-8EA8-C61F9C83AEE9}"/>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6" name="Footer Placeholder 5">
            <a:extLst>
              <a:ext uri="{FF2B5EF4-FFF2-40B4-BE49-F238E27FC236}">
                <a16:creationId xmlns:a16="http://schemas.microsoft.com/office/drawing/2014/main" id="{2B1290D2-BEE6-6B46-B03C-68A59CE287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442758-BB0B-A246-94B7-C38A6D95FA44}"/>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1686887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C1F5C-4F95-1246-BA92-EA8BBE1460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FD7BC1-8DC6-E743-8AC6-6B1BEA76F5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E5CE1-4EB6-C247-9794-223B7492A3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C86C11-3360-E943-8BE0-B60B64A3AF3A}"/>
              </a:ext>
            </a:extLst>
          </p:cNvPr>
          <p:cNvSpPr>
            <a:spLocks noGrp="1"/>
          </p:cNvSpPr>
          <p:nvPr>
            <p:ph type="dt" sz="half" idx="10"/>
          </p:nvPr>
        </p:nvSpPr>
        <p:spPr/>
        <p:txBody>
          <a:bodyPr/>
          <a:lstStyle/>
          <a:p>
            <a:fld id="{180DB8CD-2BE1-B441-B56D-44FB69129F2A}" type="datetimeFigureOut">
              <a:rPr lang="en-US" smtClean="0"/>
              <a:t>6/22/20</a:t>
            </a:fld>
            <a:endParaRPr lang="en-US"/>
          </a:p>
        </p:txBody>
      </p:sp>
      <p:sp>
        <p:nvSpPr>
          <p:cNvPr id="6" name="Footer Placeholder 5">
            <a:extLst>
              <a:ext uri="{FF2B5EF4-FFF2-40B4-BE49-F238E27FC236}">
                <a16:creationId xmlns:a16="http://schemas.microsoft.com/office/drawing/2014/main" id="{1E5074D5-A60F-9847-B1FD-79EFF9F197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F3DB10-4D9C-7F47-B32E-C7DDB8119575}"/>
              </a:ext>
            </a:extLst>
          </p:cNvPr>
          <p:cNvSpPr>
            <a:spLocks noGrp="1"/>
          </p:cNvSpPr>
          <p:nvPr>
            <p:ph type="sldNum" sz="quarter" idx="12"/>
          </p:nvPr>
        </p:nvSpPr>
        <p:spPr/>
        <p:txBody>
          <a:bodyPr/>
          <a:lstStyle/>
          <a:p>
            <a:fld id="{8D80D183-D0C0-504D-A443-E63B23CC3E35}" type="slidenum">
              <a:rPr lang="en-US" smtClean="0"/>
              <a:t>‹#›</a:t>
            </a:fld>
            <a:endParaRPr lang="en-US"/>
          </a:p>
        </p:txBody>
      </p:sp>
    </p:spTree>
    <p:extLst>
      <p:ext uri="{BB962C8B-B14F-4D97-AF65-F5344CB8AC3E}">
        <p14:creationId xmlns:p14="http://schemas.microsoft.com/office/powerpoint/2010/main" val="201223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EAC265-1995-C743-A44E-D9ECFF7032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CAC736-8369-5C42-A63B-A15A2AEEEF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91B9E-39FC-7945-A501-B54C776974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DB8CD-2BE1-B441-B56D-44FB69129F2A}" type="datetimeFigureOut">
              <a:rPr lang="en-US" smtClean="0"/>
              <a:t>6/22/20</a:t>
            </a:fld>
            <a:endParaRPr lang="en-US"/>
          </a:p>
        </p:txBody>
      </p:sp>
      <p:sp>
        <p:nvSpPr>
          <p:cNvPr id="5" name="Footer Placeholder 4">
            <a:extLst>
              <a:ext uri="{FF2B5EF4-FFF2-40B4-BE49-F238E27FC236}">
                <a16:creationId xmlns:a16="http://schemas.microsoft.com/office/drawing/2014/main" id="{4B82DC88-C6AB-2D4F-8833-40AD5F236F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12DD0-F4C9-4847-A006-D3304998C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0D183-D0C0-504D-A443-E63B23CC3E35}" type="slidenum">
              <a:rPr lang="en-US" smtClean="0"/>
              <a:t>‹#›</a:t>
            </a:fld>
            <a:endParaRPr lang="en-US"/>
          </a:p>
        </p:txBody>
      </p:sp>
    </p:spTree>
    <p:extLst>
      <p:ext uri="{BB962C8B-B14F-4D97-AF65-F5344CB8AC3E}">
        <p14:creationId xmlns:p14="http://schemas.microsoft.com/office/powerpoint/2010/main" val="379543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rxiv.org/pdf/1010.5823.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B6727-0B3D-6A4B-A14E-97393AE79243}"/>
              </a:ext>
            </a:extLst>
          </p:cNvPr>
          <p:cNvSpPr>
            <a:spLocks noGrp="1"/>
          </p:cNvSpPr>
          <p:nvPr>
            <p:ph type="ctrTitle"/>
          </p:nvPr>
        </p:nvSpPr>
        <p:spPr/>
        <p:txBody>
          <a:bodyPr>
            <a:normAutofit/>
          </a:bodyPr>
          <a:lstStyle/>
          <a:p>
            <a:r>
              <a:rPr lang="en-US" sz="4400" b="1" dirty="0">
                <a:latin typeface="Times New Roman" panose="02020603050405020304" pitchFamily="18" charset="0"/>
                <a:cs typeface="Times New Roman" panose="02020603050405020304" pitchFamily="18" charset="0"/>
              </a:rPr>
              <a:t>DESIGN FOR A MARINE NANOBUBBLE GENERATOR</a:t>
            </a:r>
            <a:br>
              <a:rPr lang="en-US" sz="44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OR “FIZTOP”</a:t>
            </a:r>
          </a:p>
        </p:txBody>
      </p:sp>
      <p:sp>
        <p:nvSpPr>
          <p:cNvPr id="3" name="Subtitle 2">
            <a:extLst>
              <a:ext uri="{FF2B5EF4-FFF2-40B4-BE49-F238E27FC236}">
                <a16:creationId xmlns:a16="http://schemas.microsoft.com/office/drawing/2014/main" id="{9064FBEB-BB96-2144-96E0-A2186C6AD43C}"/>
              </a:ext>
            </a:extLst>
          </p:cNvPr>
          <p:cNvSpPr>
            <a:spLocks noGrp="1"/>
          </p:cNvSpPr>
          <p:nvPr>
            <p:ph type="subTitle" idx="1"/>
          </p:nvPr>
        </p:nvSpPr>
        <p:spPr>
          <a:xfrm>
            <a:off x="1524000" y="3602037"/>
            <a:ext cx="9144000" cy="1823977"/>
          </a:xfrm>
        </p:spPr>
        <p:txBody>
          <a:bodyPr>
            <a:normAutofit fontScale="70000" lnSpcReduction="20000"/>
          </a:bodyPr>
          <a:lstStyle/>
          <a:p>
            <a:r>
              <a:rPr lang="en-US" dirty="0">
                <a:latin typeface="Times New Roman" panose="02020603050405020304" pitchFamily="18" charset="0"/>
                <a:cs typeface="Times New Roman" panose="02020603050405020304" pitchFamily="18" charset="0"/>
              </a:rPr>
              <a:t>FUNCTION: To brighten the sea surface with long-lived nanobubbles, thereby increasing sea surface albedo and cooling the planet</a:t>
            </a:r>
          </a:p>
          <a:p>
            <a:pPr algn="l"/>
            <a:r>
              <a:rPr lang="en-US" dirty="0">
                <a:latin typeface="Times New Roman" panose="02020603050405020304" pitchFamily="18" charset="0"/>
                <a:cs typeface="Times New Roman" panose="02020603050405020304" pitchFamily="18" charset="0"/>
              </a:rPr>
              <a:t>SHORT NAME: FIZTOP, a solar-powered, top-shaped unit that generates long-lasting, ocean brightening fizz just under the ocean surface.</a:t>
            </a:r>
          </a:p>
          <a:p>
            <a:endParaRPr lang="en-US" dirty="0">
              <a:latin typeface="Times New Roman" panose="02020603050405020304" pitchFamily="18" charset="0"/>
              <a:cs typeface="Times New Roman" panose="02020603050405020304" pitchFamily="18" charset="0"/>
            </a:endParaRPr>
          </a:p>
          <a:p>
            <a:r>
              <a:rPr lang="en-US" sz="1800" b="1" dirty="0" err="1">
                <a:latin typeface="Times New Roman" panose="02020603050405020304" pitchFamily="18" charset="0"/>
                <a:cs typeface="Times New Roman" panose="02020603050405020304" pitchFamily="18" charset="0"/>
              </a:rPr>
              <a:t>Sev</a:t>
            </a:r>
            <a:r>
              <a:rPr lang="en-US" sz="1800" b="1" dirty="0">
                <a:latin typeface="Times New Roman" panose="02020603050405020304" pitchFamily="18" charset="0"/>
                <a:cs typeface="Times New Roman" panose="02020603050405020304" pitchFamily="18" charset="0"/>
              </a:rPr>
              <a:t> Clarke</a:t>
            </a:r>
          </a:p>
          <a:p>
            <a:r>
              <a:rPr lang="en-US" sz="1800" dirty="0">
                <a:latin typeface="Times New Roman" panose="02020603050405020304" pitchFamily="18" charset="0"/>
                <a:cs typeface="Times New Roman" panose="02020603050405020304" pitchFamily="18" charset="0"/>
              </a:rPr>
              <a:t>March 2018</a:t>
            </a:r>
          </a:p>
        </p:txBody>
      </p:sp>
    </p:spTree>
    <p:extLst>
      <p:ext uri="{BB962C8B-B14F-4D97-AF65-F5344CB8AC3E}">
        <p14:creationId xmlns:p14="http://schemas.microsoft.com/office/powerpoint/2010/main" val="2688185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EE382-450B-5D41-BEAA-C50E3C85E867}"/>
              </a:ext>
            </a:extLst>
          </p:cNvPr>
          <p:cNvSpPr>
            <a:spLocks noGrp="1"/>
          </p:cNvSpPr>
          <p:nvPr>
            <p:ph type="title"/>
          </p:nvPr>
        </p:nvSpPr>
        <p:spPr/>
        <p:txBody>
          <a:bodyPr/>
          <a:lstStyle/>
          <a:p>
            <a:r>
              <a:rPr lang="en-US" b="1" dirty="0"/>
              <a:t>Diagram of how the pores are made</a:t>
            </a:r>
          </a:p>
        </p:txBody>
      </p:sp>
      <p:sp>
        <p:nvSpPr>
          <p:cNvPr id="14" name="Rectangle 13">
            <a:extLst>
              <a:ext uri="{FF2B5EF4-FFF2-40B4-BE49-F238E27FC236}">
                <a16:creationId xmlns:a16="http://schemas.microsoft.com/office/drawing/2014/main" id="{03B5B4C0-C007-944C-A053-D82A7A7BDBCC}"/>
              </a:ext>
            </a:extLst>
          </p:cNvPr>
          <p:cNvSpPr/>
          <p:nvPr/>
        </p:nvSpPr>
        <p:spPr>
          <a:xfrm>
            <a:off x="267418" y="3424686"/>
            <a:ext cx="11688793" cy="1362974"/>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A357FE0-511B-764D-81A1-2B325FE606E2}"/>
              </a:ext>
            </a:extLst>
          </p:cNvPr>
          <p:cNvSpPr/>
          <p:nvPr/>
        </p:nvSpPr>
        <p:spPr>
          <a:xfrm>
            <a:off x="267418" y="4787660"/>
            <a:ext cx="11688793" cy="9352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0A955E3-528A-F94E-B74C-EFAFFCE167F9}"/>
              </a:ext>
            </a:extLst>
          </p:cNvPr>
          <p:cNvSpPr/>
          <p:nvPr/>
        </p:nvSpPr>
        <p:spPr>
          <a:xfrm>
            <a:off x="380999" y="3424686"/>
            <a:ext cx="1352910" cy="1362974"/>
          </a:xfrm>
          <a:prstGeom prst="rect">
            <a:avLst/>
          </a:prstGeom>
          <a:solidFill>
            <a:schemeClr val="bg1">
              <a:lumMod val="9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21A1009A-8837-134D-BB51-FA274407ADA7}"/>
              </a:ext>
            </a:extLst>
          </p:cNvPr>
          <p:cNvSpPr/>
          <p:nvPr/>
        </p:nvSpPr>
        <p:spPr>
          <a:xfrm>
            <a:off x="2702220" y="3424686"/>
            <a:ext cx="1352910" cy="1362974"/>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5EE3F63-9562-E14C-95B3-8F9B2AEC439F}"/>
              </a:ext>
            </a:extLst>
          </p:cNvPr>
          <p:cNvSpPr/>
          <p:nvPr/>
        </p:nvSpPr>
        <p:spPr>
          <a:xfrm>
            <a:off x="9665883" y="3424686"/>
            <a:ext cx="1352910" cy="1362974"/>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18F79151-81B4-0743-8C83-C53171D03275}"/>
              </a:ext>
            </a:extLst>
          </p:cNvPr>
          <p:cNvSpPr/>
          <p:nvPr/>
        </p:nvSpPr>
        <p:spPr>
          <a:xfrm>
            <a:off x="7344662" y="3424686"/>
            <a:ext cx="1352910" cy="1362974"/>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D0A72F5-895B-FC43-8480-E29A0D074FC6}"/>
              </a:ext>
            </a:extLst>
          </p:cNvPr>
          <p:cNvSpPr/>
          <p:nvPr/>
        </p:nvSpPr>
        <p:spPr>
          <a:xfrm>
            <a:off x="5023441" y="3424686"/>
            <a:ext cx="1352910" cy="1362974"/>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a:extLst>
              <a:ext uri="{FF2B5EF4-FFF2-40B4-BE49-F238E27FC236}">
                <a16:creationId xmlns:a16="http://schemas.microsoft.com/office/drawing/2014/main" id="{EED03E05-E9EE-C942-937D-C606E8ABC0FA}"/>
              </a:ext>
            </a:extLst>
          </p:cNvPr>
          <p:cNvSpPr/>
          <p:nvPr/>
        </p:nvSpPr>
        <p:spPr>
          <a:xfrm rot="21374064">
            <a:off x="7239314" y="4730199"/>
            <a:ext cx="1563606" cy="608648"/>
          </a:xfrm>
          <a:custGeom>
            <a:avLst/>
            <a:gdLst>
              <a:gd name="connsiteX0" fmla="*/ 0 w 1345720"/>
              <a:gd name="connsiteY0" fmla="*/ 0 h 163901"/>
              <a:gd name="connsiteX1" fmla="*/ 207034 w 1345720"/>
              <a:gd name="connsiteY1" fmla="*/ 103517 h 163901"/>
              <a:gd name="connsiteX2" fmla="*/ 508958 w 1345720"/>
              <a:gd name="connsiteY2" fmla="*/ 163901 h 163901"/>
              <a:gd name="connsiteX3" fmla="*/ 776377 w 1345720"/>
              <a:gd name="connsiteY3" fmla="*/ 163901 h 163901"/>
              <a:gd name="connsiteX4" fmla="*/ 966158 w 1345720"/>
              <a:gd name="connsiteY4" fmla="*/ 138022 h 163901"/>
              <a:gd name="connsiteX5" fmla="*/ 1130060 w 1345720"/>
              <a:gd name="connsiteY5" fmla="*/ 103517 h 163901"/>
              <a:gd name="connsiteX6" fmla="*/ 1345720 w 1345720"/>
              <a:gd name="connsiteY6" fmla="*/ 25879 h 163901"/>
              <a:gd name="connsiteX7" fmla="*/ 0 w 1345720"/>
              <a:gd name="connsiteY7" fmla="*/ 0 h 16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5720" h="163901">
                <a:moveTo>
                  <a:pt x="0" y="0"/>
                </a:moveTo>
                <a:lnTo>
                  <a:pt x="207034" y="103517"/>
                </a:lnTo>
                <a:lnTo>
                  <a:pt x="508958" y="163901"/>
                </a:lnTo>
                <a:lnTo>
                  <a:pt x="776377" y="163901"/>
                </a:lnTo>
                <a:lnTo>
                  <a:pt x="966158" y="138022"/>
                </a:lnTo>
                <a:lnTo>
                  <a:pt x="1130060" y="103517"/>
                </a:lnTo>
                <a:lnTo>
                  <a:pt x="1345720" y="258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0D0B37F1-9A00-2E42-9F55-238E19ECC317}"/>
              </a:ext>
            </a:extLst>
          </p:cNvPr>
          <p:cNvSpPr/>
          <p:nvPr/>
        </p:nvSpPr>
        <p:spPr>
          <a:xfrm>
            <a:off x="9411608" y="4778829"/>
            <a:ext cx="1861457" cy="1021672"/>
          </a:xfrm>
          <a:custGeom>
            <a:avLst/>
            <a:gdLst>
              <a:gd name="connsiteX0" fmla="*/ 304800 w 1861457"/>
              <a:gd name="connsiteY0" fmla="*/ 0 h 925286"/>
              <a:gd name="connsiteX1" fmla="*/ 0 w 1861457"/>
              <a:gd name="connsiteY1" fmla="*/ 10886 h 925286"/>
              <a:gd name="connsiteX2" fmla="*/ 141515 w 1861457"/>
              <a:gd name="connsiteY2" fmla="*/ 272143 h 925286"/>
              <a:gd name="connsiteX3" fmla="*/ 315686 w 1861457"/>
              <a:gd name="connsiteY3" fmla="*/ 489857 h 925286"/>
              <a:gd name="connsiteX4" fmla="*/ 489857 w 1861457"/>
              <a:gd name="connsiteY4" fmla="*/ 653143 h 925286"/>
              <a:gd name="connsiteX5" fmla="*/ 674915 w 1861457"/>
              <a:gd name="connsiteY5" fmla="*/ 805543 h 925286"/>
              <a:gd name="connsiteX6" fmla="*/ 827315 w 1861457"/>
              <a:gd name="connsiteY6" fmla="*/ 903515 h 925286"/>
              <a:gd name="connsiteX7" fmla="*/ 827315 w 1861457"/>
              <a:gd name="connsiteY7" fmla="*/ 903515 h 925286"/>
              <a:gd name="connsiteX8" fmla="*/ 1186543 w 1861457"/>
              <a:gd name="connsiteY8" fmla="*/ 925286 h 925286"/>
              <a:gd name="connsiteX9" fmla="*/ 1382486 w 1861457"/>
              <a:gd name="connsiteY9" fmla="*/ 762000 h 925286"/>
              <a:gd name="connsiteX10" fmla="*/ 1567543 w 1861457"/>
              <a:gd name="connsiteY10" fmla="*/ 555172 h 925286"/>
              <a:gd name="connsiteX11" fmla="*/ 1676400 w 1861457"/>
              <a:gd name="connsiteY11" fmla="*/ 381000 h 925286"/>
              <a:gd name="connsiteX12" fmla="*/ 1774372 w 1861457"/>
              <a:gd name="connsiteY12" fmla="*/ 206829 h 925286"/>
              <a:gd name="connsiteX13" fmla="*/ 1828800 w 1861457"/>
              <a:gd name="connsiteY13" fmla="*/ 87086 h 925286"/>
              <a:gd name="connsiteX14" fmla="*/ 1861457 w 1861457"/>
              <a:gd name="connsiteY14" fmla="*/ 10886 h 925286"/>
              <a:gd name="connsiteX15" fmla="*/ 304800 w 1861457"/>
              <a:gd name="connsiteY15" fmla="*/ 0 h 925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457" h="925286">
                <a:moveTo>
                  <a:pt x="304800" y="0"/>
                </a:moveTo>
                <a:lnTo>
                  <a:pt x="0" y="10886"/>
                </a:lnTo>
                <a:lnTo>
                  <a:pt x="141515" y="272143"/>
                </a:lnTo>
                <a:lnTo>
                  <a:pt x="315686" y="489857"/>
                </a:lnTo>
                <a:lnTo>
                  <a:pt x="489857" y="653143"/>
                </a:lnTo>
                <a:lnTo>
                  <a:pt x="674915" y="805543"/>
                </a:lnTo>
                <a:lnTo>
                  <a:pt x="827315" y="903515"/>
                </a:lnTo>
                <a:lnTo>
                  <a:pt x="827315" y="903515"/>
                </a:lnTo>
                <a:lnTo>
                  <a:pt x="1186543" y="925286"/>
                </a:lnTo>
                <a:lnTo>
                  <a:pt x="1382486" y="762000"/>
                </a:lnTo>
                <a:lnTo>
                  <a:pt x="1567543" y="555172"/>
                </a:lnTo>
                <a:lnTo>
                  <a:pt x="1676400" y="381000"/>
                </a:lnTo>
                <a:lnTo>
                  <a:pt x="1774372" y="206829"/>
                </a:lnTo>
                <a:lnTo>
                  <a:pt x="1828800" y="87086"/>
                </a:lnTo>
                <a:lnTo>
                  <a:pt x="1861457" y="10886"/>
                </a:lnTo>
                <a:lnTo>
                  <a:pt x="3048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a:extLst>
              <a:ext uri="{FF2B5EF4-FFF2-40B4-BE49-F238E27FC236}">
                <a16:creationId xmlns:a16="http://schemas.microsoft.com/office/drawing/2014/main" id="{61EB05A5-897B-3542-B59C-2B492B8B7E84}"/>
              </a:ext>
            </a:extLst>
          </p:cNvPr>
          <p:cNvSpPr/>
          <p:nvPr/>
        </p:nvSpPr>
        <p:spPr>
          <a:xfrm>
            <a:off x="5007429" y="4778829"/>
            <a:ext cx="1393371" cy="250371"/>
          </a:xfrm>
          <a:custGeom>
            <a:avLst/>
            <a:gdLst>
              <a:gd name="connsiteX0" fmla="*/ 0 w 1393371"/>
              <a:gd name="connsiteY0" fmla="*/ 10885 h 250371"/>
              <a:gd name="connsiteX1" fmla="*/ 141514 w 1393371"/>
              <a:gd name="connsiteY1" fmla="*/ 119742 h 250371"/>
              <a:gd name="connsiteX2" fmla="*/ 381000 w 1393371"/>
              <a:gd name="connsiteY2" fmla="*/ 217714 h 250371"/>
              <a:gd name="connsiteX3" fmla="*/ 696685 w 1393371"/>
              <a:gd name="connsiteY3" fmla="*/ 250371 h 250371"/>
              <a:gd name="connsiteX4" fmla="*/ 914400 w 1393371"/>
              <a:gd name="connsiteY4" fmla="*/ 228600 h 250371"/>
              <a:gd name="connsiteX5" fmla="*/ 1066800 w 1393371"/>
              <a:gd name="connsiteY5" fmla="*/ 195942 h 250371"/>
              <a:gd name="connsiteX6" fmla="*/ 1219200 w 1393371"/>
              <a:gd name="connsiteY6" fmla="*/ 119742 h 250371"/>
              <a:gd name="connsiteX7" fmla="*/ 1317171 w 1393371"/>
              <a:gd name="connsiteY7" fmla="*/ 65314 h 250371"/>
              <a:gd name="connsiteX8" fmla="*/ 1317171 w 1393371"/>
              <a:gd name="connsiteY8" fmla="*/ 65314 h 250371"/>
              <a:gd name="connsiteX9" fmla="*/ 1393371 w 1393371"/>
              <a:gd name="connsiteY9" fmla="*/ 0 h 250371"/>
              <a:gd name="connsiteX10" fmla="*/ 0 w 1393371"/>
              <a:gd name="connsiteY10" fmla="*/ 10885 h 250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93371" h="250371">
                <a:moveTo>
                  <a:pt x="0" y="10885"/>
                </a:moveTo>
                <a:lnTo>
                  <a:pt x="141514" y="119742"/>
                </a:lnTo>
                <a:lnTo>
                  <a:pt x="381000" y="217714"/>
                </a:lnTo>
                <a:lnTo>
                  <a:pt x="696685" y="250371"/>
                </a:lnTo>
                <a:lnTo>
                  <a:pt x="914400" y="228600"/>
                </a:lnTo>
                <a:lnTo>
                  <a:pt x="1066800" y="195942"/>
                </a:lnTo>
                <a:lnTo>
                  <a:pt x="1219200" y="119742"/>
                </a:lnTo>
                <a:lnTo>
                  <a:pt x="1317171" y="65314"/>
                </a:lnTo>
                <a:lnTo>
                  <a:pt x="1317171" y="65314"/>
                </a:lnTo>
                <a:lnTo>
                  <a:pt x="1393371" y="0"/>
                </a:lnTo>
                <a:lnTo>
                  <a:pt x="0" y="1088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DD5135E9-AC4B-9F48-9073-CDBC9802E2D3}"/>
              </a:ext>
            </a:extLst>
          </p:cNvPr>
          <p:cNvSpPr txBox="1"/>
          <p:nvPr/>
        </p:nvSpPr>
        <p:spPr>
          <a:xfrm>
            <a:off x="514677" y="3813748"/>
            <a:ext cx="1085554" cy="646331"/>
          </a:xfrm>
          <a:prstGeom prst="rect">
            <a:avLst/>
          </a:prstGeom>
          <a:noFill/>
        </p:spPr>
        <p:txBody>
          <a:bodyPr wrap="none" rtlCol="0">
            <a:spAutoFit/>
          </a:bodyPr>
          <a:lstStyle/>
          <a:p>
            <a:pPr algn="ctr"/>
            <a:r>
              <a:rPr lang="en-US" dirty="0"/>
              <a:t>Cubic salt</a:t>
            </a:r>
          </a:p>
          <a:p>
            <a:pPr algn="ctr"/>
            <a:r>
              <a:rPr lang="en-US" dirty="0"/>
              <a:t>crystal</a:t>
            </a:r>
          </a:p>
        </p:txBody>
      </p:sp>
      <p:sp>
        <p:nvSpPr>
          <p:cNvPr id="33" name="TextBox 32">
            <a:extLst>
              <a:ext uri="{FF2B5EF4-FFF2-40B4-BE49-F238E27FC236}">
                <a16:creationId xmlns:a16="http://schemas.microsoft.com/office/drawing/2014/main" id="{9650CE81-9B08-7244-B42A-48D1DFAAA702}"/>
              </a:ext>
            </a:extLst>
          </p:cNvPr>
          <p:cNvSpPr txBox="1"/>
          <p:nvPr/>
        </p:nvSpPr>
        <p:spPr>
          <a:xfrm>
            <a:off x="3013701" y="3763731"/>
            <a:ext cx="702436" cy="646331"/>
          </a:xfrm>
          <a:prstGeom prst="rect">
            <a:avLst/>
          </a:prstGeom>
          <a:noFill/>
        </p:spPr>
        <p:txBody>
          <a:bodyPr wrap="none" rtlCol="0">
            <a:spAutoFit/>
          </a:bodyPr>
          <a:lstStyle/>
          <a:p>
            <a:pPr algn="ctr"/>
            <a:r>
              <a:rPr lang="en-US" dirty="0"/>
              <a:t>Cubic</a:t>
            </a:r>
          </a:p>
          <a:p>
            <a:pPr algn="ctr"/>
            <a:r>
              <a:rPr lang="en-US" dirty="0"/>
              <a:t>void</a:t>
            </a:r>
          </a:p>
        </p:txBody>
      </p:sp>
      <p:sp>
        <p:nvSpPr>
          <p:cNvPr id="34" name="TextBox 33">
            <a:extLst>
              <a:ext uri="{FF2B5EF4-FFF2-40B4-BE49-F238E27FC236}">
                <a16:creationId xmlns:a16="http://schemas.microsoft.com/office/drawing/2014/main" id="{D59FDFC2-5BD3-8449-A07E-840007B3DB4C}"/>
              </a:ext>
            </a:extLst>
          </p:cNvPr>
          <p:cNvSpPr txBox="1"/>
          <p:nvPr/>
        </p:nvSpPr>
        <p:spPr>
          <a:xfrm>
            <a:off x="5066381" y="4085077"/>
            <a:ext cx="1212383" cy="923330"/>
          </a:xfrm>
          <a:prstGeom prst="rect">
            <a:avLst/>
          </a:prstGeom>
          <a:noFill/>
        </p:spPr>
        <p:txBody>
          <a:bodyPr wrap="none" rtlCol="0">
            <a:spAutoFit/>
          </a:bodyPr>
          <a:lstStyle/>
          <a:p>
            <a:pPr algn="ctr"/>
            <a:r>
              <a:rPr lang="en-US" dirty="0"/>
              <a:t>Lightly</a:t>
            </a:r>
          </a:p>
          <a:p>
            <a:pPr algn="ctr"/>
            <a:r>
              <a:rPr lang="en-US" dirty="0"/>
              <a:t>etched</a:t>
            </a:r>
          </a:p>
          <a:p>
            <a:pPr algn="ctr"/>
            <a:r>
              <a:rPr lang="en-US" dirty="0"/>
              <a:t>depression</a:t>
            </a:r>
          </a:p>
        </p:txBody>
      </p:sp>
      <p:sp>
        <p:nvSpPr>
          <p:cNvPr id="35" name="TextBox 34">
            <a:extLst>
              <a:ext uri="{FF2B5EF4-FFF2-40B4-BE49-F238E27FC236}">
                <a16:creationId xmlns:a16="http://schemas.microsoft.com/office/drawing/2014/main" id="{3AD9CE8C-D49E-A740-99E7-51C195F6F9F6}"/>
              </a:ext>
            </a:extLst>
          </p:cNvPr>
          <p:cNvSpPr txBox="1"/>
          <p:nvPr/>
        </p:nvSpPr>
        <p:spPr>
          <a:xfrm>
            <a:off x="7369111" y="4307818"/>
            <a:ext cx="1212383" cy="923330"/>
          </a:xfrm>
          <a:prstGeom prst="rect">
            <a:avLst/>
          </a:prstGeom>
          <a:noFill/>
        </p:spPr>
        <p:txBody>
          <a:bodyPr wrap="none" rtlCol="0">
            <a:spAutoFit/>
          </a:bodyPr>
          <a:lstStyle/>
          <a:p>
            <a:pPr algn="ctr"/>
            <a:r>
              <a:rPr lang="en-US" dirty="0"/>
              <a:t>Deeply</a:t>
            </a:r>
          </a:p>
          <a:p>
            <a:pPr algn="ctr"/>
            <a:r>
              <a:rPr lang="en-US" dirty="0"/>
              <a:t>etched</a:t>
            </a:r>
          </a:p>
          <a:p>
            <a:pPr algn="ctr"/>
            <a:r>
              <a:rPr lang="en-US" dirty="0"/>
              <a:t>depression</a:t>
            </a:r>
          </a:p>
        </p:txBody>
      </p:sp>
      <p:sp>
        <p:nvSpPr>
          <p:cNvPr id="36" name="TextBox 35">
            <a:extLst>
              <a:ext uri="{FF2B5EF4-FFF2-40B4-BE49-F238E27FC236}">
                <a16:creationId xmlns:a16="http://schemas.microsoft.com/office/drawing/2014/main" id="{17BF7659-E41B-4E4D-A71B-391E91496BA6}"/>
              </a:ext>
            </a:extLst>
          </p:cNvPr>
          <p:cNvSpPr txBox="1"/>
          <p:nvPr/>
        </p:nvSpPr>
        <p:spPr>
          <a:xfrm>
            <a:off x="9732800" y="3714146"/>
            <a:ext cx="1214883" cy="1754326"/>
          </a:xfrm>
          <a:prstGeom prst="rect">
            <a:avLst/>
          </a:prstGeom>
          <a:noFill/>
        </p:spPr>
        <p:txBody>
          <a:bodyPr wrap="none" rtlCol="0">
            <a:spAutoFit/>
          </a:bodyPr>
          <a:lstStyle/>
          <a:p>
            <a:pPr algn="ctr"/>
            <a:r>
              <a:rPr lang="en-US" dirty="0"/>
              <a:t>Completed</a:t>
            </a:r>
          </a:p>
          <a:p>
            <a:pPr algn="ctr"/>
            <a:r>
              <a:rPr lang="en-US" dirty="0"/>
              <a:t>diffuser</a:t>
            </a:r>
          </a:p>
          <a:p>
            <a:pPr algn="ctr"/>
            <a:r>
              <a:rPr lang="en-US" dirty="0"/>
              <a:t>pore with</a:t>
            </a:r>
          </a:p>
          <a:p>
            <a:pPr algn="ctr"/>
            <a:r>
              <a:rPr lang="en-US" dirty="0"/>
              <a:t>narrow,</a:t>
            </a:r>
          </a:p>
          <a:p>
            <a:pPr algn="ctr"/>
            <a:r>
              <a:rPr lang="en-US" dirty="0"/>
              <a:t>~circular </a:t>
            </a:r>
          </a:p>
          <a:p>
            <a:pPr algn="ctr"/>
            <a:r>
              <a:rPr lang="en-US" dirty="0"/>
              <a:t>exit</a:t>
            </a:r>
          </a:p>
        </p:txBody>
      </p:sp>
      <p:sp>
        <p:nvSpPr>
          <p:cNvPr id="37" name="TextBox 36">
            <a:extLst>
              <a:ext uri="{FF2B5EF4-FFF2-40B4-BE49-F238E27FC236}">
                <a16:creationId xmlns:a16="http://schemas.microsoft.com/office/drawing/2014/main" id="{CF417C97-9A85-5D4B-9AD1-3D6F9A1D4A66}"/>
              </a:ext>
            </a:extLst>
          </p:cNvPr>
          <p:cNvSpPr txBox="1"/>
          <p:nvPr/>
        </p:nvSpPr>
        <p:spPr>
          <a:xfrm>
            <a:off x="2382625" y="5070640"/>
            <a:ext cx="1361591" cy="369332"/>
          </a:xfrm>
          <a:prstGeom prst="rect">
            <a:avLst/>
          </a:prstGeom>
          <a:noFill/>
        </p:spPr>
        <p:txBody>
          <a:bodyPr wrap="none" rtlCol="0">
            <a:spAutoFit/>
          </a:bodyPr>
          <a:lstStyle/>
          <a:p>
            <a:r>
              <a:rPr lang="en-US" dirty="0"/>
              <a:t>Titanium foil</a:t>
            </a:r>
          </a:p>
        </p:txBody>
      </p:sp>
      <p:sp>
        <p:nvSpPr>
          <p:cNvPr id="38" name="TextBox 37">
            <a:extLst>
              <a:ext uri="{FF2B5EF4-FFF2-40B4-BE49-F238E27FC236}">
                <a16:creationId xmlns:a16="http://schemas.microsoft.com/office/drawing/2014/main" id="{A972E1C6-E850-5C4D-962F-AA7CD378DF83}"/>
              </a:ext>
            </a:extLst>
          </p:cNvPr>
          <p:cNvSpPr txBox="1"/>
          <p:nvPr/>
        </p:nvSpPr>
        <p:spPr>
          <a:xfrm>
            <a:off x="911948" y="2258538"/>
            <a:ext cx="7233840" cy="369332"/>
          </a:xfrm>
          <a:prstGeom prst="rect">
            <a:avLst/>
          </a:prstGeom>
          <a:noFill/>
        </p:spPr>
        <p:txBody>
          <a:bodyPr wrap="none" rtlCol="0">
            <a:spAutoFit/>
          </a:bodyPr>
          <a:lstStyle/>
          <a:p>
            <a:r>
              <a:rPr lang="en-US" dirty="0"/>
              <a:t>Laminate of PET (polyethylene terephthalate) polymer and titanium (</a:t>
            </a:r>
            <a:r>
              <a:rPr lang="en-US" dirty="0" err="1"/>
              <a:t>Ti</a:t>
            </a:r>
            <a:r>
              <a:rPr lang="en-US" dirty="0"/>
              <a:t>) foil</a:t>
            </a:r>
          </a:p>
        </p:txBody>
      </p:sp>
      <p:cxnSp>
        <p:nvCxnSpPr>
          <p:cNvPr id="40" name="Straight Connector 39">
            <a:extLst>
              <a:ext uri="{FF2B5EF4-FFF2-40B4-BE49-F238E27FC236}">
                <a16:creationId xmlns:a16="http://schemas.microsoft.com/office/drawing/2014/main" id="{CF763BF4-4670-9146-A667-BDD7A6C72C46}"/>
              </a:ext>
            </a:extLst>
          </p:cNvPr>
          <p:cNvCxnSpPr>
            <a:cxnSpLocks/>
          </p:cNvCxnSpPr>
          <p:nvPr/>
        </p:nvCxnSpPr>
        <p:spPr>
          <a:xfrm>
            <a:off x="2382625" y="2612726"/>
            <a:ext cx="2146243" cy="2166103"/>
          </a:xfrm>
          <a:prstGeom prst="line">
            <a:avLst/>
          </a:prstGeom>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1720935A-F9FE-4A4D-8DEA-07912A2AF784}"/>
              </a:ext>
            </a:extLst>
          </p:cNvPr>
          <p:cNvSpPr txBox="1"/>
          <p:nvPr/>
        </p:nvSpPr>
        <p:spPr>
          <a:xfrm>
            <a:off x="9013830" y="1985617"/>
            <a:ext cx="2657009" cy="923330"/>
          </a:xfrm>
          <a:prstGeom prst="rect">
            <a:avLst/>
          </a:prstGeom>
          <a:noFill/>
        </p:spPr>
        <p:txBody>
          <a:bodyPr wrap="none" rtlCol="0">
            <a:spAutoFit/>
          </a:bodyPr>
          <a:lstStyle/>
          <a:p>
            <a:pPr algn="ctr"/>
            <a:r>
              <a:rPr lang="en-US" dirty="0"/>
              <a:t>Inverted mushroom shape</a:t>
            </a:r>
          </a:p>
          <a:p>
            <a:pPr algn="ctr"/>
            <a:r>
              <a:rPr lang="en-US" dirty="0"/>
              <a:t>focusses the pulse of air </a:t>
            </a:r>
          </a:p>
          <a:p>
            <a:pPr algn="ctr"/>
            <a:r>
              <a:rPr lang="en-US" dirty="0"/>
              <a:t>towards the exit</a:t>
            </a:r>
          </a:p>
        </p:txBody>
      </p:sp>
      <p:sp>
        <p:nvSpPr>
          <p:cNvPr id="46" name="Curved Down Arrow 45">
            <a:extLst>
              <a:ext uri="{FF2B5EF4-FFF2-40B4-BE49-F238E27FC236}">
                <a16:creationId xmlns:a16="http://schemas.microsoft.com/office/drawing/2014/main" id="{7B0AAF0D-0B15-9746-843D-CC341162F9ED}"/>
              </a:ext>
            </a:extLst>
          </p:cNvPr>
          <p:cNvSpPr/>
          <p:nvPr/>
        </p:nvSpPr>
        <p:spPr>
          <a:xfrm rot="1195439">
            <a:off x="9111712" y="3010564"/>
            <a:ext cx="1242177" cy="31402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7" name="Curved Right Arrow 46">
            <a:extLst>
              <a:ext uri="{FF2B5EF4-FFF2-40B4-BE49-F238E27FC236}">
                <a16:creationId xmlns:a16="http://schemas.microsoft.com/office/drawing/2014/main" id="{8D39B630-F318-D746-9AE4-F2B387596ED3}"/>
              </a:ext>
            </a:extLst>
          </p:cNvPr>
          <p:cNvSpPr/>
          <p:nvPr/>
        </p:nvSpPr>
        <p:spPr>
          <a:xfrm rot="3329527">
            <a:off x="10733294" y="2555134"/>
            <a:ext cx="323168"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Rectangle 59">
            <a:extLst>
              <a:ext uri="{FF2B5EF4-FFF2-40B4-BE49-F238E27FC236}">
                <a16:creationId xmlns:a16="http://schemas.microsoft.com/office/drawing/2014/main" id="{B7BBBF08-EE2F-7949-8184-053E182B844A}"/>
              </a:ext>
            </a:extLst>
          </p:cNvPr>
          <p:cNvSpPr/>
          <p:nvPr/>
        </p:nvSpPr>
        <p:spPr>
          <a:xfrm>
            <a:off x="267418" y="5737414"/>
            <a:ext cx="11688793" cy="26569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Curved Connector 54">
            <a:extLst>
              <a:ext uri="{FF2B5EF4-FFF2-40B4-BE49-F238E27FC236}">
                <a16:creationId xmlns:a16="http://schemas.microsoft.com/office/drawing/2014/main" id="{B0D52812-0DD5-414C-98B3-8C4C0F0080BB}"/>
              </a:ext>
            </a:extLst>
          </p:cNvPr>
          <p:cNvCxnSpPr>
            <a:cxnSpLocks/>
          </p:cNvCxnSpPr>
          <p:nvPr/>
        </p:nvCxnSpPr>
        <p:spPr>
          <a:xfrm rot="16200000" flipH="1">
            <a:off x="9814776" y="5278972"/>
            <a:ext cx="568735" cy="502040"/>
          </a:xfrm>
          <a:prstGeom prst="curvedConnector3">
            <a:avLst>
              <a:gd name="adj1" fmla="val 50000"/>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0" name="Curved Connector 49">
            <a:extLst>
              <a:ext uri="{FF2B5EF4-FFF2-40B4-BE49-F238E27FC236}">
                <a16:creationId xmlns:a16="http://schemas.microsoft.com/office/drawing/2014/main" id="{04BB259B-D42D-9744-9407-4060994DEFAD}"/>
              </a:ext>
            </a:extLst>
          </p:cNvPr>
          <p:cNvCxnSpPr>
            <a:cxnSpLocks/>
          </p:cNvCxnSpPr>
          <p:nvPr/>
        </p:nvCxnSpPr>
        <p:spPr>
          <a:xfrm rot="5400000">
            <a:off x="10383034" y="5245176"/>
            <a:ext cx="693590" cy="472491"/>
          </a:xfrm>
          <a:prstGeom prst="curvedConnector3">
            <a:avLst>
              <a:gd name="adj1" fmla="val 60985"/>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EA1F8FE1-8B16-E146-9F1E-4825FF53EDB3}"/>
              </a:ext>
            </a:extLst>
          </p:cNvPr>
          <p:cNvSpPr/>
          <p:nvPr/>
        </p:nvSpPr>
        <p:spPr>
          <a:xfrm>
            <a:off x="10036628" y="5828217"/>
            <a:ext cx="783771" cy="726231"/>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58516317-BF7C-E44E-BA87-7AEDF233F8A8}"/>
              </a:ext>
            </a:extLst>
          </p:cNvPr>
          <p:cNvSpPr txBox="1"/>
          <p:nvPr/>
        </p:nvSpPr>
        <p:spPr>
          <a:xfrm>
            <a:off x="2511787" y="5679776"/>
            <a:ext cx="7381060" cy="369332"/>
          </a:xfrm>
          <a:prstGeom prst="rect">
            <a:avLst/>
          </a:prstGeom>
          <a:noFill/>
        </p:spPr>
        <p:txBody>
          <a:bodyPr wrap="none" rtlCol="0">
            <a:spAutoFit/>
          </a:bodyPr>
          <a:lstStyle/>
          <a:p>
            <a:r>
              <a:rPr lang="en-US" dirty="0"/>
              <a:t>In operation, there is here a film of brine or seawater, or the sea surface itself</a:t>
            </a:r>
          </a:p>
        </p:txBody>
      </p:sp>
      <p:sp>
        <p:nvSpPr>
          <p:cNvPr id="65" name="TextBox 64">
            <a:extLst>
              <a:ext uri="{FF2B5EF4-FFF2-40B4-BE49-F238E27FC236}">
                <a16:creationId xmlns:a16="http://schemas.microsoft.com/office/drawing/2014/main" id="{C3FCCEC8-9D6B-F741-B0F9-C74782626C36}"/>
              </a:ext>
            </a:extLst>
          </p:cNvPr>
          <p:cNvSpPr txBox="1"/>
          <p:nvPr/>
        </p:nvSpPr>
        <p:spPr>
          <a:xfrm>
            <a:off x="6234084" y="6227704"/>
            <a:ext cx="4671115" cy="523220"/>
          </a:xfrm>
          <a:prstGeom prst="rect">
            <a:avLst/>
          </a:prstGeom>
          <a:noFill/>
        </p:spPr>
        <p:txBody>
          <a:bodyPr wrap="square" rtlCol="0">
            <a:spAutoFit/>
          </a:bodyPr>
          <a:lstStyle/>
          <a:p>
            <a:pPr algn="ctr"/>
            <a:r>
              <a:rPr lang="en-US" sz="1400" dirty="0"/>
              <a:t>Ejecting micro/nanobubble may shrink in </a:t>
            </a:r>
          </a:p>
          <a:p>
            <a:pPr algn="ctr"/>
            <a:r>
              <a:rPr lang="en-US" sz="1400" dirty="0"/>
              <a:t>water or burst in air to form nanodroplets</a:t>
            </a:r>
          </a:p>
        </p:txBody>
      </p:sp>
      <p:sp>
        <p:nvSpPr>
          <p:cNvPr id="66" name="Sun 65">
            <a:extLst>
              <a:ext uri="{FF2B5EF4-FFF2-40B4-BE49-F238E27FC236}">
                <a16:creationId xmlns:a16="http://schemas.microsoft.com/office/drawing/2014/main" id="{198DA896-B553-3E41-8F5C-BDEC6B56D5B0}"/>
              </a:ext>
            </a:extLst>
          </p:cNvPr>
          <p:cNvSpPr/>
          <p:nvPr/>
        </p:nvSpPr>
        <p:spPr>
          <a:xfrm>
            <a:off x="10815865" y="5934470"/>
            <a:ext cx="914400" cy="914400"/>
          </a:xfrm>
          <a:prstGeom prst="sun">
            <a:avLst>
              <a:gd name="adj"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A73A3A1-69F0-1E4C-BB77-9C30449810EA}"/>
              </a:ext>
            </a:extLst>
          </p:cNvPr>
          <p:cNvSpPr/>
          <p:nvPr/>
        </p:nvSpPr>
        <p:spPr>
          <a:xfrm>
            <a:off x="10905199" y="6020383"/>
            <a:ext cx="765640" cy="74022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Curved Right Arrow 67">
            <a:extLst>
              <a:ext uri="{FF2B5EF4-FFF2-40B4-BE49-F238E27FC236}">
                <a16:creationId xmlns:a16="http://schemas.microsoft.com/office/drawing/2014/main" id="{10ECF6D7-98AF-6A4F-996A-BABB0AE6AE05}"/>
              </a:ext>
            </a:extLst>
          </p:cNvPr>
          <p:cNvSpPr/>
          <p:nvPr/>
        </p:nvSpPr>
        <p:spPr>
          <a:xfrm rot="17989080">
            <a:off x="10734987" y="6467335"/>
            <a:ext cx="161756" cy="495249"/>
          </a:xfrm>
          <a:prstGeom prst="curvedRightArrow">
            <a:avLst>
              <a:gd name="adj1" fmla="val 18952"/>
              <a:gd name="adj2" fmla="val 53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TextBox 68">
            <a:extLst>
              <a:ext uri="{FF2B5EF4-FFF2-40B4-BE49-F238E27FC236}">
                <a16:creationId xmlns:a16="http://schemas.microsoft.com/office/drawing/2014/main" id="{8F74A12C-FC6F-E743-81C5-A2BC643BE169}"/>
              </a:ext>
            </a:extLst>
          </p:cNvPr>
          <p:cNvSpPr txBox="1"/>
          <p:nvPr/>
        </p:nvSpPr>
        <p:spPr>
          <a:xfrm>
            <a:off x="9566950" y="1402429"/>
            <a:ext cx="1384033" cy="646331"/>
          </a:xfrm>
          <a:prstGeom prst="rect">
            <a:avLst/>
          </a:prstGeom>
          <a:noFill/>
        </p:spPr>
        <p:txBody>
          <a:bodyPr wrap="none" rtlCol="0">
            <a:spAutoFit/>
          </a:bodyPr>
          <a:lstStyle/>
          <a:p>
            <a:pPr algn="ctr"/>
            <a:r>
              <a:rPr lang="en-US" b="1" dirty="0"/>
              <a:t>DZFO pulsed</a:t>
            </a:r>
          </a:p>
          <a:p>
            <a:pPr algn="ctr"/>
            <a:r>
              <a:rPr lang="en-US" b="1" dirty="0"/>
              <a:t>air outlet</a:t>
            </a:r>
          </a:p>
        </p:txBody>
      </p:sp>
      <p:sp>
        <p:nvSpPr>
          <p:cNvPr id="4" name="TextBox 3">
            <a:extLst>
              <a:ext uri="{FF2B5EF4-FFF2-40B4-BE49-F238E27FC236}">
                <a16:creationId xmlns:a16="http://schemas.microsoft.com/office/drawing/2014/main" id="{6DFCFF08-5C85-A445-BE53-F8AD84108FEC}"/>
              </a:ext>
            </a:extLst>
          </p:cNvPr>
          <p:cNvSpPr txBox="1"/>
          <p:nvPr/>
        </p:nvSpPr>
        <p:spPr>
          <a:xfrm>
            <a:off x="1917186" y="3950732"/>
            <a:ext cx="527709" cy="369332"/>
          </a:xfrm>
          <a:prstGeom prst="rect">
            <a:avLst/>
          </a:prstGeom>
          <a:noFill/>
        </p:spPr>
        <p:txBody>
          <a:bodyPr wrap="none" rtlCol="0">
            <a:spAutoFit/>
          </a:bodyPr>
          <a:lstStyle/>
          <a:p>
            <a:r>
              <a:rPr lang="en-US" dirty="0"/>
              <a:t>PET</a:t>
            </a:r>
          </a:p>
        </p:txBody>
      </p:sp>
      <p:sp>
        <p:nvSpPr>
          <p:cNvPr id="3" name="Left-Right Arrow 2">
            <a:extLst>
              <a:ext uri="{FF2B5EF4-FFF2-40B4-BE49-F238E27FC236}">
                <a16:creationId xmlns:a16="http://schemas.microsoft.com/office/drawing/2014/main" id="{EFD0B92D-C802-F44C-97AA-D21C5C49918A}"/>
              </a:ext>
            </a:extLst>
          </p:cNvPr>
          <p:cNvSpPr/>
          <p:nvPr/>
        </p:nvSpPr>
        <p:spPr>
          <a:xfrm>
            <a:off x="10003134" y="6157154"/>
            <a:ext cx="812731" cy="61652"/>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Left-Right Arrow 38">
            <a:extLst>
              <a:ext uri="{FF2B5EF4-FFF2-40B4-BE49-F238E27FC236}">
                <a16:creationId xmlns:a16="http://schemas.microsoft.com/office/drawing/2014/main" id="{6CD109AC-C2AB-B04A-AE76-D2CC6C1DA2CE}"/>
              </a:ext>
            </a:extLst>
          </p:cNvPr>
          <p:cNvSpPr/>
          <p:nvPr/>
        </p:nvSpPr>
        <p:spPr>
          <a:xfrm>
            <a:off x="10205286" y="5771825"/>
            <a:ext cx="458634" cy="70249"/>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1D89593-7F1A-964B-A449-7921ABFE75B5}"/>
              </a:ext>
            </a:extLst>
          </p:cNvPr>
          <p:cNvSpPr txBox="1"/>
          <p:nvPr/>
        </p:nvSpPr>
        <p:spPr>
          <a:xfrm>
            <a:off x="10611689" y="5685486"/>
            <a:ext cx="657552" cy="261610"/>
          </a:xfrm>
          <a:prstGeom prst="rect">
            <a:avLst/>
          </a:prstGeom>
          <a:noFill/>
        </p:spPr>
        <p:txBody>
          <a:bodyPr wrap="none" rtlCol="0">
            <a:spAutoFit/>
          </a:bodyPr>
          <a:lstStyle/>
          <a:p>
            <a:r>
              <a:rPr lang="en-US" sz="1100" dirty="0"/>
              <a:t>~700nm</a:t>
            </a:r>
          </a:p>
        </p:txBody>
      </p:sp>
      <p:sp>
        <p:nvSpPr>
          <p:cNvPr id="6" name="TextBox 5">
            <a:extLst>
              <a:ext uri="{FF2B5EF4-FFF2-40B4-BE49-F238E27FC236}">
                <a16:creationId xmlns:a16="http://schemas.microsoft.com/office/drawing/2014/main" id="{14E1845C-DBD0-0043-898A-791A61404EF7}"/>
              </a:ext>
            </a:extLst>
          </p:cNvPr>
          <p:cNvSpPr txBox="1"/>
          <p:nvPr/>
        </p:nvSpPr>
        <p:spPr>
          <a:xfrm>
            <a:off x="10087392" y="5961770"/>
            <a:ext cx="764953" cy="261610"/>
          </a:xfrm>
          <a:prstGeom prst="rect">
            <a:avLst/>
          </a:prstGeom>
          <a:noFill/>
        </p:spPr>
        <p:txBody>
          <a:bodyPr wrap="none" rtlCol="0">
            <a:spAutoFit/>
          </a:bodyPr>
          <a:lstStyle/>
          <a:p>
            <a:r>
              <a:rPr lang="en-US" sz="1100" dirty="0"/>
              <a:t>~1,000nm</a:t>
            </a:r>
          </a:p>
        </p:txBody>
      </p:sp>
      <p:sp>
        <p:nvSpPr>
          <p:cNvPr id="7" name="Right Arrow 6">
            <a:extLst>
              <a:ext uri="{FF2B5EF4-FFF2-40B4-BE49-F238E27FC236}">
                <a16:creationId xmlns:a16="http://schemas.microsoft.com/office/drawing/2014/main" id="{9A1CA25E-33F4-D846-A129-64FBF2A40B9D}"/>
              </a:ext>
            </a:extLst>
          </p:cNvPr>
          <p:cNvSpPr/>
          <p:nvPr/>
        </p:nvSpPr>
        <p:spPr>
          <a:xfrm>
            <a:off x="1421296" y="3163211"/>
            <a:ext cx="7674084" cy="7331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450D38D-DAD9-D647-B456-F478227A276C}"/>
              </a:ext>
            </a:extLst>
          </p:cNvPr>
          <p:cNvSpPr txBox="1"/>
          <p:nvPr/>
        </p:nvSpPr>
        <p:spPr>
          <a:xfrm>
            <a:off x="4512959" y="2883111"/>
            <a:ext cx="1159613" cy="307777"/>
          </a:xfrm>
          <a:prstGeom prst="rect">
            <a:avLst/>
          </a:prstGeom>
          <a:noFill/>
        </p:spPr>
        <p:txBody>
          <a:bodyPr wrap="none" rtlCol="0">
            <a:spAutoFit/>
          </a:bodyPr>
          <a:lstStyle/>
          <a:p>
            <a:r>
              <a:rPr lang="en-US" sz="1400" dirty="0"/>
              <a:t>Process steps</a:t>
            </a:r>
          </a:p>
        </p:txBody>
      </p:sp>
    </p:spTree>
    <p:extLst>
      <p:ext uri="{BB962C8B-B14F-4D97-AF65-F5344CB8AC3E}">
        <p14:creationId xmlns:p14="http://schemas.microsoft.com/office/powerpoint/2010/main" val="267277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8B2B7-016C-094F-8154-43A038A33D7E}"/>
              </a:ext>
            </a:extLst>
          </p:cNvPr>
          <p:cNvSpPr>
            <a:spLocks noGrp="1"/>
          </p:cNvSpPr>
          <p:nvPr>
            <p:ph type="title"/>
          </p:nvPr>
        </p:nvSpPr>
        <p:spPr>
          <a:xfrm>
            <a:off x="838200" y="365125"/>
            <a:ext cx="10515600" cy="897145"/>
          </a:xfrm>
        </p:spPr>
        <p:txBody>
          <a:bodyPr/>
          <a:lstStyle/>
          <a:p>
            <a:r>
              <a:rPr lang="en-US" b="1" dirty="0"/>
              <a:t>Finishing</a:t>
            </a:r>
          </a:p>
        </p:txBody>
      </p:sp>
      <p:sp>
        <p:nvSpPr>
          <p:cNvPr id="3" name="Content Placeholder 2">
            <a:extLst>
              <a:ext uri="{FF2B5EF4-FFF2-40B4-BE49-F238E27FC236}">
                <a16:creationId xmlns:a16="http://schemas.microsoft.com/office/drawing/2014/main" id="{AEB3284B-6CEF-B148-934F-5004690E05F5}"/>
              </a:ext>
            </a:extLst>
          </p:cNvPr>
          <p:cNvSpPr>
            <a:spLocks noGrp="1"/>
          </p:cNvSpPr>
          <p:nvPr>
            <p:ph idx="1"/>
          </p:nvPr>
        </p:nvSpPr>
        <p:spPr>
          <a:xfrm>
            <a:off x="838200" y="1262270"/>
            <a:ext cx="10515600" cy="4914693"/>
          </a:xfrm>
        </p:spPr>
        <p:txBody>
          <a:bodyPr>
            <a:normAutofit fontScale="92500" lnSpcReduction="20000"/>
          </a:bodyPr>
          <a:lstStyle/>
          <a:p>
            <a:pPr marL="0" indent="0">
              <a:buNone/>
            </a:pPr>
            <a:r>
              <a:rPr lang="en-US" dirty="0"/>
              <a:t>To address the statistically-rare occurrences where salt crystals agglomerate in the liquid PET or where undesirably larger ones have grown, thereby resulting in pores which are undesirably large, the following finishing process is suggested. A thermoplastic, polymeric powder, where the particles have diameters ranging above that of the required pore diameter, is mixed with a miscible, low-viscosity, low boiling point and possibly flammable liquid, such as ethanol. This slurry is then modestly pressurized against the PET side of the perforated, PET-</a:t>
            </a:r>
            <a:r>
              <a:rPr lang="en-US" dirty="0" err="1"/>
              <a:t>Ti</a:t>
            </a:r>
            <a:r>
              <a:rPr lang="en-US" dirty="0"/>
              <a:t> foil such that the pressure is just enough to cause droplets of slurry to pass through pores in the foil that are larger than desired, but not into or through ones of the correct size. As a result, polymer particles would tend to clog the oversized pores. Brush rollers would then remove excess slurry from both sides of the foil. Passing the PET side of the foil through a flame could then be made partly to melt the exposed part of the trapped particles onto the surrounding PET. </a:t>
            </a:r>
            <a:r>
              <a:rPr lang="en-US"/>
              <a:t>This process would </a:t>
            </a:r>
            <a:r>
              <a:rPr lang="en-US" dirty="0"/>
              <a:t>also tidy up most of the fine filaments of PET caused by crystal crushing and liquid PET intrusion into the cracks during the lamination and salt dissolution processes. </a:t>
            </a:r>
          </a:p>
        </p:txBody>
      </p:sp>
    </p:spTree>
    <p:extLst>
      <p:ext uri="{BB962C8B-B14F-4D97-AF65-F5344CB8AC3E}">
        <p14:creationId xmlns:p14="http://schemas.microsoft.com/office/powerpoint/2010/main" val="351092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F4B63-552A-EE47-B387-40B7131F3FC0}"/>
              </a:ext>
            </a:extLst>
          </p:cNvPr>
          <p:cNvSpPr>
            <a:spLocks noGrp="1"/>
          </p:cNvSpPr>
          <p:nvPr>
            <p:ph type="title"/>
          </p:nvPr>
        </p:nvSpPr>
        <p:spPr/>
        <p:txBody>
          <a:bodyPr>
            <a:normAutofit/>
          </a:bodyPr>
          <a:lstStyle/>
          <a:p>
            <a:r>
              <a:rPr lang="en-US" sz="5400" b="1" dirty="0"/>
              <a:t>INTRODUCTION</a:t>
            </a:r>
          </a:p>
        </p:txBody>
      </p:sp>
      <p:sp>
        <p:nvSpPr>
          <p:cNvPr id="3" name="Content Placeholder 2">
            <a:extLst>
              <a:ext uri="{FF2B5EF4-FFF2-40B4-BE49-F238E27FC236}">
                <a16:creationId xmlns:a16="http://schemas.microsoft.com/office/drawing/2014/main" id="{A9091317-B578-4A43-B90B-F9DBBE317730}"/>
              </a:ext>
            </a:extLst>
          </p:cNvPr>
          <p:cNvSpPr>
            <a:spLocks noGrp="1"/>
          </p:cNvSpPr>
          <p:nvPr>
            <p:ph idx="1"/>
          </p:nvPr>
        </p:nvSpPr>
        <p:spPr/>
        <p:txBody>
          <a:bodyPr>
            <a:normAutofit fontScale="92500" lnSpcReduction="10000"/>
          </a:bodyPr>
          <a:lstStyle/>
          <a:p>
            <a:r>
              <a:rPr lang="en-US" dirty="0"/>
              <a:t>In his paper “Bright Water” (2010) </a:t>
            </a:r>
            <a:r>
              <a:rPr lang="en-US" dirty="0">
                <a:hlinkClick r:id="rId2"/>
              </a:rPr>
              <a:t>https://arxiv.org/pdf/1010.5823.pdf</a:t>
            </a:r>
            <a:r>
              <a:rPr lang="en-US" dirty="0"/>
              <a:t> Seitz </a:t>
            </a:r>
            <a:r>
              <a:rPr lang="en-US" dirty="0" err="1"/>
              <a:t>analysed</a:t>
            </a:r>
            <a:r>
              <a:rPr lang="en-US" dirty="0"/>
              <a:t> how microbubbles could be used to enhance marine albedo, thereby cooling the planet.</a:t>
            </a:r>
          </a:p>
          <a:p>
            <a:r>
              <a:rPr lang="en-US" dirty="0" err="1"/>
              <a:t>Nanobubbles</a:t>
            </a:r>
            <a:r>
              <a:rPr lang="en-US" dirty="0"/>
              <a:t> last much longer and do a better job.</a:t>
            </a:r>
          </a:p>
          <a:p>
            <a:r>
              <a:rPr lang="en-US" dirty="0"/>
              <a:t>These can be generated most efficiently using fluidic oscillators.</a:t>
            </a:r>
          </a:p>
          <a:p>
            <a:r>
              <a:rPr lang="en-US" dirty="0"/>
              <a:t>Buoyant cones powered by photovoltaics and using Desai-Zimmerman Fluidic Oscillators (DZFO) might brighten remote ocean areas safely and  cost-effectively with these highly reflective but invisible nanobubbles, whilst shading corals, cooling the ocean surface waters below the sea surface microlayer, and increasing the rate of evaporation and off-planet, longwave radiation by redirecting some of the sunlight sideways into the microlayer.</a:t>
            </a:r>
          </a:p>
        </p:txBody>
      </p:sp>
    </p:spTree>
    <p:extLst>
      <p:ext uri="{BB962C8B-B14F-4D97-AF65-F5344CB8AC3E}">
        <p14:creationId xmlns:p14="http://schemas.microsoft.com/office/powerpoint/2010/main" val="327690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AE0175-910B-EB49-8FDE-6C8850F3C8E9}"/>
              </a:ext>
            </a:extLst>
          </p:cNvPr>
          <p:cNvSpPr txBox="1"/>
          <p:nvPr/>
        </p:nvSpPr>
        <p:spPr>
          <a:xfrm>
            <a:off x="240298" y="160624"/>
            <a:ext cx="11785662" cy="646331"/>
          </a:xfrm>
          <a:prstGeom prst="rect">
            <a:avLst/>
          </a:prstGeom>
          <a:noFill/>
        </p:spPr>
        <p:txBody>
          <a:bodyPr wrap="none" rtlCol="0">
            <a:spAutoFit/>
          </a:bodyPr>
          <a:lstStyle/>
          <a:p>
            <a:r>
              <a:rPr lang="en-US" sz="3600" b="1" dirty="0"/>
              <a:t>DESIGN FOR A MARINE NANOBUBBLE GENERATOR = a </a:t>
            </a:r>
            <a:r>
              <a:rPr lang="en-US" sz="3600" b="1" dirty="0" err="1"/>
              <a:t>Fiztop</a:t>
            </a:r>
            <a:r>
              <a:rPr lang="en-US" sz="3600" b="1" dirty="0"/>
              <a:t> </a:t>
            </a:r>
          </a:p>
        </p:txBody>
      </p:sp>
      <p:sp>
        <p:nvSpPr>
          <p:cNvPr id="17" name="Freeform 16">
            <a:extLst>
              <a:ext uri="{FF2B5EF4-FFF2-40B4-BE49-F238E27FC236}">
                <a16:creationId xmlns:a16="http://schemas.microsoft.com/office/drawing/2014/main" id="{C8A299FA-9FE4-C646-9FB8-FC320175952C}"/>
              </a:ext>
            </a:extLst>
          </p:cNvPr>
          <p:cNvSpPr/>
          <p:nvPr/>
        </p:nvSpPr>
        <p:spPr>
          <a:xfrm rot="18439766">
            <a:off x="3051870" y="1529157"/>
            <a:ext cx="5869675" cy="7616862"/>
          </a:xfrm>
          <a:custGeom>
            <a:avLst/>
            <a:gdLst>
              <a:gd name="connsiteX0" fmla="*/ 176671 w 5869675"/>
              <a:gd name="connsiteY0" fmla="*/ 193 h 7616862"/>
              <a:gd name="connsiteX1" fmla="*/ 188537 w 5869675"/>
              <a:gd name="connsiteY1" fmla="*/ 32548 h 7616862"/>
              <a:gd name="connsiteX2" fmla="*/ 5846240 w 5869675"/>
              <a:gd name="connsiteY2" fmla="*/ 7507861 h 7616862"/>
              <a:gd name="connsiteX3" fmla="*/ 5862745 w 5869675"/>
              <a:gd name="connsiteY3" fmla="*/ 7525847 h 7616862"/>
              <a:gd name="connsiteX4" fmla="*/ 5861130 w 5869675"/>
              <a:gd name="connsiteY4" fmla="*/ 7527534 h 7616862"/>
              <a:gd name="connsiteX5" fmla="*/ 5869675 w 5869675"/>
              <a:gd name="connsiteY5" fmla="*/ 7538825 h 7616862"/>
              <a:gd name="connsiteX6" fmla="*/ 5852552 w 5869675"/>
              <a:gd name="connsiteY6" fmla="*/ 7536495 h 7616862"/>
              <a:gd name="connsiteX7" fmla="*/ 5801754 w 5869675"/>
              <a:gd name="connsiteY7" fmla="*/ 7589562 h 7616862"/>
              <a:gd name="connsiteX8" fmla="*/ 5514697 w 5869675"/>
              <a:gd name="connsiteY8" fmla="*/ 7554760 h 7616862"/>
              <a:gd name="connsiteX9" fmla="*/ 5457633 w 5869675"/>
              <a:gd name="connsiteY9" fmla="*/ 7510484 h 7616862"/>
              <a:gd name="connsiteX10" fmla="*/ 5426700 w 5869675"/>
              <a:gd name="connsiteY10" fmla="*/ 7478544 h 7616862"/>
              <a:gd name="connsiteX11" fmla="*/ 5395725 w 5869675"/>
              <a:gd name="connsiteY11" fmla="*/ 7474329 h 7616862"/>
              <a:gd name="connsiteX12" fmla="*/ 99113 w 5869675"/>
              <a:gd name="connsiteY12" fmla="*/ 476113 h 7616862"/>
              <a:gd name="connsiteX13" fmla="*/ 99638 w 5869675"/>
              <a:gd name="connsiteY13" fmla="*/ 472257 h 7616862"/>
              <a:gd name="connsiteX14" fmla="*/ 96543 w 5869675"/>
              <a:gd name="connsiteY14" fmla="*/ 470575 h 7616862"/>
              <a:gd name="connsiteX15" fmla="*/ 65250 w 5869675"/>
              <a:gd name="connsiteY15" fmla="*/ 441859 h 7616862"/>
              <a:gd name="connsiteX16" fmla="*/ 3121 w 5869675"/>
              <a:gd name="connsiteY16" fmla="*/ 202371 h 7616862"/>
              <a:gd name="connsiteX17" fmla="*/ 115997 w 5869675"/>
              <a:gd name="connsiteY17" fmla="*/ 15288 h 7616862"/>
              <a:gd name="connsiteX18" fmla="*/ 163429 w 5869675"/>
              <a:gd name="connsiteY18" fmla="*/ 3487 h 7616862"/>
              <a:gd name="connsiteX19" fmla="*/ 163903 w 5869675"/>
              <a:gd name="connsiteY19" fmla="*/ 0 h 7616862"/>
              <a:gd name="connsiteX20" fmla="*/ 166049 w 5869675"/>
              <a:gd name="connsiteY20" fmla="*/ 2836 h 7616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869675" h="7616862">
                <a:moveTo>
                  <a:pt x="176671" y="193"/>
                </a:moveTo>
                <a:lnTo>
                  <a:pt x="188537" y="32548"/>
                </a:lnTo>
                <a:lnTo>
                  <a:pt x="5846240" y="7507861"/>
                </a:lnTo>
                <a:lnTo>
                  <a:pt x="5862745" y="7525847"/>
                </a:lnTo>
                <a:lnTo>
                  <a:pt x="5861130" y="7527534"/>
                </a:lnTo>
                <a:lnTo>
                  <a:pt x="5869675" y="7538825"/>
                </a:lnTo>
                <a:lnTo>
                  <a:pt x="5852552" y="7536495"/>
                </a:lnTo>
                <a:lnTo>
                  <a:pt x="5801754" y="7589562"/>
                </a:lnTo>
                <a:cubicBezTo>
                  <a:pt x="5727899" y="7634796"/>
                  <a:pt x="5619642" y="7624239"/>
                  <a:pt x="5514697" y="7554760"/>
                </a:cubicBezTo>
                <a:cubicBezTo>
                  <a:pt x="5494867" y="7541631"/>
                  <a:pt x="5475764" y="7526776"/>
                  <a:pt x="5457633" y="7510484"/>
                </a:cubicBezTo>
                <a:lnTo>
                  <a:pt x="5426700" y="7478544"/>
                </a:lnTo>
                <a:lnTo>
                  <a:pt x="5395725" y="7474329"/>
                </a:lnTo>
                <a:lnTo>
                  <a:pt x="99113" y="476113"/>
                </a:lnTo>
                <a:lnTo>
                  <a:pt x="99638" y="472257"/>
                </a:lnTo>
                <a:lnTo>
                  <a:pt x="96543" y="470575"/>
                </a:lnTo>
                <a:cubicBezTo>
                  <a:pt x="85645" y="462746"/>
                  <a:pt x="75151" y="453186"/>
                  <a:pt x="65250" y="441859"/>
                </a:cubicBezTo>
                <a:cubicBezTo>
                  <a:pt x="14832" y="384183"/>
                  <a:pt x="-9028" y="292208"/>
                  <a:pt x="3121" y="202371"/>
                </a:cubicBezTo>
                <a:cubicBezTo>
                  <a:pt x="15019" y="114393"/>
                  <a:pt x="58974" y="44657"/>
                  <a:pt x="115997" y="15288"/>
                </a:cubicBezTo>
                <a:lnTo>
                  <a:pt x="163429" y="3487"/>
                </a:lnTo>
                <a:lnTo>
                  <a:pt x="163903" y="0"/>
                </a:lnTo>
                <a:lnTo>
                  <a:pt x="166049" y="2836"/>
                </a:lnTo>
                <a:close/>
              </a:path>
            </a:pathLst>
          </a:cu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Arc 37">
            <a:extLst>
              <a:ext uri="{FF2B5EF4-FFF2-40B4-BE49-F238E27FC236}">
                <a16:creationId xmlns:a16="http://schemas.microsoft.com/office/drawing/2014/main" id="{B6B6214A-06C5-F746-A1B7-5D94D4055824}"/>
              </a:ext>
            </a:extLst>
          </p:cNvPr>
          <p:cNvSpPr/>
          <p:nvPr/>
        </p:nvSpPr>
        <p:spPr>
          <a:xfrm rot="8103224">
            <a:off x="-659119" y="4810222"/>
            <a:ext cx="914400" cy="91440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a:extLst>
              <a:ext uri="{FF2B5EF4-FFF2-40B4-BE49-F238E27FC236}">
                <a16:creationId xmlns:a16="http://schemas.microsoft.com/office/drawing/2014/main" id="{8C8BBBF6-6F5A-1F41-ABD1-FA83E0A4F6FB}"/>
              </a:ext>
            </a:extLst>
          </p:cNvPr>
          <p:cNvSpPr/>
          <p:nvPr/>
        </p:nvSpPr>
        <p:spPr>
          <a:xfrm rot="8103224">
            <a:off x="11704904" y="4810223"/>
            <a:ext cx="914400" cy="91440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Arc 39">
            <a:extLst>
              <a:ext uri="{FF2B5EF4-FFF2-40B4-BE49-F238E27FC236}">
                <a16:creationId xmlns:a16="http://schemas.microsoft.com/office/drawing/2014/main" id="{3C226B9C-7A33-954B-9288-BE1C397FFA07}"/>
              </a:ext>
            </a:extLst>
          </p:cNvPr>
          <p:cNvSpPr/>
          <p:nvPr/>
        </p:nvSpPr>
        <p:spPr>
          <a:xfrm rot="8103224">
            <a:off x="-16436" y="4796577"/>
            <a:ext cx="914400" cy="91440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07480912-B5DA-E34A-92F0-4C8A79FC1A11}"/>
              </a:ext>
            </a:extLst>
          </p:cNvPr>
          <p:cNvSpPr/>
          <p:nvPr/>
        </p:nvSpPr>
        <p:spPr>
          <a:xfrm rot="8103224">
            <a:off x="630144" y="4782933"/>
            <a:ext cx="914400" cy="91440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2846C838-069C-834A-A145-EB245151CCA4}"/>
              </a:ext>
            </a:extLst>
          </p:cNvPr>
          <p:cNvSpPr/>
          <p:nvPr/>
        </p:nvSpPr>
        <p:spPr>
          <a:xfrm rot="8103224">
            <a:off x="11058326" y="4796577"/>
            <a:ext cx="914400" cy="91440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3" name="Arc 42">
            <a:extLst>
              <a:ext uri="{FF2B5EF4-FFF2-40B4-BE49-F238E27FC236}">
                <a16:creationId xmlns:a16="http://schemas.microsoft.com/office/drawing/2014/main" id="{10DA18AD-A4A6-7241-A1C6-06C955B5A54B}"/>
              </a:ext>
            </a:extLst>
          </p:cNvPr>
          <p:cNvSpPr/>
          <p:nvPr/>
        </p:nvSpPr>
        <p:spPr>
          <a:xfrm rot="8103224">
            <a:off x="10417499" y="4796577"/>
            <a:ext cx="914400" cy="91440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7" name="Straight Connector 86">
            <a:extLst>
              <a:ext uri="{FF2B5EF4-FFF2-40B4-BE49-F238E27FC236}">
                <a16:creationId xmlns:a16="http://schemas.microsoft.com/office/drawing/2014/main" id="{BD01BB5C-9008-3C49-A7ED-497FDEFBAFFB}"/>
              </a:ext>
            </a:extLst>
          </p:cNvPr>
          <p:cNvCxnSpPr>
            <a:cxnSpLocks/>
          </p:cNvCxnSpPr>
          <p:nvPr/>
        </p:nvCxnSpPr>
        <p:spPr>
          <a:xfrm>
            <a:off x="1430549" y="5639093"/>
            <a:ext cx="9063810" cy="22503"/>
          </a:xfrm>
          <a:prstGeom prst="line">
            <a:avLst/>
          </a:prstGeom>
          <a:ln w="28575">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DF5DF7B4-216B-464E-AC28-D34C99EDD44C}"/>
              </a:ext>
            </a:extLst>
          </p:cNvPr>
          <p:cNvCxnSpPr>
            <a:cxnSpLocks/>
          </p:cNvCxnSpPr>
          <p:nvPr/>
        </p:nvCxnSpPr>
        <p:spPr>
          <a:xfrm flipV="1">
            <a:off x="779819" y="5726864"/>
            <a:ext cx="9089324" cy="8952"/>
          </a:xfrm>
          <a:prstGeom prst="line">
            <a:avLst/>
          </a:prstGeom>
          <a:ln w="28575">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C3137B0-610D-9D4C-887F-22AAF47BD979}"/>
              </a:ext>
            </a:extLst>
          </p:cNvPr>
          <p:cNvCxnSpPr>
            <a:cxnSpLocks/>
          </p:cNvCxnSpPr>
          <p:nvPr/>
        </p:nvCxnSpPr>
        <p:spPr>
          <a:xfrm flipV="1">
            <a:off x="2489027" y="5768489"/>
            <a:ext cx="9089324" cy="8952"/>
          </a:xfrm>
          <a:prstGeom prst="line">
            <a:avLst/>
          </a:prstGeom>
          <a:ln w="28575">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941A4F41-CF45-DA46-A266-C9FCEE8EEA55}"/>
              </a:ext>
            </a:extLst>
          </p:cNvPr>
          <p:cNvCxnSpPr>
            <a:cxnSpLocks/>
          </p:cNvCxnSpPr>
          <p:nvPr/>
        </p:nvCxnSpPr>
        <p:spPr>
          <a:xfrm flipH="1">
            <a:off x="1085625" y="2040094"/>
            <a:ext cx="30524" cy="308795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B136AF3E-22FA-934D-BBFB-29AF25AA8004}"/>
              </a:ext>
            </a:extLst>
          </p:cNvPr>
          <p:cNvCxnSpPr>
            <a:cxnSpLocks/>
          </p:cNvCxnSpPr>
          <p:nvPr/>
        </p:nvCxnSpPr>
        <p:spPr>
          <a:xfrm>
            <a:off x="1213497" y="6669778"/>
            <a:ext cx="951776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1E62ECF9-3757-054C-998C-5907A45DCDC7}"/>
              </a:ext>
            </a:extLst>
          </p:cNvPr>
          <p:cNvSpPr txBox="1"/>
          <p:nvPr/>
        </p:nvSpPr>
        <p:spPr>
          <a:xfrm>
            <a:off x="405012" y="3241287"/>
            <a:ext cx="660758" cy="369332"/>
          </a:xfrm>
          <a:prstGeom prst="rect">
            <a:avLst/>
          </a:prstGeom>
          <a:noFill/>
        </p:spPr>
        <p:txBody>
          <a:bodyPr wrap="none" rtlCol="0">
            <a:spAutoFit/>
          </a:bodyPr>
          <a:lstStyle/>
          <a:p>
            <a:r>
              <a:rPr lang="en-US" dirty="0"/>
              <a:t>0.6m</a:t>
            </a:r>
          </a:p>
        </p:txBody>
      </p:sp>
      <p:sp>
        <p:nvSpPr>
          <p:cNvPr id="102" name="TextBox 101">
            <a:extLst>
              <a:ext uri="{FF2B5EF4-FFF2-40B4-BE49-F238E27FC236}">
                <a16:creationId xmlns:a16="http://schemas.microsoft.com/office/drawing/2014/main" id="{D645AF10-D759-C94A-B22F-99A275D256F8}"/>
              </a:ext>
            </a:extLst>
          </p:cNvPr>
          <p:cNvSpPr txBox="1"/>
          <p:nvPr/>
        </p:nvSpPr>
        <p:spPr>
          <a:xfrm>
            <a:off x="5423440" y="6396768"/>
            <a:ext cx="1567545" cy="369332"/>
          </a:xfrm>
          <a:prstGeom prst="rect">
            <a:avLst/>
          </a:prstGeom>
          <a:noFill/>
        </p:spPr>
        <p:txBody>
          <a:bodyPr wrap="none" rtlCol="0">
            <a:spAutoFit/>
          </a:bodyPr>
          <a:lstStyle/>
          <a:p>
            <a:r>
              <a:rPr lang="en-US" dirty="0"/>
              <a:t>1.6m diameter</a:t>
            </a:r>
          </a:p>
        </p:txBody>
      </p:sp>
      <p:sp>
        <p:nvSpPr>
          <p:cNvPr id="107" name="TextBox 106">
            <a:extLst>
              <a:ext uri="{FF2B5EF4-FFF2-40B4-BE49-F238E27FC236}">
                <a16:creationId xmlns:a16="http://schemas.microsoft.com/office/drawing/2014/main" id="{1B7785AA-04CF-9B4C-B65B-12EA7E17112D}"/>
              </a:ext>
            </a:extLst>
          </p:cNvPr>
          <p:cNvSpPr txBox="1"/>
          <p:nvPr/>
        </p:nvSpPr>
        <p:spPr>
          <a:xfrm>
            <a:off x="2595792" y="5551511"/>
            <a:ext cx="6839693" cy="338554"/>
          </a:xfrm>
          <a:prstGeom prst="rect">
            <a:avLst/>
          </a:prstGeom>
          <a:noFill/>
        </p:spPr>
        <p:txBody>
          <a:bodyPr wrap="none" rtlCol="0">
            <a:spAutoFit/>
          </a:bodyPr>
          <a:lstStyle/>
          <a:p>
            <a:r>
              <a:rPr lang="en-US" sz="1600" dirty="0"/>
              <a:t>A fizz of ~1,000nm diameter nanobubbles is ejected and diffuse down to 800nm</a:t>
            </a:r>
          </a:p>
        </p:txBody>
      </p:sp>
      <p:sp>
        <p:nvSpPr>
          <p:cNvPr id="119" name="TextBox 118">
            <a:extLst>
              <a:ext uri="{FF2B5EF4-FFF2-40B4-BE49-F238E27FC236}">
                <a16:creationId xmlns:a16="http://schemas.microsoft.com/office/drawing/2014/main" id="{0D12F7F2-77B8-B14E-91D8-5ADC1C1BFF46}"/>
              </a:ext>
            </a:extLst>
          </p:cNvPr>
          <p:cNvSpPr txBox="1"/>
          <p:nvPr/>
        </p:nvSpPr>
        <p:spPr>
          <a:xfrm>
            <a:off x="7434351" y="5772993"/>
            <a:ext cx="2332113" cy="338554"/>
          </a:xfrm>
          <a:prstGeom prst="rect">
            <a:avLst/>
          </a:prstGeom>
          <a:noFill/>
        </p:spPr>
        <p:txBody>
          <a:bodyPr wrap="none" rtlCol="0">
            <a:spAutoFit/>
          </a:bodyPr>
          <a:lstStyle/>
          <a:p>
            <a:r>
              <a:rPr lang="en-US" sz="1600" dirty="0"/>
              <a:t>PET/titanium foil diffusers</a:t>
            </a:r>
          </a:p>
        </p:txBody>
      </p:sp>
      <p:cxnSp>
        <p:nvCxnSpPr>
          <p:cNvPr id="121" name="Straight Connector 120">
            <a:extLst>
              <a:ext uri="{FF2B5EF4-FFF2-40B4-BE49-F238E27FC236}">
                <a16:creationId xmlns:a16="http://schemas.microsoft.com/office/drawing/2014/main" id="{CB5BB8B2-8A1E-754C-AC20-E1C44F4494AD}"/>
              </a:ext>
            </a:extLst>
          </p:cNvPr>
          <p:cNvCxnSpPr>
            <a:cxnSpLocks/>
            <a:stCxn id="119" idx="1"/>
          </p:cNvCxnSpPr>
          <p:nvPr/>
        </p:nvCxnSpPr>
        <p:spPr>
          <a:xfrm flipH="1" flipV="1">
            <a:off x="6422185" y="5599256"/>
            <a:ext cx="1012166" cy="3430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31855478-97C7-5D42-9460-D57B5E75AC41}"/>
              </a:ext>
            </a:extLst>
          </p:cNvPr>
          <p:cNvCxnSpPr>
            <a:cxnSpLocks/>
          </p:cNvCxnSpPr>
          <p:nvPr/>
        </p:nvCxnSpPr>
        <p:spPr>
          <a:xfrm flipH="1">
            <a:off x="9602189" y="5587178"/>
            <a:ext cx="307618" cy="3140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6212D50A-3E8E-D846-A9E8-1ABA77B1EBCA}"/>
              </a:ext>
            </a:extLst>
          </p:cNvPr>
          <p:cNvSpPr txBox="1"/>
          <p:nvPr/>
        </p:nvSpPr>
        <p:spPr>
          <a:xfrm rot="1941132">
            <a:off x="8165806" y="3792271"/>
            <a:ext cx="2616807" cy="584775"/>
          </a:xfrm>
          <a:prstGeom prst="rect">
            <a:avLst/>
          </a:prstGeom>
          <a:noFill/>
        </p:spPr>
        <p:txBody>
          <a:bodyPr wrap="none" rtlCol="0">
            <a:spAutoFit/>
          </a:bodyPr>
          <a:lstStyle/>
          <a:p>
            <a:r>
              <a:rPr lang="en-US" sz="1600" dirty="0"/>
              <a:t>Nanotextured, self-cleansing</a:t>
            </a:r>
          </a:p>
          <a:p>
            <a:r>
              <a:rPr lang="en-US" sz="1600" dirty="0"/>
              <a:t>transparent PET plastic cone</a:t>
            </a:r>
          </a:p>
        </p:txBody>
      </p:sp>
      <p:cxnSp>
        <p:nvCxnSpPr>
          <p:cNvPr id="144" name="Straight Connector 143">
            <a:extLst>
              <a:ext uri="{FF2B5EF4-FFF2-40B4-BE49-F238E27FC236}">
                <a16:creationId xmlns:a16="http://schemas.microsoft.com/office/drawing/2014/main" id="{30E248DC-3996-B940-BD7F-3F10C46F6443}"/>
              </a:ext>
            </a:extLst>
          </p:cNvPr>
          <p:cNvCxnSpPr>
            <a:cxnSpLocks/>
          </p:cNvCxnSpPr>
          <p:nvPr/>
        </p:nvCxnSpPr>
        <p:spPr>
          <a:xfrm>
            <a:off x="216247" y="5816144"/>
            <a:ext cx="1217384" cy="0"/>
          </a:xfrm>
          <a:prstGeom prst="line">
            <a:avLst/>
          </a:prstGeom>
          <a:ln w="28575">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222053E8-2301-B345-BB87-8B04E3487C74}"/>
              </a:ext>
            </a:extLst>
          </p:cNvPr>
          <p:cNvCxnSpPr>
            <a:cxnSpLocks/>
          </p:cNvCxnSpPr>
          <p:nvPr/>
        </p:nvCxnSpPr>
        <p:spPr>
          <a:xfrm>
            <a:off x="-91917" y="5763809"/>
            <a:ext cx="1217384" cy="0"/>
          </a:xfrm>
          <a:prstGeom prst="line">
            <a:avLst/>
          </a:prstGeom>
          <a:ln w="28575">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381A8480-FC86-9C4D-8C45-11AC5A236622}"/>
              </a:ext>
            </a:extLst>
          </p:cNvPr>
          <p:cNvCxnSpPr>
            <a:cxnSpLocks/>
          </p:cNvCxnSpPr>
          <p:nvPr/>
        </p:nvCxnSpPr>
        <p:spPr>
          <a:xfrm>
            <a:off x="3398095" y="5875233"/>
            <a:ext cx="1217384" cy="0"/>
          </a:xfrm>
          <a:prstGeom prst="line">
            <a:avLst/>
          </a:prstGeom>
          <a:ln w="28575">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747E3FBC-CD12-3D43-832D-4A64BDD6A285}"/>
              </a:ext>
            </a:extLst>
          </p:cNvPr>
          <p:cNvCxnSpPr>
            <a:cxnSpLocks/>
          </p:cNvCxnSpPr>
          <p:nvPr/>
        </p:nvCxnSpPr>
        <p:spPr>
          <a:xfrm>
            <a:off x="6110824" y="5874616"/>
            <a:ext cx="1217384" cy="0"/>
          </a:xfrm>
          <a:prstGeom prst="line">
            <a:avLst/>
          </a:prstGeom>
          <a:ln w="28575">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8F86071B-324D-BE47-9122-7AEC294C6455}"/>
              </a:ext>
            </a:extLst>
          </p:cNvPr>
          <p:cNvCxnSpPr>
            <a:cxnSpLocks/>
          </p:cNvCxnSpPr>
          <p:nvPr/>
        </p:nvCxnSpPr>
        <p:spPr>
          <a:xfrm>
            <a:off x="9116751" y="5992633"/>
            <a:ext cx="1217384" cy="0"/>
          </a:xfrm>
          <a:prstGeom prst="line">
            <a:avLst/>
          </a:prstGeom>
          <a:ln w="28575">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D36A6096-7E27-024C-8FE3-B5C07A28A70C}"/>
              </a:ext>
            </a:extLst>
          </p:cNvPr>
          <p:cNvCxnSpPr>
            <a:cxnSpLocks/>
          </p:cNvCxnSpPr>
          <p:nvPr/>
        </p:nvCxnSpPr>
        <p:spPr>
          <a:xfrm>
            <a:off x="10854637" y="5741907"/>
            <a:ext cx="1217384" cy="0"/>
          </a:xfrm>
          <a:prstGeom prst="line">
            <a:avLst/>
          </a:prstGeom>
          <a:ln w="28575">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4A4482FD-6A7D-0046-B18B-760300D51EBA}"/>
              </a:ext>
            </a:extLst>
          </p:cNvPr>
          <p:cNvSpPr txBox="1"/>
          <p:nvPr/>
        </p:nvSpPr>
        <p:spPr>
          <a:xfrm>
            <a:off x="-78737" y="5619108"/>
            <a:ext cx="2041742" cy="307777"/>
          </a:xfrm>
          <a:prstGeom prst="rect">
            <a:avLst/>
          </a:prstGeom>
          <a:noFill/>
        </p:spPr>
        <p:txBody>
          <a:bodyPr wrap="square" rtlCol="0">
            <a:spAutoFit/>
          </a:bodyPr>
          <a:lstStyle/>
          <a:p>
            <a:r>
              <a:rPr lang="en-US" sz="1400" dirty="0"/>
              <a:t>Thin organic soup</a:t>
            </a:r>
          </a:p>
        </p:txBody>
      </p:sp>
      <p:sp>
        <p:nvSpPr>
          <p:cNvPr id="152" name="TextBox 151">
            <a:extLst>
              <a:ext uri="{FF2B5EF4-FFF2-40B4-BE49-F238E27FC236}">
                <a16:creationId xmlns:a16="http://schemas.microsoft.com/office/drawing/2014/main" id="{ED8FF977-7843-FD47-AE4B-91FD8F6F000B}"/>
              </a:ext>
            </a:extLst>
          </p:cNvPr>
          <p:cNvSpPr txBox="1"/>
          <p:nvPr/>
        </p:nvSpPr>
        <p:spPr>
          <a:xfrm>
            <a:off x="6384" y="5256895"/>
            <a:ext cx="1250983" cy="369332"/>
          </a:xfrm>
          <a:prstGeom prst="rect">
            <a:avLst/>
          </a:prstGeom>
          <a:noFill/>
        </p:spPr>
        <p:txBody>
          <a:bodyPr wrap="none" rtlCol="0">
            <a:spAutoFit/>
          </a:bodyPr>
          <a:lstStyle/>
          <a:p>
            <a:r>
              <a:rPr lang="en-US" dirty="0"/>
              <a:t>Sea surface</a:t>
            </a:r>
          </a:p>
        </p:txBody>
      </p:sp>
      <p:cxnSp>
        <p:nvCxnSpPr>
          <p:cNvPr id="6" name="Straight Connector 5">
            <a:extLst>
              <a:ext uri="{FF2B5EF4-FFF2-40B4-BE49-F238E27FC236}">
                <a16:creationId xmlns:a16="http://schemas.microsoft.com/office/drawing/2014/main" id="{C9BB691D-F460-6246-8A40-49AE38315CF1}"/>
              </a:ext>
            </a:extLst>
          </p:cNvPr>
          <p:cNvCxnSpPr>
            <a:cxnSpLocks/>
          </p:cNvCxnSpPr>
          <p:nvPr/>
        </p:nvCxnSpPr>
        <p:spPr>
          <a:xfrm>
            <a:off x="5759523" y="1993477"/>
            <a:ext cx="4977441" cy="3234284"/>
          </a:xfrm>
          <a:prstGeom prst="line">
            <a:avLst/>
          </a:prstGeom>
          <a:ln w="28575">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027765B-5C79-F14C-9E57-3E89067A06F2}"/>
              </a:ext>
            </a:extLst>
          </p:cNvPr>
          <p:cNvCxnSpPr>
            <a:cxnSpLocks/>
          </p:cNvCxnSpPr>
          <p:nvPr/>
        </p:nvCxnSpPr>
        <p:spPr>
          <a:xfrm flipV="1">
            <a:off x="1290310" y="1993477"/>
            <a:ext cx="4469213" cy="3206996"/>
          </a:xfrm>
          <a:prstGeom prst="line">
            <a:avLst/>
          </a:prstGeom>
          <a:ln w="28575">
            <a:solidFill>
              <a:schemeClr val="accent3"/>
            </a:solidFill>
            <a:prstDash val="sysDot"/>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9680D3CB-61F2-934E-ABA7-13C242BB967C}"/>
              </a:ext>
            </a:extLst>
          </p:cNvPr>
          <p:cNvSpPr/>
          <p:nvPr/>
        </p:nvSpPr>
        <p:spPr>
          <a:xfrm rot="19457695" flipV="1">
            <a:off x="912403" y="3615848"/>
            <a:ext cx="5335203" cy="45719"/>
          </a:xfrm>
          <a:prstGeom prst="rect">
            <a:avLst/>
          </a:prstGeom>
          <a:solidFill>
            <a:srgbClr val="AF5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54BF8F2-73B8-F547-B943-0B6239528A82}"/>
              </a:ext>
            </a:extLst>
          </p:cNvPr>
          <p:cNvSpPr/>
          <p:nvPr/>
        </p:nvSpPr>
        <p:spPr>
          <a:xfrm rot="1993481">
            <a:off x="5285102" y="3646083"/>
            <a:ext cx="5831730" cy="45719"/>
          </a:xfrm>
          <a:prstGeom prst="rect">
            <a:avLst/>
          </a:prstGeom>
          <a:solidFill>
            <a:srgbClr val="AF5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a:extLst>
              <a:ext uri="{FF2B5EF4-FFF2-40B4-BE49-F238E27FC236}">
                <a16:creationId xmlns:a16="http://schemas.microsoft.com/office/drawing/2014/main" id="{568E44E0-5437-0A4B-B062-0E94F810514D}"/>
              </a:ext>
            </a:extLst>
          </p:cNvPr>
          <p:cNvCxnSpPr>
            <a:cxnSpLocks/>
          </p:cNvCxnSpPr>
          <p:nvPr/>
        </p:nvCxnSpPr>
        <p:spPr>
          <a:xfrm>
            <a:off x="1537148" y="5562069"/>
            <a:ext cx="8926122" cy="1694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5" name="Striped Right Arrow 54">
            <a:extLst>
              <a:ext uri="{FF2B5EF4-FFF2-40B4-BE49-F238E27FC236}">
                <a16:creationId xmlns:a16="http://schemas.microsoft.com/office/drawing/2014/main" id="{16C22917-32DC-5248-968A-B84404673CF4}"/>
              </a:ext>
            </a:extLst>
          </p:cNvPr>
          <p:cNvSpPr/>
          <p:nvPr/>
        </p:nvSpPr>
        <p:spPr>
          <a:xfrm rot="5400000">
            <a:off x="1446370" y="5362969"/>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triped Right Arrow 59">
            <a:extLst>
              <a:ext uri="{FF2B5EF4-FFF2-40B4-BE49-F238E27FC236}">
                <a16:creationId xmlns:a16="http://schemas.microsoft.com/office/drawing/2014/main" id="{782E1375-2718-F645-842A-0C834005F618}"/>
              </a:ext>
            </a:extLst>
          </p:cNvPr>
          <p:cNvSpPr/>
          <p:nvPr/>
        </p:nvSpPr>
        <p:spPr>
          <a:xfrm rot="5400000">
            <a:off x="4524701" y="5373939"/>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triped Right Arrow 60">
            <a:extLst>
              <a:ext uri="{FF2B5EF4-FFF2-40B4-BE49-F238E27FC236}">
                <a16:creationId xmlns:a16="http://schemas.microsoft.com/office/drawing/2014/main" id="{08E10B6E-B945-764C-BB08-B21B6F0E3BB6}"/>
              </a:ext>
            </a:extLst>
          </p:cNvPr>
          <p:cNvSpPr/>
          <p:nvPr/>
        </p:nvSpPr>
        <p:spPr>
          <a:xfrm rot="5400000">
            <a:off x="4970701" y="5369403"/>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triped Right Arrow 64">
            <a:extLst>
              <a:ext uri="{FF2B5EF4-FFF2-40B4-BE49-F238E27FC236}">
                <a16:creationId xmlns:a16="http://schemas.microsoft.com/office/drawing/2014/main" id="{4AE9BCB8-E3D4-0340-85C0-765DD6ADDFF7}"/>
              </a:ext>
            </a:extLst>
          </p:cNvPr>
          <p:cNvSpPr/>
          <p:nvPr/>
        </p:nvSpPr>
        <p:spPr>
          <a:xfrm rot="5400000">
            <a:off x="7973620" y="5362600"/>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triped Right Arrow 65">
            <a:extLst>
              <a:ext uri="{FF2B5EF4-FFF2-40B4-BE49-F238E27FC236}">
                <a16:creationId xmlns:a16="http://schemas.microsoft.com/office/drawing/2014/main" id="{B674E408-1371-1743-8DCC-73BA62C09825}"/>
              </a:ext>
            </a:extLst>
          </p:cNvPr>
          <p:cNvSpPr/>
          <p:nvPr/>
        </p:nvSpPr>
        <p:spPr>
          <a:xfrm rot="5400000">
            <a:off x="8481964" y="5362600"/>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28FB1EC5-03E4-4F41-AB1E-4D0A284959C5}"/>
              </a:ext>
            </a:extLst>
          </p:cNvPr>
          <p:cNvSpPr txBox="1"/>
          <p:nvPr/>
        </p:nvSpPr>
        <p:spPr>
          <a:xfrm rot="1944410">
            <a:off x="6434521" y="3360367"/>
            <a:ext cx="2472793" cy="523220"/>
          </a:xfrm>
          <a:prstGeom prst="rect">
            <a:avLst/>
          </a:prstGeom>
          <a:noFill/>
        </p:spPr>
        <p:txBody>
          <a:bodyPr wrap="none" rtlCol="0">
            <a:spAutoFit/>
          </a:bodyPr>
          <a:lstStyle/>
          <a:p>
            <a:pPr algn="ctr"/>
            <a:r>
              <a:rPr lang="en-US" sz="1600" dirty="0"/>
              <a:t>Semi-flexible photovoltaics,</a:t>
            </a:r>
          </a:p>
          <a:p>
            <a:pPr algn="ctr"/>
            <a:r>
              <a:rPr lang="en-US" sz="1200" dirty="0"/>
              <a:t>made of </a:t>
            </a:r>
            <a:r>
              <a:rPr lang="en-US" sz="1200" dirty="0" err="1"/>
              <a:t>perovskite</a:t>
            </a:r>
            <a:r>
              <a:rPr lang="en-US" sz="1200" baseline="30000" dirty="0" err="1"/>
              <a:t>n</a:t>
            </a:r>
            <a:r>
              <a:rPr lang="en-US" sz="1200" dirty="0"/>
              <a:t>/polymer film</a:t>
            </a:r>
          </a:p>
        </p:txBody>
      </p:sp>
      <p:grpSp>
        <p:nvGrpSpPr>
          <p:cNvPr id="3" name="Group 2">
            <a:extLst>
              <a:ext uri="{FF2B5EF4-FFF2-40B4-BE49-F238E27FC236}">
                <a16:creationId xmlns:a16="http://schemas.microsoft.com/office/drawing/2014/main" id="{AE064BFA-1C2B-464C-A644-E4B450AB6810}"/>
              </a:ext>
            </a:extLst>
          </p:cNvPr>
          <p:cNvGrpSpPr/>
          <p:nvPr/>
        </p:nvGrpSpPr>
        <p:grpSpPr>
          <a:xfrm>
            <a:off x="1476498" y="4318072"/>
            <a:ext cx="8961868" cy="1235855"/>
            <a:chOff x="1470794" y="4817629"/>
            <a:chExt cx="8961868" cy="1235855"/>
          </a:xfrm>
        </p:grpSpPr>
        <p:sp>
          <p:nvSpPr>
            <p:cNvPr id="50" name="Teardrop 49">
              <a:extLst>
                <a:ext uri="{FF2B5EF4-FFF2-40B4-BE49-F238E27FC236}">
                  <a16:creationId xmlns:a16="http://schemas.microsoft.com/office/drawing/2014/main" id="{22579BAA-603B-524F-9D99-8885115CF354}"/>
                </a:ext>
              </a:extLst>
            </p:cNvPr>
            <p:cNvSpPr/>
            <p:nvPr/>
          </p:nvSpPr>
          <p:spPr>
            <a:xfrm rot="10800000">
              <a:off x="2328698" y="5700497"/>
              <a:ext cx="181154" cy="160163"/>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ardrop 50">
              <a:extLst>
                <a:ext uri="{FF2B5EF4-FFF2-40B4-BE49-F238E27FC236}">
                  <a16:creationId xmlns:a16="http://schemas.microsoft.com/office/drawing/2014/main" id="{89AC61D8-4CF7-8040-957A-72AFB6433674}"/>
                </a:ext>
              </a:extLst>
            </p:cNvPr>
            <p:cNvSpPr/>
            <p:nvPr/>
          </p:nvSpPr>
          <p:spPr>
            <a:xfrm rot="10800000">
              <a:off x="4222095" y="5698665"/>
              <a:ext cx="181154" cy="160163"/>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ardrop 51">
              <a:extLst>
                <a:ext uri="{FF2B5EF4-FFF2-40B4-BE49-F238E27FC236}">
                  <a16:creationId xmlns:a16="http://schemas.microsoft.com/office/drawing/2014/main" id="{410AB0DA-6587-1942-8F01-65323254C749}"/>
                </a:ext>
              </a:extLst>
            </p:cNvPr>
            <p:cNvSpPr/>
            <p:nvPr/>
          </p:nvSpPr>
          <p:spPr>
            <a:xfrm rot="10800000">
              <a:off x="7094106" y="5705780"/>
              <a:ext cx="181154" cy="160163"/>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ardrop 52">
              <a:extLst>
                <a:ext uri="{FF2B5EF4-FFF2-40B4-BE49-F238E27FC236}">
                  <a16:creationId xmlns:a16="http://schemas.microsoft.com/office/drawing/2014/main" id="{3B259ED6-3DAA-7042-8A1A-748017A765E5}"/>
                </a:ext>
              </a:extLst>
            </p:cNvPr>
            <p:cNvSpPr/>
            <p:nvPr/>
          </p:nvSpPr>
          <p:spPr>
            <a:xfrm rot="10800000">
              <a:off x="9415331" y="5713675"/>
              <a:ext cx="181154" cy="160163"/>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triped Right Arrow 55">
              <a:extLst>
                <a:ext uri="{FF2B5EF4-FFF2-40B4-BE49-F238E27FC236}">
                  <a16:creationId xmlns:a16="http://schemas.microsoft.com/office/drawing/2014/main" id="{5F81A45E-53F2-EA4F-84CD-56147E3EFA23}"/>
                </a:ext>
              </a:extLst>
            </p:cNvPr>
            <p:cNvSpPr/>
            <p:nvPr/>
          </p:nvSpPr>
          <p:spPr>
            <a:xfrm rot="5400000">
              <a:off x="2025085" y="5859189"/>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triped Right Arrow 57">
              <a:extLst>
                <a:ext uri="{FF2B5EF4-FFF2-40B4-BE49-F238E27FC236}">
                  <a16:creationId xmlns:a16="http://schemas.microsoft.com/office/drawing/2014/main" id="{BC2B65DE-45B8-3E43-BE20-DD72862EB586}"/>
                </a:ext>
              </a:extLst>
            </p:cNvPr>
            <p:cNvSpPr/>
            <p:nvPr/>
          </p:nvSpPr>
          <p:spPr>
            <a:xfrm rot="5400000">
              <a:off x="3473596" y="5856837"/>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triped Right Arrow 58">
              <a:extLst>
                <a:ext uri="{FF2B5EF4-FFF2-40B4-BE49-F238E27FC236}">
                  <a16:creationId xmlns:a16="http://schemas.microsoft.com/office/drawing/2014/main" id="{47431AEA-4EE9-294E-A376-A5F06E8CF1B0}"/>
                </a:ext>
              </a:extLst>
            </p:cNvPr>
            <p:cNvSpPr/>
            <p:nvPr/>
          </p:nvSpPr>
          <p:spPr>
            <a:xfrm rot="5400000">
              <a:off x="3959114" y="5852021"/>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triped Right Arrow 61">
              <a:extLst>
                <a:ext uri="{FF2B5EF4-FFF2-40B4-BE49-F238E27FC236}">
                  <a16:creationId xmlns:a16="http://schemas.microsoft.com/office/drawing/2014/main" id="{2B098C03-613B-D646-BA6C-515E13ABA571}"/>
                </a:ext>
              </a:extLst>
            </p:cNvPr>
            <p:cNvSpPr/>
            <p:nvPr/>
          </p:nvSpPr>
          <p:spPr>
            <a:xfrm rot="5400000">
              <a:off x="6388765" y="5856837"/>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triped Right Arrow 62">
              <a:extLst>
                <a:ext uri="{FF2B5EF4-FFF2-40B4-BE49-F238E27FC236}">
                  <a16:creationId xmlns:a16="http://schemas.microsoft.com/office/drawing/2014/main" id="{167570FC-049B-2347-AEC0-9ACD8CEA9E4E}"/>
                </a:ext>
              </a:extLst>
            </p:cNvPr>
            <p:cNvSpPr/>
            <p:nvPr/>
          </p:nvSpPr>
          <p:spPr>
            <a:xfrm rot="5400000">
              <a:off x="6783029" y="5856840"/>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triped Right Arrow 63">
              <a:extLst>
                <a:ext uri="{FF2B5EF4-FFF2-40B4-BE49-F238E27FC236}">
                  <a16:creationId xmlns:a16="http://schemas.microsoft.com/office/drawing/2014/main" id="{8A7A3207-1DCA-864C-817A-070C1E1ECC57}"/>
                </a:ext>
              </a:extLst>
            </p:cNvPr>
            <p:cNvSpPr/>
            <p:nvPr/>
          </p:nvSpPr>
          <p:spPr>
            <a:xfrm rot="5400000">
              <a:off x="7438119" y="5855325"/>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Striped Right Arrow 66">
              <a:extLst>
                <a:ext uri="{FF2B5EF4-FFF2-40B4-BE49-F238E27FC236}">
                  <a16:creationId xmlns:a16="http://schemas.microsoft.com/office/drawing/2014/main" id="{0BF9521F-2F1F-4B41-BB18-FF4C323C6DB5}"/>
                </a:ext>
              </a:extLst>
            </p:cNvPr>
            <p:cNvSpPr/>
            <p:nvPr/>
          </p:nvSpPr>
          <p:spPr>
            <a:xfrm rot="5400000">
              <a:off x="9020373" y="5853205"/>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Striped Right Arrow 67">
              <a:extLst>
                <a:ext uri="{FF2B5EF4-FFF2-40B4-BE49-F238E27FC236}">
                  <a16:creationId xmlns:a16="http://schemas.microsoft.com/office/drawing/2014/main" id="{7CFC16FD-4600-3A4D-829C-810322C3435B}"/>
                </a:ext>
              </a:extLst>
            </p:cNvPr>
            <p:cNvSpPr/>
            <p:nvPr/>
          </p:nvSpPr>
          <p:spPr>
            <a:xfrm rot="5400000">
              <a:off x="9699201" y="5851517"/>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Striped Right Arrow 68">
              <a:extLst>
                <a:ext uri="{FF2B5EF4-FFF2-40B4-BE49-F238E27FC236}">
                  <a16:creationId xmlns:a16="http://schemas.microsoft.com/office/drawing/2014/main" id="{7ADC401C-9AED-6B40-99BE-B0814E016ED9}"/>
                </a:ext>
              </a:extLst>
            </p:cNvPr>
            <p:cNvSpPr/>
            <p:nvPr/>
          </p:nvSpPr>
          <p:spPr>
            <a:xfrm rot="5400000">
              <a:off x="10238367" y="5859189"/>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Connector 70">
              <a:extLst>
                <a:ext uri="{FF2B5EF4-FFF2-40B4-BE49-F238E27FC236}">
                  <a16:creationId xmlns:a16="http://schemas.microsoft.com/office/drawing/2014/main" id="{0F5610C5-7027-2C47-9C87-ADAA316C4ACE}"/>
                </a:ext>
              </a:extLst>
            </p:cNvPr>
            <p:cNvCxnSpPr>
              <a:cxnSpLocks/>
            </p:cNvCxnSpPr>
            <p:nvPr/>
          </p:nvCxnSpPr>
          <p:spPr>
            <a:xfrm>
              <a:off x="8610268" y="5882072"/>
              <a:ext cx="1762107" cy="5983"/>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16D43E3E-AC3A-D643-A706-93ABE77F28FD}"/>
                </a:ext>
              </a:extLst>
            </p:cNvPr>
            <p:cNvCxnSpPr>
              <a:cxnSpLocks/>
            </p:cNvCxnSpPr>
            <p:nvPr/>
          </p:nvCxnSpPr>
          <p:spPr>
            <a:xfrm>
              <a:off x="1470794" y="5867856"/>
              <a:ext cx="1762107" cy="5983"/>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650D0BC1-5949-4E45-B495-A58DB70C1B4D}"/>
                </a:ext>
              </a:extLst>
            </p:cNvPr>
            <p:cNvCxnSpPr>
              <a:cxnSpLocks/>
              <a:endCxn id="61" idx="1"/>
            </p:cNvCxnSpPr>
            <p:nvPr/>
          </p:nvCxnSpPr>
          <p:spPr>
            <a:xfrm flipV="1">
              <a:off x="3491837" y="5881699"/>
              <a:ext cx="1563938" cy="11448"/>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7541D7C7-9ADA-9F40-903A-4B9446199DB6}"/>
                </a:ext>
              </a:extLst>
            </p:cNvPr>
            <p:cNvCxnSpPr>
              <a:cxnSpLocks/>
              <a:stCxn id="62" idx="1"/>
            </p:cNvCxnSpPr>
            <p:nvPr/>
          </p:nvCxnSpPr>
          <p:spPr>
            <a:xfrm>
              <a:off x="6479543" y="5869576"/>
              <a:ext cx="1572964" cy="232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78" name="Striped Right Arrow 77">
              <a:extLst>
                <a:ext uri="{FF2B5EF4-FFF2-40B4-BE49-F238E27FC236}">
                  <a16:creationId xmlns:a16="http://schemas.microsoft.com/office/drawing/2014/main" id="{704BE0DC-8A1C-CC4B-886C-32828E34DA00}"/>
                </a:ext>
              </a:extLst>
            </p:cNvPr>
            <p:cNvSpPr/>
            <p:nvPr/>
          </p:nvSpPr>
          <p:spPr>
            <a:xfrm rot="5400000">
              <a:off x="2591277" y="5850365"/>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Striped Right Arrow 78">
              <a:extLst>
                <a:ext uri="{FF2B5EF4-FFF2-40B4-BE49-F238E27FC236}">
                  <a16:creationId xmlns:a16="http://schemas.microsoft.com/office/drawing/2014/main" id="{2A2BC852-75DB-CD44-B2E1-3122A9E8B83C}"/>
                </a:ext>
              </a:extLst>
            </p:cNvPr>
            <p:cNvSpPr/>
            <p:nvPr/>
          </p:nvSpPr>
          <p:spPr>
            <a:xfrm rot="5400000">
              <a:off x="3062780" y="5855325"/>
              <a:ext cx="181556" cy="20703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ounded Rectangle 83">
              <a:extLst>
                <a:ext uri="{FF2B5EF4-FFF2-40B4-BE49-F238E27FC236}">
                  <a16:creationId xmlns:a16="http://schemas.microsoft.com/office/drawing/2014/main" id="{6A3EED99-95A7-444F-A0EC-D8349F952973}"/>
                </a:ext>
              </a:extLst>
            </p:cNvPr>
            <p:cNvSpPr/>
            <p:nvPr/>
          </p:nvSpPr>
          <p:spPr>
            <a:xfrm>
              <a:off x="4451934" y="5623211"/>
              <a:ext cx="2599780" cy="213934"/>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ounded Rectangle 84">
              <a:extLst>
                <a:ext uri="{FF2B5EF4-FFF2-40B4-BE49-F238E27FC236}">
                  <a16:creationId xmlns:a16="http://schemas.microsoft.com/office/drawing/2014/main" id="{93BC55DA-9F76-F245-9BF0-145816AE7B07}"/>
                </a:ext>
              </a:extLst>
            </p:cNvPr>
            <p:cNvSpPr/>
            <p:nvPr/>
          </p:nvSpPr>
          <p:spPr>
            <a:xfrm>
              <a:off x="5192301" y="5852028"/>
              <a:ext cx="1122028" cy="19759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C1C361F9-10A8-424D-9846-1CA951C097AD}"/>
                </a:ext>
              </a:extLst>
            </p:cNvPr>
            <p:cNvSpPr txBox="1"/>
            <p:nvPr/>
          </p:nvSpPr>
          <p:spPr>
            <a:xfrm>
              <a:off x="7671573" y="5289050"/>
              <a:ext cx="1602298" cy="338554"/>
            </a:xfrm>
            <a:prstGeom prst="rect">
              <a:avLst/>
            </a:prstGeom>
            <a:noFill/>
          </p:spPr>
          <p:txBody>
            <a:bodyPr wrap="none" rtlCol="0">
              <a:spAutoFit/>
            </a:bodyPr>
            <a:lstStyle/>
            <a:p>
              <a:r>
                <a:rPr lang="en-US" sz="1600" dirty="0"/>
                <a:t>Fluidic oscillators</a:t>
              </a:r>
            </a:p>
          </p:txBody>
        </p:sp>
        <p:cxnSp>
          <p:nvCxnSpPr>
            <p:cNvPr id="110" name="Straight Connector 109">
              <a:extLst>
                <a:ext uri="{FF2B5EF4-FFF2-40B4-BE49-F238E27FC236}">
                  <a16:creationId xmlns:a16="http://schemas.microsoft.com/office/drawing/2014/main" id="{21329AA3-543F-2742-8435-2E185FFBA922}"/>
                </a:ext>
              </a:extLst>
            </p:cNvPr>
            <p:cNvCxnSpPr>
              <a:cxnSpLocks/>
              <a:stCxn id="64" idx="1"/>
            </p:cNvCxnSpPr>
            <p:nvPr/>
          </p:nvCxnSpPr>
          <p:spPr>
            <a:xfrm flipV="1">
              <a:off x="7528897" y="5595308"/>
              <a:ext cx="664443" cy="2727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BF2DF59B-757A-A942-82D0-9E6BF29323F4}"/>
                </a:ext>
              </a:extLst>
            </p:cNvPr>
            <p:cNvCxnSpPr>
              <a:cxnSpLocks/>
              <a:endCxn id="68" idx="1"/>
            </p:cNvCxnSpPr>
            <p:nvPr/>
          </p:nvCxnSpPr>
          <p:spPr>
            <a:xfrm>
              <a:off x="8887724" y="5617354"/>
              <a:ext cx="902255" cy="2469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62F28A25-4AC1-314E-A9F3-5309819E496B}"/>
                </a:ext>
              </a:extLst>
            </p:cNvPr>
            <p:cNvSpPr txBox="1"/>
            <p:nvPr/>
          </p:nvSpPr>
          <p:spPr>
            <a:xfrm>
              <a:off x="2628498" y="4817629"/>
              <a:ext cx="1758687" cy="584775"/>
            </a:xfrm>
            <a:prstGeom prst="rect">
              <a:avLst/>
            </a:prstGeom>
            <a:noFill/>
          </p:spPr>
          <p:txBody>
            <a:bodyPr wrap="none" rtlCol="0">
              <a:spAutoFit/>
            </a:bodyPr>
            <a:lstStyle/>
            <a:p>
              <a:r>
                <a:rPr lang="en-US" sz="1600" dirty="0"/>
                <a:t>Concentric rings </a:t>
              </a:r>
            </a:p>
            <a:p>
              <a:r>
                <a:rPr lang="en-US" sz="1600" dirty="0"/>
                <a:t>of gas </a:t>
              </a:r>
              <a:r>
                <a:rPr lang="en-US" sz="1600" dirty="0" err="1"/>
                <a:t>micropumps</a:t>
              </a:r>
              <a:endParaRPr lang="en-US" sz="1600" dirty="0"/>
            </a:p>
          </p:txBody>
        </p:sp>
        <p:cxnSp>
          <p:nvCxnSpPr>
            <p:cNvPr id="129" name="Straight Connector 128">
              <a:extLst>
                <a:ext uri="{FF2B5EF4-FFF2-40B4-BE49-F238E27FC236}">
                  <a16:creationId xmlns:a16="http://schemas.microsoft.com/office/drawing/2014/main" id="{BA1E5F81-64FE-684B-8911-557A6D91889B}"/>
                </a:ext>
              </a:extLst>
            </p:cNvPr>
            <p:cNvCxnSpPr>
              <a:cxnSpLocks/>
              <a:stCxn id="50" idx="3"/>
            </p:cNvCxnSpPr>
            <p:nvPr/>
          </p:nvCxnSpPr>
          <p:spPr>
            <a:xfrm flipV="1">
              <a:off x="2483323" y="5393722"/>
              <a:ext cx="665691" cy="3302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3C03DFD4-D9C6-AE4B-921A-526860848D19}"/>
                </a:ext>
              </a:extLst>
            </p:cNvPr>
            <p:cNvCxnSpPr>
              <a:cxnSpLocks/>
              <a:endCxn id="51" idx="2"/>
            </p:cNvCxnSpPr>
            <p:nvPr/>
          </p:nvCxnSpPr>
          <p:spPr>
            <a:xfrm>
              <a:off x="3776564" y="5400646"/>
              <a:ext cx="536108" cy="2980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D8E9E5F8-A256-6148-AEB2-CA7C1E9D245E}"/>
                </a:ext>
              </a:extLst>
            </p:cNvPr>
            <p:cNvSpPr txBox="1"/>
            <p:nvPr/>
          </p:nvSpPr>
          <p:spPr>
            <a:xfrm>
              <a:off x="4902024" y="5581161"/>
              <a:ext cx="1837298" cy="338554"/>
            </a:xfrm>
            <a:prstGeom prst="rect">
              <a:avLst/>
            </a:prstGeom>
            <a:noFill/>
          </p:spPr>
          <p:txBody>
            <a:bodyPr wrap="none" rtlCol="0">
              <a:spAutoFit/>
            </a:bodyPr>
            <a:lstStyle/>
            <a:p>
              <a:r>
                <a:rPr lang="en-US" sz="1600" dirty="0"/>
                <a:t>Battery or capacitor</a:t>
              </a:r>
            </a:p>
          </p:txBody>
        </p:sp>
        <p:sp>
          <p:nvSpPr>
            <p:cNvPr id="153" name="TextBox 152">
              <a:extLst>
                <a:ext uri="{FF2B5EF4-FFF2-40B4-BE49-F238E27FC236}">
                  <a16:creationId xmlns:a16="http://schemas.microsoft.com/office/drawing/2014/main" id="{03074F9F-0682-1848-87EE-193A3AD744E0}"/>
                </a:ext>
              </a:extLst>
            </p:cNvPr>
            <p:cNvSpPr txBox="1"/>
            <p:nvPr/>
          </p:nvSpPr>
          <p:spPr>
            <a:xfrm>
              <a:off x="9690561" y="5435494"/>
              <a:ext cx="612668" cy="369332"/>
            </a:xfrm>
            <a:prstGeom prst="rect">
              <a:avLst/>
            </a:prstGeom>
            <a:noFill/>
          </p:spPr>
          <p:txBody>
            <a:bodyPr wrap="none" rtlCol="0">
              <a:spAutoFit/>
            </a:bodyPr>
            <a:lstStyle/>
            <a:p>
              <a:r>
                <a:rPr lang="en-US" dirty="0"/>
                <a:t>~35</a:t>
              </a:r>
              <a:r>
                <a:rPr lang="en-US" baseline="30000" dirty="0"/>
                <a:t>0</a:t>
              </a:r>
            </a:p>
          </p:txBody>
        </p:sp>
      </p:grpSp>
      <p:sp>
        <p:nvSpPr>
          <p:cNvPr id="154" name="TextBox 153">
            <a:extLst>
              <a:ext uri="{FF2B5EF4-FFF2-40B4-BE49-F238E27FC236}">
                <a16:creationId xmlns:a16="http://schemas.microsoft.com/office/drawing/2014/main" id="{47C7D039-FB54-A847-8AD8-EFEC7747726D}"/>
              </a:ext>
            </a:extLst>
          </p:cNvPr>
          <p:cNvSpPr txBox="1"/>
          <p:nvPr/>
        </p:nvSpPr>
        <p:spPr>
          <a:xfrm rot="19427704">
            <a:off x="3327909" y="3343351"/>
            <a:ext cx="1482778" cy="584775"/>
          </a:xfrm>
          <a:prstGeom prst="rect">
            <a:avLst/>
          </a:prstGeom>
          <a:noFill/>
        </p:spPr>
        <p:txBody>
          <a:bodyPr wrap="none" rtlCol="0">
            <a:spAutoFit/>
          </a:bodyPr>
          <a:lstStyle/>
          <a:p>
            <a:r>
              <a:rPr lang="en-US" sz="1600" dirty="0"/>
              <a:t>Surface area of </a:t>
            </a:r>
          </a:p>
          <a:p>
            <a:r>
              <a:rPr lang="en-US" sz="1600" dirty="0"/>
              <a:t>PVs ~2.5m</a:t>
            </a:r>
            <a:r>
              <a:rPr lang="en-US" sz="1600" baseline="30000" dirty="0"/>
              <a:t>2</a:t>
            </a:r>
          </a:p>
        </p:txBody>
      </p:sp>
      <p:sp>
        <p:nvSpPr>
          <p:cNvPr id="155" name="TextBox 154">
            <a:extLst>
              <a:ext uri="{FF2B5EF4-FFF2-40B4-BE49-F238E27FC236}">
                <a16:creationId xmlns:a16="http://schemas.microsoft.com/office/drawing/2014/main" id="{062510AC-A4B1-3D46-91F1-399F16DC3E03}"/>
              </a:ext>
            </a:extLst>
          </p:cNvPr>
          <p:cNvSpPr txBox="1"/>
          <p:nvPr/>
        </p:nvSpPr>
        <p:spPr>
          <a:xfrm>
            <a:off x="1148301" y="928786"/>
            <a:ext cx="3103285" cy="1077218"/>
          </a:xfrm>
          <a:prstGeom prst="rect">
            <a:avLst/>
          </a:prstGeom>
          <a:noFill/>
        </p:spPr>
        <p:txBody>
          <a:bodyPr wrap="none" rtlCol="0">
            <a:spAutoFit/>
          </a:bodyPr>
          <a:lstStyle/>
          <a:p>
            <a:r>
              <a:rPr lang="en-US" sz="1600" dirty="0"/>
              <a:t>Base-enclosing material may be in</a:t>
            </a:r>
          </a:p>
          <a:p>
            <a:r>
              <a:rPr lang="en-US" sz="1600" dirty="0"/>
              <a:t>the form of rigid, closed-cell </a:t>
            </a:r>
          </a:p>
          <a:p>
            <a:r>
              <a:rPr lang="en-US" sz="1600" dirty="0"/>
              <a:t>polymeric foam surrounding the</a:t>
            </a:r>
          </a:p>
          <a:p>
            <a:r>
              <a:rPr lang="en-US" sz="1600" dirty="0"/>
              <a:t>pumps, tubes and fluidic oscillators</a:t>
            </a:r>
          </a:p>
        </p:txBody>
      </p:sp>
      <p:sp>
        <p:nvSpPr>
          <p:cNvPr id="156" name="TextBox 155">
            <a:extLst>
              <a:ext uri="{FF2B5EF4-FFF2-40B4-BE49-F238E27FC236}">
                <a16:creationId xmlns:a16="http://schemas.microsoft.com/office/drawing/2014/main" id="{EE4535C5-1C59-B44E-8807-46D7ED257B2E}"/>
              </a:ext>
            </a:extLst>
          </p:cNvPr>
          <p:cNvSpPr txBox="1"/>
          <p:nvPr/>
        </p:nvSpPr>
        <p:spPr>
          <a:xfrm>
            <a:off x="8735183" y="2805770"/>
            <a:ext cx="2693238" cy="338554"/>
          </a:xfrm>
          <a:prstGeom prst="rect">
            <a:avLst/>
          </a:prstGeom>
          <a:noFill/>
        </p:spPr>
        <p:txBody>
          <a:bodyPr wrap="none" rtlCol="0">
            <a:spAutoFit/>
          </a:bodyPr>
          <a:lstStyle/>
          <a:p>
            <a:r>
              <a:rPr lang="en-US" sz="1600" dirty="0"/>
              <a:t>Prevailing wind, when present</a:t>
            </a:r>
          </a:p>
        </p:txBody>
      </p:sp>
      <p:sp>
        <p:nvSpPr>
          <p:cNvPr id="157" name="Left Arrow 156">
            <a:extLst>
              <a:ext uri="{FF2B5EF4-FFF2-40B4-BE49-F238E27FC236}">
                <a16:creationId xmlns:a16="http://schemas.microsoft.com/office/drawing/2014/main" id="{B733D4F6-E768-B04C-B507-ABA879A47C52}"/>
              </a:ext>
            </a:extLst>
          </p:cNvPr>
          <p:cNvSpPr/>
          <p:nvPr/>
        </p:nvSpPr>
        <p:spPr>
          <a:xfrm>
            <a:off x="9565051" y="3111552"/>
            <a:ext cx="978408" cy="158501"/>
          </a:xfrm>
          <a:prstGeom prst="lef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TextBox 157">
            <a:extLst>
              <a:ext uri="{FF2B5EF4-FFF2-40B4-BE49-F238E27FC236}">
                <a16:creationId xmlns:a16="http://schemas.microsoft.com/office/drawing/2014/main" id="{0F344ADA-6F7A-FF44-B92B-44DDDF14DB28}"/>
              </a:ext>
            </a:extLst>
          </p:cNvPr>
          <p:cNvSpPr txBox="1"/>
          <p:nvPr/>
        </p:nvSpPr>
        <p:spPr>
          <a:xfrm>
            <a:off x="614684" y="6347568"/>
            <a:ext cx="899285" cy="369332"/>
          </a:xfrm>
          <a:prstGeom prst="rect">
            <a:avLst/>
          </a:prstGeom>
          <a:noFill/>
        </p:spPr>
        <p:txBody>
          <a:bodyPr wrap="none" rtlCol="0">
            <a:spAutoFit/>
          </a:bodyPr>
          <a:lstStyle/>
          <a:p>
            <a:r>
              <a:rPr lang="en-US" dirty="0"/>
              <a:t>Current</a:t>
            </a:r>
          </a:p>
        </p:txBody>
      </p:sp>
      <p:sp>
        <p:nvSpPr>
          <p:cNvPr id="159" name="Left Arrow 158">
            <a:extLst>
              <a:ext uri="{FF2B5EF4-FFF2-40B4-BE49-F238E27FC236}">
                <a16:creationId xmlns:a16="http://schemas.microsoft.com/office/drawing/2014/main" id="{2222CD1E-E00D-1641-83C8-094E1B2AB41D}"/>
              </a:ext>
            </a:extLst>
          </p:cNvPr>
          <p:cNvSpPr/>
          <p:nvPr/>
        </p:nvSpPr>
        <p:spPr>
          <a:xfrm rot="911601">
            <a:off x="252233" y="6479921"/>
            <a:ext cx="394243" cy="17719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Notched Right Arrow 159">
            <a:extLst>
              <a:ext uri="{FF2B5EF4-FFF2-40B4-BE49-F238E27FC236}">
                <a16:creationId xmlns:a16="http://schemas.microsoft.com/office/drawing/2014/main" id="{1FF8B124-893C-504E-9AC4-560FFBC07C8E}"/>
              </a:ext>
            </a:extLst>
          </p:cNvPr>
          <p:cNvSpPr/>
          <p:nvPr/>
        </p:nvSpPr>
        <p:spPr>
          <a:xfrm rot="5789716">
            <a:off x="6041490" y="1811578"/>
            <a:ext cx="978408" cy="174076"/>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Notched Right Arrow 160">
            <a:extLst>
              <a:ext uri="{FF2B5EF4-FFF2-40B4-BE49-F238E27FC236}">
                <a16:creationId xmlns:a16="http://schemas.microsoft.com/office/drawing/2014/main" id="{6F987336-6C9F-3848-8F9B-46A075D07171}"/>
              </a:ext>
            </a:extLst>
          </p:cNvPr>
          <p:cNvSpPr/>
          <p:nvPr/>
        </p:nvSpPr>
        <p:spPr>
          <a:xfrm rot="5789716">
            <a:off x="6701744" y="2089534"/>
            <a:ext cx="1565894" cy="205424"/>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Notched Right Arrow 161">
            <a:extLst>
              <a:ext uri="{FF2B5EF4-FFF2-40B4-BE49-F238E27FC236}">
                <a16:creationId xmlns:a16="http://schemas.microsoft.com/office/drawing/2014/main" id="{50FE75BD-A567-A94E-B22C-EE521B357C36}"/>
              </a:ext>
            </a:extLst>
          </p:cNvPr>
          <p:cNvSpPr/>
          <p:nvPr/>
        </p:nvSpPr>
        <p:spPr>
          <a:xfrm rot="5789716">
            <a:off x="7298745" y="2400404"/>
            <a:ext cx="2054718" cy="178227"/>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Notched Right Arrow 162">
            <a:extLst>
              <a:ext uri="{FF2B5EF4-FFF2-40B4-BE49-F238E27FC236}">
                <a16:creationId xmlns:a16="http://schemas.microsoft.com/office/drawing/2014/main" id="{24D00953-ED9B-6F4B-BD63-CF0E4CD25A24}"/>
              </a:ext>
            </a:extLst>
          </p:cNvPr>
          <p:cNvSpPr/>
          <p:nvPr/>
        </p:nvSpPr>
        <p:spPr>
          <a:xfrm rot="11790728">
            <a:off x="10530146" y="5139116"/>
            <a:ext cx="1419044" cy="89155"/>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Notched Right Arrow 163">
            <a:extLst>
              <a:ext uri="{FF2B5EF4-FFF2-40B4-BE49-F238E27FC236}">
                <a16:creationId xmlns:a16="http://schemas.microsoft.com/office/drawing/2014/main" id="{C38C8FE8-FE8D-D54A-AE4C-B1CB6A984D7A}"/>
              </a:ext>
            </a:extLst>
          </p:cNvPr>
          <p:cNvSpPr/>
          <p:nvPr/>
        </p:nvSpPr>
        <p:spPr>
          <a:xfrm rot="497516" flipV="1">
            <a:off x="2082228" y="3414759"/>
            <a:ext cx="1364571" cy="111979"/>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extBox 164">
            <a:extLst>
              <a:ext uri="{FF2B5EF4-FFF2-40B4-BE49-F238E27FC236}">
                <a16:creationId xmlns:a16="http://schemas.microsoft.com/office/drawing/2014/main" id="{9DD347C5-F725-C049-88CF-2175631229D2}"/>
              </a:ext>
            </a:extLst>
          </p:cNvPr>
          <p:cNvSpPr txBox="1"/>
          <p:nvPr/>
        </p:nvSpPr>
        <p:spPr>
          <a:xfrm rot="504456">
            <a:off x="1992829" y="3152665"/>
            <a:ext cx="1506310" cy="307777"/>
          </a:xfrm>
          <a:prstGeom prst="rect">
            <a:avLst/>
          </a:prstGeom>
          <a:noFill/>
        </p:spPr>
        <p:txBody>
          <a:bodyPr wrap="none" rtlCol="0">
            <a:spAutoFit/>
          </a:bodyPr>
          <a:lstStyle/>
          <a:p>
            <a:r>
              <a:rPr lang="en-US" sz="1400" dirty="0"/>
              <a:t>Indirect insolation</a:t>
            </a:r>
          </a:p>
        </p:txBody>
      </p:sp>
      <p:sp>
        <p:nvSpPr>
          <p:cNvPr id="166" name="TextBox 165">
            <a:extLst>
              <a:ext uri="{FF2B5EF4-FFF2-40B4-BE49-F238E27FC236}">
                <a16:creationId xmlns:a16="http://schemas.microsoft.com/office/drawing/2014/main" id="{58F4121D-3915-5E43-B3AE-7ABA89BE6995}"/>
              </a:ext>
            </a:extLst>
          </p:cNvPr>
          <p:cNvSpPr txBox="1"/>
          <p:nvPr/>
        </p:nvSpPr>
        <p:spPr>
          <a:xfrm rot="979470">
            <a:off x="10461302" y="4899006"/>
            <a:ext cx="1631857" cy="307777"/>
          </a:xfrm>
          <a:prstGeom prst="rect">
            <a:avLst/>
          </a:prstGeom>
          <a:noFill/>
        </p:spPr>
        <p:txBody>
          <a:bodyPr wrap="none" rtlCol="0">
            <a:spAutoFit/>
          </a:bodyPr>
          <a:lstStyle/>
          <a:p>
            <a:r>
              <a:rPr lang="en-US" sz="1400" dirty="0"/>
              <a:t>Reflected insolation</a:t>
            </a:r>
          </a:p>
        </p:txBody>
      </p:sp>
      <p:sp>
        <p:nvSpPr>
          <p:cNvPr id="167" name="TextBox 166">
            <a:extLst>
              <a:ext uri="{FF2B5EF4-FFF2-40B4-BE49-F238E27FC236}">
                <a16:creationId xmlns:a16="http://schemas.microsoft.com/office/drawing/2014/main" id="{98D17709-0216-CB47-BBDC-38F2E2D932AB}"/>
              </a:ext>
            </a:extLst>
          </p:cNvPr>
          <p:cNvSpPr txBox="1"/>
          <p:nvPr/>
        </p:nvSpPr>
        <p:spPr>
          <a:xfrm>
            <a:off x="6729822" y="1584488"/>
            <a:ext cx="1382879" cy="307777"/>
          </a:xfrm>
          <a:prstGeom prst="rect">
            <a:avLst/>
          </a:prstGeom>
          <a:noFill/>
        </p:spPr>
        <p:txBody>
          <a:bodyPr wrap="none" rtlCol="0">
            <a:spAutoFit/>
          </a:bodyPr>
          <a:lstStyle/>
          <a:p>
            <a:r>
              <a:rPr lang="en-US" sz="1400" dirty="0"/>
              <a:t>Direct insolation</a:t>
            </a:r>
          </a:p>
        </p:txBody>
      </p:sp>
      <p:sp>
        <p:nvSpPr>
          <p:cNvPr id="138" name="TextBox 137">
            <a:extLst>
              <a:ext uri="{FF2B5EF4-FFF2-40B4-BE49-F238E27FC236}">
                <a16:creationId xmlns:a16="http://schemas.microsoft.com/office/drawing/2014/main" id="{9DB3DF2C-CC16-2E44-91E4-9E4915A243F3}"/>
              </a:ext>
            </a:extLst>
          </p:cNvPr>
          <p:cNvSpPr txBox="1"/>
          <p:nvPr/>
        </p:nvSpPr>
        <p:spPr>
          <a:xfrm>
            <a:off x="5499273" y="5280554"/>
            <a:ext cx="449162" cy="338554"/>
          </a:xfrm>
          <a:prstGeom prst="rect">
            <a:avLst/>
          </a:prstGeom>
          <a:noFill/>
        </p:spPr>
        <p:txBody>
          <a:bodyPr wrap="none" rtlCol="0">
            <a:spAutoFit/>
          </a:bodyPr>
          <a:lstStyle/>
          <a:p>
            <a:r>
              <a:rPr lang="en-US" sz="1600" dirty="0"/>
              <a:t>AIS</a:t>
            </a:r>
          </a:p>
        </p:txBody>
      </p:sp>
      <p:sp>
        <p:nvSpPr>
          <p:cNvPr id="10" name="Chord 9">
            <a:extLst>
              <a:ext uri="{FF2B5EF4-FFF2-40B4-BE49-F238E27FC236}">
                <a16:creationId xmlns:a16="http://schemas.microsoft.com/office/drawing/2014/main" id="{5F2C2193-ED9B-B54F-AC75-BD6901DA2FF6}"/>
              </a:ext>
            </a:extLst>
          </p:cNvPr>
          <p:cNvSpPr/>
          <p:nvPr/>
        </p:nvSpPr>
        <p:spPr>
          <a:xfrm rot="16461304">
            <a:off x="1471388" y="5122655"/>
            <a:ext cx="1092921" cy="1103701"/>
          </a:xfrm>
          <a:prstGeom prst="chord">
            <a:avLst>
              <a:gd name="adj1" fmla="val 4556667"/>
              <a:gd name="adj2" fmla="val 16458833"/>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6D40660-9DF4-F74E-AE81-C4045A409A48}"/>
              </a:ext>
            </a:extLst>
          </p:cNvPr>
          <p:cNvSpPr txBox="1"/>
          <p:nvPr/>
        </p:nvSpPr>
        <p:spPr>
          <a:xfrm>
            <a:off x="2443231" y="5984923"/>
            <a:ext cx="7893719" cy="523220"/>
          </a:xfrm>
          <a:prstGeom prst="rect">
            <a:avLst/>
          </a:prstGeom>
          <a:noFill/>
        </p:spPr>
        <p:txBody>
          <a:bodyPr wrap="square" rtlCol="0">
            <a:spAutoFit/>
          </a:bodyPr>
          <a:lstStyle/>
          <a:p>
            <a:r>
              <a:rPr lang="en-US" sz="1400" dirty="0"/>
              <a:t>One of three floats designed to lift the diffuser outlets to the level of the organic microlayer so the nanobubbles are injected just into it. Alternatively, have the active diffusers inset in the base in strips</a:t>
            </a:r>
          </a:p>
        </p:txBody>
      </p:sp>
      <p:cxnSp>
        <p:nvCxnSpPr>
          <p:cNvPr id="14" name="Straight Connector 13">
            <a:extLst>
              <a:ext uri="{FF2B5EF4-FFF2-40B4-BE49-F238E27FC236}">
                <a16:creationId xmlns:a16="http://schemas.microsoft.com/office/drawing/2014/main" id="{F6F3D259-555E-B046-9A08-75DF314281FF}"/>
              </a:ext>
            </a:extLst>
          </p:cNvPr>
          <p:cNvCxnSpPr>
            <a:cxnSpLocks/>
            <a:endCxn id="12" idx="1"/>
          </p:cNvCxnSpPr>
          <p:nvPr/>
        </p:nvCxnSpPr>
        <p:spPr>
          <a:xfrm>
            <a:off x="2120246" y="5861058"/>
            <a:ext cx="322985" cy="3854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C147AE6-62A4-A240-95D9-E9CB23314887}"/>
              </a:ext>
            </a:extLst>
          </p:cNvPr>
          <p:cNvSpPr txBox="1"/>
          <p:nvPr/>
        </p:nvSpPr>
        <p:spPr>
          <a:xfrm>
            <a:off x="10408604" y="5490118"/>
            <a:ext cx="1795043" cy="276999"/>
          </a:xfrm>
          <a:prstGeom prst="rect">
            <a:avLst/>
          </a:prstGeom>
          <a:noFill/>
        </p:spPr>
        <p:txBody>
          <a:bodyPr wrap="none" rtlCol="0">
            <a:spAutoFit/>
          </a:bodyPr>
          <a:lstStyle/>
          <a:p>
            <a:r>
              <a:rPr lang="en-US" sz="1200" dirty="0"/>
              <a:t>Surfactant-rich microlayer</a:t>
            </a:r>
          </a:p>
        </p:txBody>
      </p:sp>
      <p:sp>
        <p:nvSpPr>
          <p:cNvPr id="20" name="TextBox 19">
            <a:extLst>
              <a:ext uri="{FF2B5EF4-FFF2-40B4-BE49-F238E27FC236}">
                <a16:creationId xmlns:a16="http://schemas.microsoft.com/office/drawing/2014/main" id="{34C8C345-0258-5C4E-AABD-833D9B20F017}"/>
              </a:ext>
            </a:extLst>
          </p:cNvPr>
          <p:cNvSpPr txBox="1"/>
          <p:nvPr/>
        </p:nvSpPr>
        <p:spPr>
          <a:xfrm>
            <a:off x="8089389" y="5318410"/>
            <a:ext cx="582404" cy="276999"/>
          </a:xfrm>
          <a:prstGeom prst="rect">
            <a:avLst/>
          </a:prstGeom>
          <a:noFill/>
        </p:spPr>
        <p:txBody>
          <a:bodyPr wrap="none" rtlCol="0">
            <a:spAutoFit/>
          </a:bodyPr>
          <a:lstStyle/>
          <a:p>
            <a:r>
              <a:rPr lang="en-US" sz="1200" dirty="0"/>
              <a:t>DZFOs</a:t>
            </a:r>
          </a:p>
        </p:txBody>
      </p:sp>
      <p:sp>
        <p:nvSpPr>
          <p:cNvPr id="21" name="TextBox 20">
            <a:extLst>
              <a:ext uri="{FF2B5EF4-FFF2-40B4-BE49-F238E27FC236}">
                <a16:creationId xmlns:a16="http://schemas.microsoft.com/office/drawing/2014/main" id="{96CD5770-2102-5443-9F8D-92C6F1F5B46B}"/>
              </a:ext>
            </a:extLst>
          </p:cNvPr>
          <p:cNvSpPr txBox="1"/>
          <p:nvPr/>
        </p:nvSpPr>
        <p:spPr>
          <a:xfrm>
            <a:off x="1729162" y="2276591"/>
            <a:ext cx="2271391" cy="646331"/>
          </a:xfrm>
          <a:prstGeom prst="rect">
            <a:avLst/>
          </a:prstGeom>
          <a:noFill/>
        </p:spPr>
        <p:txBody>
          <a:bodyPr wrap="none" rtlCol="0">
            <a:spAutoFit/>
          </a:bodyPr>
          <a:lstStyle/>
          <a:p>
            <a:pPr algn="ctr"/>
            <a:r>
              <a:rPr lang="en-US" b="1" dirty="0"/>
              <a:t>Conical or top-shaped</a:t>
            </a:r>
          </a:p>
          <a:p>
            <a:pPr algn="ctr"/>
            <a:r>
              <a:rPr lang="en-US" b="1" dirty="0" err="1"/>
              <a:t>Fiztop</a:t>
            </a:r>
            <a:r>
              <a:rPr lang="en-US" b="1" dirty="0"/>
              <a:t> unit</a:t>
            </a:r>
          </a:p>
        </p:txBody>
      </p:sp>
      <p:cxnSp>
        <p:nvCxnSpPr>
          <p:cNvPr id="24" name="Straight Connector 23">
            <a:extLst>
              <a:ext uri="{FF2B5EF4-FFF2-40B4-BE49-F238E27FC236}">
                <a16:creationId xmlns:a16="http://schemas.microsoft.com/office/drawing/2014/main" id="{0D0E5E62-87D2-5242-88C5-DCCB63CAC37B}"/>
              </a:ext>
            </a:extLst>
          </p:cNvPr>
          <p:cNvCxnSpPr>
            <a:cxnSpLocks/>
          </p:cNvCxnSpPr>
          <p:nvPr/>
        </p:nvCxnSpPr>
        <p:spPr>
          <a:xfrm>
            <a:off x="3510879" y="2699526"/>
            <a:ext cx="908452" cy="190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47329A1A-94D5-F843-9029-CD5B520B50C8}"/>
              </a:ext>
            </a:extLst>
          </p:cNvPr>
          <p:cNvSpPr txBox="1"/>
          <p:nvPr/>
        </p:nvSpPr>
        <p:spPr>
          <a:xfrm>
            <a:off x="1583063" y="5625151"/>
            <a:ext cx="768800" cy="461665"/>
          </a:xfrm>
          <a:prstGeom prst="rect">
            <a:avLst/>
          </a:prstGeom>
          <a:noFill/>
        </p:spPr>
        <p:txBody>
          <a:bodyPr wrap="none" rtlCol="0">
            <a:spAutoFit/>
          </a:bodyPr>
          <a:lstStyle/>
          <a:p>
            <a:pPr algn="ctr"/>
            <a:r>
              <a:rPr lang="en-US" sz="1200" dirty="0"/>
              <a:t>Semi-</a:t>
            </a:r>
          </a:p>
          <a:p>
            <a:pPr algn="ctr"/>
            <a:r>
              <a:rPr lang="en-US" sz="1200" dirty="0"/>
              <a:t>inflatable</a:t>
            </a:r>
          </a:p>
        </p:txBody>
      </p:sp>
      <p:cxnSp>
        <p:nvCxnSpPr>
          <p:cNvPr id="99" name="Straight Connector 98">
            <a:extLst>
              <a:ext uri="{FF2B5EF4-FFF2-40B4-BE49-F238E27FC236}">
                <a16:creationId xmlns:a16="http://schemas.microsoft.com/office/drawing/2014/main" id="{4DB728EF-4CE2-344C-9E3B-782A72F37129}"/>
              </a:ext>
            </a:extLst>
          </p:cNvPr>
          <p:cNvCxnSpPr>
            <a:cxnSpLocks/>
          </p:cNvCxnSpPr>
          <p:nvPr/>
        </p:nvCxnSpPr>
        <p:spPr>
          <a:xfrm>
            <a:off x="1611391" y="5575498"/>
            <a:ext cx="8926122" cy="16941"/>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D8B3859-E8C5-E04C-9A65-8EF6E544E08D}"/>
              </a:ext>
            </a:extLst>
          </p:cNvPr>
          <p:cNvSpPr txBox="1"/>
          <p:nvPr/>
        </p:nvSpPr>
        <p:spPr>
          <a:xfrm>
            <a:off x="10002395" y="6153858"/>
            <a:ext cx="1733103" cy="523220"/>
          </a:xfrm>
          <a:prstGeom prst="rect">
            <a:avLst/>
          </a:prstGeom>
          <a:noFill/>
        </p:spPr>
        <p:txBody>
          <a:bodyPr wrap="none" rtlCol="0">
            <a:spAutoFit/>
          </a:bodyPr>
          <a:lstStyle/>
          <a:p>
            <a:pPr algn="ctr"/>
            <a:r>
              <a:rPr lang="en-US" sz="1400" dirty="0"/>
              <a:t>Copper electroplated</a:t>
            </a:r>
          </a:p>
          <a:p>
            <a:pPr algn="ctr"/>
            <a:r>
              <a:rPr lang="en-US" sz="1400" dirty="0"/>
              <a:t>anti-fouling layer</a:t>
            </a:r>
          </a:p>
        </p:txBody>
      </p:sp>
      <p:cxnSp>
        <p:nvCxnSpPr>
          <p:cNvPr id="100" name="Straight Connector 99">
            <a:extLst>
              <a:ext uri="{FF2B5EF4-FFF2-40B4-BE49-F238E27FC236}">
                <a16:creationId xmlns:a16="http://schemas.microsoft.com/office/drawing/2014/main" id="{BADF5738-2C66-B34B-ACAA-F578B973E6E6}"/>
              </a:ext>
            </a:extLst>
          </p:cNvPr>
          <p:cNvCxnSpPr>
            <a:cxnSpLocks/>
            <a:endCxn id="4" idx="0"/>
          </p:cNvCxnSpPr>
          <p:nvPr/>
        </p:nvCxnSpPr>
        <p:spPr>
          <a:xfrm>
            <a:off x="10234379" y="5607947"/>
            <a:ext cx="634568" cy="545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AD773CA7-C07C-C740-AE93-B136EBFD13B4}"/>
              </a:ext>
            </a:extLst>
          </p:cNvPr>
          <p:cNvSpPr txBox="1"/>
          <p:nvPr/>
        </p:nvSpPr>
        <p:spPr>
          <a:xfrm>
            <a:off x="3800842" y="819478"/>
            <a:ext cx="2871671" cy="461665"/>
          </a:xfrm>
          <a:prstGeom prst="rect">
            <a:avLst/>
          </a:prstGeom>
          <a:noFill/>
        </p:spPr>
        <p:txBody>
          <a:bodyPr wrap="square" rtlCol="0">
            <a:spAutoFit/>
          </a:bodyPr>
          <a:lstStyle/>
          <a:p>
            <a:pPr algn="ctr"/>
            <a:r>
              <a:rPr lang="en-US" sz="1200" dirty="0"/>
              <a:t>Flexing aerial-sensor </a:t>
            </a:r>
          </a:p>
          <a:p>
            <a:pPr algn="ctr"/>
            <a:r>
              <a:rPr lang="en-US" sz="1200" dirty="0"/>
              <a:t>for conditions</a:t>
            </a:r>
          </a:p>
        </p:txBody>
      </p:sp>
      <p:sp>
        <p:nvSpPr>
          <p:cNvPr id="103" name="Can 102">
            <a:extLst>
              <a:ext uri="{FF2B5EF4-FFF2-40B4-BE49-F238E27FC236}">
                <a16:creationId xmlns:a16="http://schemas.microsoft.com/office/drawing/2014/main" id="{61478DE4-0088-0048-A21F-AB8343D55495}"/>
              </a:ext>
            </a:extLst>
          </p:cNvPr>
          <p:cNvSpPr/>
          <p:nvPr/>
        </p:nvSpPr>
        <p:spPr>
          <a:xfrm flipH="1">
            <a:off x="5725376" y="2070091"/>
            <a:ext cx="79423" cy="3049681"/>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TextBox 139">
            <a:extLst>
              <a:ext uri="{FF2B5EF4-FFF2-40B4-BE49-F238E27FC236}">
                <a16:creationId xmlns:a16="http://schemas.microsoft.com/office/drawing/2014/main" id="{F9672BF7-D221-BC4D-83CB-40D959B088AF}"/>
              </a:ext>
            </a:extLst>
          </p:cNvPr>
          <p:cNvSpPr txBox="1"/>
          <p:nvPr/>
        </p:nvSpPr>
        <p:spPr>
          <a:xfrm>
            <a:off x="5331562" y="3111807"/>
            <a:ext cx="854721" cy="584775"/>
          </a:xfrm>
          <a:prstGeom prst="rect">
            <a:avLst/>
          </a:prstGeom>
          <a:noFill/>
        </p:spPr>
        <p:txBody>
          <a:bodyPr wrap="none" rtlCol="0">
            <a:spAutoFit/>
          </a:bodyPr>
          <a:lstStyle/>
          <a:p>
            <a:r>
              <a:rPr lang="en-US" sz="1600" dirty="0"/>
              <a:t>Aerial &amp;</a:t>
            </a:r>
          </a:p>
          <a:p>
            <a:r>
              <a:rPr lang="en-US" sz="1600" dirty="0"/>
              <a:t>Support</a:t>
            </a:r>
          </a:p>
        </p:txBody>
      </p:sp>
      <p:sp>
        <p:nvSpPr>
          <p:cNvPr id="7" name="Arc 6">
            <a:extLst>
              <a:ext uri="{FF2B5EF4-FFF2-40B4-BE49-F238E27FC236}">
                <a16:creationId xmlns:a16="http://schemas.microsoft.com/office/drawing/2014/main" id="{A68E56FA-06E0-034A-BDCF-4CA28E3A7BB1}"/>
              </a:ext>
            </a:extLst>
          </p:cNvPr>
          <p:cNvSpPr/>
          <p:nvPr/>
        </p:nvSpPr>
        <p:spPr>
          <a:xfrm rot="243912">
            <a:off x="4304057" y="1259935"/>
            <a:ext cx="1481310" cy="1469851"/>
          </a:xfrm>
          <a:prstGeom prst="arc">
            <a:avLst/>
          </a:prstGeom>
          <a:ln w="381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quot;No&quot; Symbol 14">
            <a:extLst>
              <a:ext uri="{FF2B5EF4-FFF2-40B4-BE49-F238E27FC236}">
                <a16:creationId xmlns:a16="http://schemas.microsoft.com/office/drawing/2014/main" id="{D1898BA9-0AF7-2442-AB2A-4A796F7025CD}"/>
              </a:ext>
            </a:extLst>
          </p:cNvPr>
          <p:cNvSpPr/>
          <p:nvPr/>
        </p:nvSpPr>
        <p:spPr>
          <a:xfrm>
            <a:off x="5674995" y="2198619"/>
            <a:ext cx="194190" cy="220099"/>
          </a:xfrm>
          <a:prstGeom prst="noSmoking">
            <a:avLst/>
          </a:prstGeom>
          <a:solidFill>
            <a:srgbClr val="98FA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4" name="&quot;No&quot; Symbol 113">
            <a:extLst>
              <a:ext uri="{FF2B5EF4-FFF2-40B4-BE49-F238E27FC236}">
                <a16:creationId xmlns:a16="http://schemas.microsoft.com/office/drawing/2014/main" id="{B6BE3BA9-BCAE-4142-9D53-705D45032455}"/>
              </a:ext>
            </a:extLst>
          </p:cNvPr>
          <p:cNvSpPr/>
          <p:nvPr/>
        </p:nvSpPr>
        <p:spPr>
          <a:xfrm rot="3014913">
            <a:off x="5393989" y="2160662"/>
            <a:ext cx="162945" cy="260210"/>
          </a:xfrm>
          <a:prstGeom prst="noSmoking">
            <a:avLst/>
          </a:prstGeom>
          <a:solidFill>
            <a:srgbClr val="98FA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5" name="&quot;No&quot; Symbol 114">
            <a:extLst>
              <a:ext uri="{FF2B5EF4-FFF2-40B4-BE49-F238E27FC236}">
                <a16:creationId xmlns:a16="http://schemas.microsoft.com/office/drawing/2014/main" id="{BC779ED6-678F-674C-8E23-64C11B5EC4DC}"/>
              </a:ext>
            </a:extLst>
          </p:cNvPr>
          <p:cNvSpPr/>
          <p:nvPr/>
        </p:nvSpPr>
        <p:spPr>
          <a:xfrm rot="18282512">
            <a:off x="5992148" y="2153350"/>
            <a:ext cx="162945" cy="260210"/>
          </a:xfrm>
          <a:prstGeom prst="noSmoking">
            <a:avLst/>
          </a:prstGeom>
          <a:solidFill>
            <a:srgbClr val="98FA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a:extLst>
              <a:ext uri="{FF2B5EF4-FFF2-40B4-BE49-F238E27FC236}">
                <a16:creationId xmlns:a16="http://schemas.microsoft.com/office/drawing/2014/main" id="{406358A9-C828-E142-A231-913E4623AB02}"/>
              </a:ext>
            </a:extLst>
          </p:cNvPr>
          <p:cNvSpPr txBox="1"/>
          <p:nvPr/>
        </p:nvSpPr>
        <p:spPr>
          <a:xfrm>
            <a:off x="4219731" y="1687988"/>
            <a:ext cx="1460143" cy="461665"/>
          </a:xfrm>
          <a:prstGeom prst="rect">
            <a:avLst/>
          </a:prstGeom>
          <a:noFill/>
        </p:spPr>
        <p:txBody>
          <a:bodyPr wrap="none" rtlCol="0">
            <a:spAutoFit/>
          </a:bodyPr>
          <a:lstStyle/>
          <a:p>
            <a:pPr algn="ctr"/>
            <a:r>
              <a:rPr lang="en-US" sz="1200" dirty="0"/>
              <a:t>Hooded, </a:t>
            </a:r>
            <a:r>
              <a:rPr lang="en-US" sz="1200" dirty="0" err="1"/>
              <a:t>valved</a:t>
            </a:r>
            <a:r>
              <a:rPr lang="en-US" sz="1200" dirty="0"/>
              <a:t> and </a:t>
            </a:r>
          </a:p>
          <a:p>
            <a:pPr algn="ctr"/>
            <a:r>
              <a:rPr lang="en-US" sz="1200" dirty="0"/>
              <a:t>filtered air inlets</a:t>
            </a:r>
          </a:p>
        </p:txBody>
      </p:sp>
      <p:cxnSp>
        <p:nvCxnSpPr>
          <p:cNvPr id="116" name="Straight Connector 115">
            <a:extLst>
              <a:ext uri="{FF2B5EF4-FFF2-40B4-BE49-F238E27FC236}">
                <a16:creationId xmlns:a16="http://schemas.microsoft.com/office/drawing/2014/main" id="{EAA7C28E-BFA1-584A-9163-0E3B9CDBB94D}"/>
              </a:ext>
            </a:extLst>
          </p:cNvPr>
          <p:cNvCxnSpPr>
            <a:cxnSpLocks/>
            <a:endCxn id="15" idx="1"/>
          </p:cNvCxnSpPr>
          <p:nvPr/>
        </p:nvCxnSpPr>
        <p:spPr>
          <a:xfrm>
            <a:off x="5474241" y="1968435"/>
            <a:ext cx="229192" cy="2624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1903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2A6F32-8994-104C-AD73-78EAD136D326}"/>
              </a:ext>
            </a:extLst>
          </p:cNvPr>
          <p:cNvSpPr/>
          <p:nvPr/>
        </p:nvSpPr>
        <p:spPr>
          <a:xfrm>
            <a:off x="501334" y="268221"/>
            <a:ext cx="10266208" cy="584775"/>
          </a:xfrm>
          <a:prstGeom prst="rect">
            <a:avLst/>
          </a:prstGeom>
        </p:spPr>
        <p:txBody>
          <a:bodyPr wrap="none">
            <a:spAutoFit/>
          </a:bodyPr>
          <a:lstStyle/>
          <a:p>
            <a:r>
              <a:rPr lang="en-US" sz="3200" b="1" dirty="0"/>
              <a:t>FIZTOP UNDERSIDE PROFILING &amp; MICROPUMP ACTIVATION</a:t>
            </a:r>
            <a:endParaRPr lang="en-US" sz="3200" dirty="0"/>
          </a:p>
        </p:txBody>
      </p:sp>
      <p:cxnSp>
        <p:nvCxnSpPr>
          <p:cNvPr id="19" name="Straight Connector 18">
            <a:extLst>
              <a:ext uri="{FF2B5EF4-FFF2-40B4-BE49-F238E27FC236}">
                <a16:creationId xmlns:a16="http://schemas.microsoft.com/office/drawing/2014/main" id="{0F174D3D-42A9-4743-B703-019F4A706566}"/>
              </a:ext>
            </a:extLst>
          </p:cNvPr>
          <p:cNvCxnSpPr>
            <a:cxnSpLocks/>
          </p:cNvCxnSpPr>
          <p:nvPr/>
        </p:nvCxnSpPr>
        <p:spPr>
          <a:xfrm>
            <a:off x="3222646" y="1012969"/>
            <a:ext cx="11429" cy="419019"/>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6BC5E803-73F9-E54C-856F-CC1EE09F39F3}"/>
              </a:ext>
            </a:extLst>
          </p:cNvPr>
          <p:cNvGrpSpPr/>
          <p:nvPr/>
        </p:nvGrpSpPr>
        <p:grpSpPr>
          <a:xfrm>
            <a:off x="2164567" y="1431987"/>
            <a:ext cx="2238492" cy="957534"/>
            <a:chOff x="970639" y="1690777"/>
            <a:chExt cx="2238492" cy="957534"/>
          </a:xfrm>
        </p:grpSpPr>
        <p:cxnSp>
          <p:nvCxnSpPr>
            <p:cNvPr id="4" name="Straight Connector 3">
              <a:extLst>
                <a:ext uri="{FF2B5EF4-FFF2-40B4-BE49-F238E27FC236}">
                  <a16:creationId xmlns:a16="http://schemas.microsoft.com/office/drawing/2014/main" id="{020DF391-EB22-2D44-941E-B25D3CC8D552}"/>
                </a:ext>
              </a:extLst>
            </p:cNvPr>
            <p:cNvCxnSpPr>
              <a:cxnSpLocks/>
            </p:cNvCxnSpPr>
            <p:nvPr/>
          </p:nvCxnSpPr>
          <p:spPr>
            <a:xfrm>
              <a:off x="2040147" y="1690777"/>
              <a:ext cx="1151627" cy="81951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F993A33-9F1D-1741-8158-3AFD810D0319}"/>
                </a:ext>
              </a:extLst>
            </p:cNvPr>
            <p:cNvCxnSpPr>
              <a:cxnSpLocks/>
            </p:cNvCxnSpPr>
            <p:nvPr/>
          </p:nvCxnSpPr>
          <p:spPr>
            <a:xfrm flipH="1">
              <a:off x="974785" y="1690777"/>
              <a:ext cx="1065362" cy="81951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592D8B1-899C-5248-A8CA-C9A30F5E828A}"/>
                </a:ext>
              </a:extLst>
            </p:cNvPr>
            <p:cNvCxnSpPr>
              <a:cxnSpLocks/>
            </p:cNvCxnSpPr>
            <p:nvPr/>
          </p:nvCxnSpPr>
          <p:spPr>
            <a:xfrm flipH="1">
              <a:off x="974785" y="2510287"/>
              <a:ext cx="221699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3334126-5ECB-2948-B11B-7B522C0660A1}"/>
                </a:ext>
              </a:extLst>
            </p:cNvPr>
            <p:cNvCxnSpPr>
              <a:cxnSpLocks/>
            </p:cNvCxnSpPr>
            <p:nvPr/>
          </p:nvCxnSpPr>
          <p:spPr>
            <a:xfrm flipH="1" flipV="1">
              <a:off x="970639" y="2593357"/>
              <a:ext cx="918546" cy="5495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2791E90-7648-7140-9169-AEAE3004847B}"/>
                </a:ext>
              </a:extLst>
            </p:cNvPr>
            <p:cNvCxnSpPr>
              <a:cxnSpLocks/>
            </p:cNvCxnSpPr>
            <p:nvPr/>
          </p:nvCxnSpPr>
          <p:spPr>
            <a:xfrm flipH="1">
              <a:off x="1889184" y="2648310"/>
              <a:ext cx="388192"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00B6C11-FC3A-CD42-A8AA-B359D68263F8}"/>
                </a:ext>
              </a:extLst>
            </p:cNvPr>
            <p:cNvCxnSpPr>
              <a:cxnSpLocks/>
              <a:stCxn id="30" idx="2"/>
            </p:cNvCxnSpPr>
            <p:nvPr/>
          </p:nvCxnSpPr>
          <p:spPr>
            <a:xfrm flipH="1">
              <a:off x="2277376" y="2593357"/>
              <a:ext cx="918545" cy="54952"/>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9" name="Arc 28">
              <a:extLst>
                <a:ext uri="{FF2B5EF4-FFF2-40B4-BE49-F238E27FC236}">
                  <a16:creationId xmlns:a16="http://schemas.microsoft.com/office/drawing/2014/main" id="{0C638958-B04D-8A47-B4E6-0E0E69409DDF}"/>
                </a:ext>
              </a:extLst>
            </p:cNvPr>
            <p:cNvSpPr/>
            <p:nvPr/>
          </p:nvSpPr>
          <p:spPr>
            <a:xfrm rot="13202421">
              <a:off x="985491" y="2442909"/>
              <a:ext cx="124147" cy="184404"/>
            </a:xfrm>
            <a:prstGeom prst="arc">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Arc 29">
              <a:extLst>
                <a:ext uri="{FF2B5EF4-FFF2-40B4-BE49-F238E27FC236}">
                  <a16:creationId xmlns:a16="http://schemas.microsoft.com/office/drawing/2014/main" id="{0703C2C5-5FDB-5645-BF7D-58D2D0827165}"/>
                </a:ext>
              </a:extLst>
            </p:cNvPr>
            <p:cNvSpPr/>
            <p:nvPr/>
          </p:nvSpPr>
          <p:spPr>
            <a:xfrm rot="1907320">
              <a:off x="3033002" y="2482316"/>
              <a:ext cx="176129" cy="129300"/>
            </a:xfrm>
            <a:prstGeom prst="arc">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ardrop 35">
              <a:extLst>
                <a:ext uri="{FF2B5EF4-FFF2-40B4-BE49-F238E27FC236}">
                  <a16:creationId xmlns:a16="http://schemas.microsoft.com/office/drawing/2014/main" id="{AFD68365-60EF-4741-8134-F7460BB59EC8}"/>
                </a:ext>
              </a:extLst>
            </p:cNvPr>
            <p:cNvSpPr/>
            <p:nvPr/>
          </p:nvSpPr>
          <p:spPr>
            <a:xfrm rot="10800000">
              <a:off x="1077180" y="2464740"/>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ardrop 36">
              <a:extLst>
                <a:ext uri="{FF2B5EF4-FFF2-40B4-BE49-F238E27FC236}">
                  <a16:creationId xmlns:a16="http://schemas.microsoft.com/office/drawing/2014/main" id="{870363FE-5321-7940-9DCC-EE287732E068}"/>
                </a:ext>
              </a:extLst>
            </p:cNvPr>
            <p:cNvSpPr/>
            <p:nvPr/>
          </p:nvSpPr>
          <p:spPr>
            <a:xfrm rot="10800000">
              <a:off x="1388941" y="2493165"/>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ardrop 37">
              <a:extLst>
                <a:ext uri="{FF2B5EF4-FFF2-40B4-BE49-F238E27FC236}">
                  <a16:creationId xmlns:a16="http://schemas.microsoft.com/office/drawing/2014/main" id="{DCF56552-3AFC-B845-877C-9CA36C8CF2C1}"/>
                </a:ext>
              </a:extLst>
            </p:cNvPr>
            <p:cNvSpPr/>
            <p:nvPr/>
          </p:nvSpPr>
          <p:spPr>
            <a:xfrm rot="10800000">
              <a:off x="1719938" y="2503243"/>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ardrop 38">
              <a:extLst>
                <a:ext uri="{FF2B5EF4-FFF2-40B4-BE49-F238E27FC236}">
                  <a16:creationId xmlns:a16="http://schemas.microsoft.com/office/drawing/2014/main" id="{CCBECAEA-F005-874C-83A9-6AD6CC8D0385}"/>
                </a:ext>
              </a:extLst>
            </p:cNvPr>
            <p:cNvSpPr/>
            <p:nvPr/>
          </p:nvSpPr>
          <p:spPr>
            <a:xfrm rot="10800000">
              <a:off x="2269720" y="2517301"/>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ardrop 39">
              <a:extLst>
                <a:ext uri="{FF2B5EF4-FFF2-40B4-BE49-F238E27FC236}">
                  <a16:creationId xmlns:a16="http://schemas.microsoft.com/office/drawing/2014/main" id="{F40E5038-761B-964E-A912-286BA1E51CD0}"/>
                </a:ext>
              </a:extLst>
            </p:cNvPr>
            <p:cNvSpPr/>
            <p:nvPr/>
          </p:nvSpPr>
          <p:spPr>
            <a:xfrm rot="10800000">
              <a:off x="2623964" y="2490733"/>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ardrop 41">
              <a:extLst>
                <a:ext uri="{FF2B5EF4-FFF2-40B4-BE49-F238E27FC236}">
                  <a16:creationId xmlns:a16="http://schemas.microsoft.com/office/drawing/2014/main" id="{AA408C34-749C-4F49-82ED-71CCFF93D845}"/>
                </a:ext>
              </a:extLst>
            </p:cNvPr>
            <p:cNvSpPr/>
            <p:nvPr/>
          </p:nvSpPr>
          <p:spPr>
            <a:xfrm rot="10800000">
              <a:off x="2966977" y="2468721"/>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57B2A9CC-3785-774C-9ABB-219DF94B100E}"/>
                </a:ext>
              </a:extLst>
            </p:cNvPr>
            <p:cNvSpPr txBox="1"/>
            <p:nvPr/>
          </p:nvSpPr>
          <p:spPr>
            <a:xfrm>
              <a:off x="1044678" y="2264745"/>
              <a:ext cx="274434" cy="276999"/>
            </a:xfrm>
            <a:prstGeom prst="rect">
              <a:avLst/>
            </a:prstGeom>
            <a:noFill/>
          </p:spPr>
          <p:txBody>
            <a:bodyPr wrap="none" rtlCol="0">
              <a:spAutoFit/>
            </a:bodyPr>
            <a:lstStyle/>
            <a:p>
              <a:r>
                <a:rPr lang="en-US" sz="1200" dirty="0"/>
                <a:t>A</a:t>
              </a:r>
            </a:p>
          </p:txBody>
        </p:sp>
        <p:sp>
          <p:nvSpPr>
            <p:cNvPr id="44" name="Rectangle 43">
              <a:extLst>
                <a:ext uri="{FF2B5EF4-FFF2-40B4-BE49-F238E27FC236}">
                  <a16:creationId xmlns:a16="http://schemas.microsoft.com/office/drawing/2014/main" id="{B82FFE11-01D9-1443-BF14-42EC4DCF2B12}"/>
                </a:ext>
              </a:extLst>
            </p:cNvPr>
            <p:cNvSpPr/>
            <p:nvPr/>
          </p:nvSpPr>
          <p:spPr>
            <a:xfrm>
              <a:off x="1312258" y="2286088"/>
              <a:ext cx="268022" cy="276999"/>
            </a:xfrm>
            <a:prstGeom prst="rect">
              <a:avLst/>
            </a:prstGeom>
          </p:spPr>
          <p:txBody>
            <a:bodyPr wrap="none">
              <a:spAutoFit/>
            </a:bodyPr>
            <a:lstStyle/>
            <a:p>
              <a:r>
                <a:rPr lang="en-US" sz="1200" dirty="0"/>
                <a:t>B</a:t>
              </a:r>
            </a:p>
          </p:txBody>
        </p:sp>
        <p:sp>
          <p:nvSpPr>
            <p:cNvPr id="45" name="TextBox 44">
              <a:extLst>
                <a:ext uri="{FF2B5EF4-FFF2-40B4-BE49-F238E27FC236}">
                  <a16:creationId xmlns:a16="http://schemas.microsoft.com/office/drawing/2014/main" id="{8DF8F84F-300B-5B4B-9114-CA2847501A63}"/>
                </a:ext>
              </a:extLst>
            </p:cNvPr>
            <p:cNvSpPr txBox="1"/>
            <p:nvPr/>
          </p:nvSpPr>
          <p:spPr>
            <a:xfrm>
              <a:off x="1628121" y="2286087"/>
              <a:ext cx="266420" cy="276999"/>
            </a:xfrm>
            <a:prstGeom prst="rect">
              <a:avLst/>
            </a:prstGeom>
            <a:noFill/>
          </p:spPr>
          <p:txBody>
            <a:bodyPr wrap="none" rtlCol="0">
              <a:spAutoFit/>
            </a:bodyPr>
            <a:lstStyle/>
            <a:p>
              <a:r>
                <a:rPr lang="en-US" sz="1200" dirty="0"/>
                <a:t>C</a:t>
              </a:r>
            </a:p>
          </p:txBody>
        </p:sp>
        <p:sp>
          <p:nvSpPr>
            <p:cNvPr id="46" name="TextBox 45">
              <a:extLst>
                <a:ext uri="{FF2B5EF4-FFF2-40B4-BE49-F238E27FC236}">
                  <a16:creationId xmlns:a16="http://schemas.microsoft.com/office/drawing/2014/main" id="{5386C736-60B5-1C40-A0EF-EFA3AEF0DD44}"/>
                </a:ext>
              </a:extLst>
            </p:cNvPr>
            <p:cNvSpPr txBox="1"/>
            <p:nvPr/>
          </p:nvSpPr>
          <p:spPr>
            <a:xfrm>
              <a:off x="2185753" y="2282509"/>
              <a:ext cx="264816" cy="276999"/>
            </a:xfrm>
            <a:prstGeom prst="rect">
              <a:avLst/>
            </a:prstGeom>
            <a:noFill/>
          </p:spPr>
          <p:txBody>
            <a:bodyPr wrap="none" rtlCol="0">
              <a:spAutoFit/>
            </a:bodyPr>
            <a:lstStyle/>
            <a:p>
              <a:r>
                <a:rPr lang="en-US" sz="1200" dirty="0"/>
                <a:t>K</a:t>
              </a:r>
            </a:p>
          </p:txBody>
        </p:sp>
        <p:sp>
          <p:nvSpPr>
            <p:cNvPr id="47" name="TextBox 46">
              <a:extLst>
                <a:ext uri="{FF2B5EF4-FFF2-40B4-BE49-F238E27FC236}">
                  <a16:creationId xmlns:a16="http://schemas.microsoft.com/office/drawing/2014/main" id="{351C26AF-41C8-684F-808A-F815C6998868}"/>
                </a:ext>
              </a:extLst>
            </p:cNvPr>
            <p:cNvSpPr txBox="1"/>
            <p:nvPr/>
          </p:nvSpPr>
          <p:spPr>
            <a:xfrm>
              <a:off x="2533436" y="2282508"/>
              <a:ext cx="248786" cy="276999"/>
            </a:xfrm>
            <a:prstGeom prst="rect">
              <a:avLst/>
            </a:prstGeom>
            <a:noFill/>
          </p:spPr>
          <p:txBody>
            <a:bodyPr wrap="none" rtlCol="0">
              <a:spAutoFit/>
            </a:bodyPr>
            <a:lstStyle/>
            <a:p>
              <a:r>
                <a:rPr lang="en-US" sz="1200" dirty="0"/>
                <a:t>L</a:t>
              </a:r>
            </a:p>
          </p:txBody>
        </p:sp>
        <p:sp>
          <p:nvSpPr>
            <p:cNvPr id="48" name="TextBox 47">
              <a:extLst>
                <a:ext uri="{FF2B5EF4-FFF2-40B4-BE49-F238E27FC236}">
                  <a16:creationId xmlns:a16="http://schemas.microsoft.com/office/drawing/2014/main" id="{4C32242E-E87B-CC40-A07E-7C152D1D700F}"/>
                </a:ext>
              </a:extLst>
            </p:cNvPr>
            <p:cNvSpPr txBox="1"/>
            <p:nvPr/>
          </p:nvSpPr>
          <p:spPr>
            <a:xfrm>
              <a:off x="2786983" y="2274823"/>
              <a:ext cx="316112" cy="276999"/>
            </a:xfrm>
            <a:prstGeom prst="rect">
              <a:avLst/>
            </a:prstGeom>
            <a:noFill/>
          </p:spPr>
          <p:txBody>
            <a:bodyPr wrap="none" rtlCol="0">
              <a:spAutoFit/>
            </a:bodyPr>
            <a:lstStyle/>
            <a:p>
              <a:r>
                <a:rPr lang="en-US" sz="1200" dirty="0"/>
                <a:t>M</a:t>
              </a:r>
            </a:p>
          </p:txBody>
        </p:sp>
      </p:grpSp>
      <p:grpSp>
        <p:nvGrpSpPr>
          <p:cNvPr id="50" name="Group 49">
            <a:extLst>
              <a:ext uri="{FF2B5EF4-FFF2-40B4-BE49-F238E27FC236}">
                <a16:creationId xmlns:a16="http://schemas.microsoft.com/office/drawing/2014/main" id="{5BA0BF56-B02A-EA4C-9AB6-D6175612DD4B}"/>
              </a:ext>
            </a:extLst>
          </p:cNvPr>
          <p:cNvGrpSpPr/>
          <p:nvPr/>
        </p:nvGrpSpPr>
        <p:grpSpPr>
          <a:xfrm rot="150393">
            <a:off x="2154520" y="3231137"/>
            <a:ext cx="2238492" cy="957534"/>
            <a:chOff x="970639" y="1690777"/>
            <a:chExt cx="2238492" cy="957534"/>
          </a:xfrm>
        </p:grpSpPr>
        <p:cxnSp>
          <p:nvCxnSpPr>
            <p:cNvPr id="51" name="Straight Connector 50">
              <a:extLst>
                <a:ext uri="{FF2B5EF4-FFF2-40B4-BE49-F238E27FC236}">
                  <a16:creationId xmlns:a16="http://schemas.microsoft.com/office/drawing/2014/main" id="{37166E66-D40D-7A48-BE15-37166C28957C}"/>
                </a:ext>
              </a:extLst>
            </p:cNvPr>
            <p:cNvCxnSpPr>
              <a:cxnSpLocks/>
            </p:cNvCxnSpPr>
            <p:nvPr/>
          </p:nvCxnSpPr>
          <p:spPr>
            <a:xfrm>
              <a:off x="2040147" y="1690777"/>
              <a:ext cx="1151627" cy="81951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CF0F420-8C32-6049-9B9A-9D7FE556900F}"/>
                </a:ext>
              </a:extLst>
            </p:cNvPr>
            <p:cNvCxnSpPr>
              <a:cxnSpLocks/>
            </p:cNvCxnSpPr>
            <p:nvPr/>
          </p:nvCxnSpPr>
          <p:spPr>
            <a:xfrm flipH="1">
              <a:off x="974785" y="1690777"/>
              <a:ext cx="1065362" cy="81951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4419A449-AF71-4A46-BFAB-887908E96280}"/>
                </a:ext>
              </a:extLst>
            </p:cNvPr>
            <p:cNvCxnSpPr>
              <a:cxnSpLocks/>
            </p:cNvCxnSpPr>
            <p:nvPr/>
          </p:nvCxnSpPr>
          <p:spPr>
            <a:xfrm flipH="1">
              <a:off x="974785" y="2510287"/>
              <a:ext cx="221699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B60F54B4-E46A-5A4E-8A7F-CD9A8CA59401}"/>
                </a:ext>
              </a:extLst>
            </p:cNvPr>
            <p:cNvCxnSpPr>
              <a:cxnSpLocks/>
            </p:cNvCxnSpPr>
            <p:nvPr/>
          </p:nvCxnSpPr>
          <p:spPr>
            <a:xfrm flipH="1" flipV="1">
              <a:off x="970639" y="2593357"/>
              <a:ext cx="918546" cy="5495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4FF5659F-2DEE-5D43-911D-9E85F50C3053}"/>
                </a:ext>
              </a:extLst>
            </p:cNvPr>
            <p:cNvCxnSpPr>
              <a:cxnSpLocks/>
            </p:cNvCxnSpPr>
            <p:nvPr/>
          </p:nvCxnSpPr>
          <p:spPr>
            <a:xfrm flipH="1">
              <a:off x="1889184" y="2648310"/>
              <a:ext cx="388192"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810DF9F-B4ED-2642-878D-33D370F988A8}"/>
                </a:ext>
              </a:extLst>
            </p:cNvPr>
            <p:cNvCxnSpPr>
              <a:cxnSpLocks/>
              <a:stCxn id="58" idx="2"/>
            </p:cNvCxnSpPr>
            <p:nvPr/>
          </p:nvCxnSpPr>
          <p:spPr>
            <a:xfrm flipH="1">
              <a:off x="2277376" y="2593357"/>
              <a:ext cx="918545" cy="54952"/>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7" name="Arc 56">
              <a:extLst>
                <a:ext uri="{FF2B5EF4-FFF2-40B4-BE49-F238E27FC236}">
                  <a16:creationId xmlns:a16="http://schemas.microsoft.com/office/drawing/2014/main" id="{BA5F9347-D41D-B64E-BF92-C55E1C321779}"/>
                </a:ext>
              </a:extLst>
            </p:cNvPr>
            <p:cNvSpPr/>
            <p:nvPr/>
          </p:nvSpPr>
          <p:spPr>
            <a:xfrm rot="13202421">
              <a:off x="985491" y="2442909"/>
              <a:ext cx="124147" cy="184404"/>
            </a:xfrm>
            <a:prstGeom prst="arc">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Arc 57">
              <a:extLst>
                <a:ext uri="{FF2B5EF4-FFF2-40B4-BE49-F238E27FC236}">
                  <a16:creationId xmlns:a16="http://schemas.microsoft.com/office/drawing/2014/main" id="{D937C95D-ED7A-F845-AA01-E20E6530395A}"/>
                </a:ext>
              </a:extLst>
            </p:cNvPr>
            <p:cNvSpPr/>
            <p:nvPr/>
          </p:nvSpPr>
          <p:spPr>
            <a:xfrm rot="1907320">
              <a:off x="3033002" y="2482316"/>
              <a:ext cx="176129" cy="129300"/>
            </a:xfrm>
            <a:prstGeom prst="arc">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ardrop 58">
              <a:extLst>
                <a:ext uri="{FF2B5EF4-FFF2-40B4-BE49-F238E27FC236}">
                  <a16:creationId xmlns:a16="http://schemas.microsoft.com/office/drawing/2014/main" id="{F10A01B7-B4C5-2D43-BE3D-7A05A6DFCF67}"/>
                </a:ext>
              </a:extLst>
            </p:cNvPr>
            <p:cNvSpPr/>
            <p:nvPr/>
          </p:nvSpPr>
          <p:spPr>
            <a:xfrm rot="10800000">
              <a:off x="1077180" y="2464740"/>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ardrop 59">
              <a:extLst>
                <a:ext uri="{FF2B5EF4-FFF2-40B4-BE49-F238E27FC236}">
                  <a16:creationId xmlns:a16="http://schemas.microsoft.com/office/drawing/2014/main" id="{930E210C-4108-5140-908E-4C7A1738A886}"/>
                </a:ext>
              </a:extLst>
            </p:cNvPr>
            <p:cNvSpPr/>
            <p:nvPr/>
          </p:nvSpPr>
          <p:spPr>
            <a:xfrm rot="10800000">
              <a:off x="1388941" y="2493165"/>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ardrop 60">
              <a:extLst>
                <a:ext uri="{FF2B5EF4-FFF2-40B4-BE49-F238E27FC236}">
                  <a16:creationId xmlns:a16="http://schemas.microsoft.com/office/drawing/2014/main" id="{D5817B8B-ECC6-5143-85F9-FB07B632FC8A}"/>
                </a:ext>
              </a:extLst>
            </p:cNvPr>
            <p:cNvSpPr/>
            <p:nvPr/>
          </p:nvSpPr>
          <p:spPr>
            <a:xfrm rot="10800000">
              <a:off x="1719938" y="2503243"/>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ardrop 61">
              <a:extLst>
                <a:ext uri="{FF2B5EF4-FFF2-40B4-BE49-F238E27FC236}">
                  <a16:creationId xmlns:a16="http://schemas.microsoft.com/office/drawing/2014/main" id="{3B526DE8-05E8-AF4C-BADA-793004DFF855}"/>
                </a:ext>
              </a:extLst>
            </p:cNvPr>
            <p:cNvSpPr/>
            <p:nvPr/>
          </p:nvSpPr>
          <p:spPr>
            <a:xfrm rot="10800000">
              <a:off x="2269720" y="2517301"/>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ardrop 62">
              <a:extLst>
                <a:ext uri="{FF2B5EF4-FFF2-40B4-BE49-F238E27FC236}">
                  <a16:creationId xmlns:a16="http://schemas.microsoft.com/office/drawing/2014/main" id="{C43AC628-9CD6-5644-9DB2-B966A6185107}"/>
                </a:ext>
              </a:extLst>
            </p:cNvPr>
            <p:cNvSpPr/>
            <p:nvPr/>
          </p:nvSpPr>
          <p:spPr>
            <a:xfrm rot="10800000">
              <a:off x="2623964" y="2490733"/>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ardrop 63">
              <a:extLst>
                <a:ext uri="{FF2B5EF4-FFF2-40B4-BE49-F238E27FC236}">
                  <a16:creationId xmlns:a16="http://schemas.microsoft.com/office/drawing/2014/main" id="{909096AD-E1DE-0848-ACA9-BD69A67C2051}"/>
                </a:ext>
              </a:extLst>
            </p:cNvPr>
            <p:cNvSpPr/>
            <p:nvPr/>
          </p:nvSpPr>
          <p:spPr>
            <a:xfrm rot="10800000">
              <a:off x="2966977" y="2468721"/>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4E6DA4BC-A074-5844-AB98-EAAE41DBD8FB}"/>
                </a:ext>
              </a:extLst>
            </p:cNvPr>
            <p:cNvSpPr txBox="1"/>
            <p:nvPr/>
          </p:nvSpPr>
          <p:spPr>
            <a:xfrm>
              <a:off x="1044678" y="2264745"/>
              <a:ext cx="274434" cy="276999"/>
            </a:xfrm>
            <a:prstGeom prst="rect">
              <a:avLst/>
            </a:prstGeom>
            <a:noFill/>
          </p:spPr>
          <p:txBody>
            <a:bodyPr wrap="none" rtlCol="0">
              <a:spAutoFit/>
            </a:bodyPr>
            <a:lstStyle/>
            <a:p>
              <a:r>
                <a:rPr lang="en-US" sz="1200" dirty="0"/>
                <a:t>A</a:t>
              </a:r>
            </a:p>
          </p:txBody>
        </p:sp>
        <p:sp>
          <p:nvSpPr>
            <p:cNvPr id="66" name="Rectangle 65">
              <a:extLst>
                <a:ext uri="{FF2B5EF4-FFF2-40B4-BE49-F238E27FC236}">
                  <a16:creationId xmlns:a16="http://schemas.microsoft.com/office/drawing/2014/main" id="{67738E43-5BB5-A047-8981-E1DB1715CAD9}"/>
                </a:ext>
              </a:extLst>
            </p:cNvPr>
            <p:cNvSpPr/>
            <p:nvPr/>
          </p:nvSpPr>
          <p:spPr>
            <a:xfrm>
              <a:off x="1312258" y="2286088"/>
              <a:ext cx="268022" cy="276999"/>
            </a:xfrm>
            <a:prstGeom prst="rect">
              <a:avLst/>
            </a:prstGeom>
          </p:spPr>
          <p:txBody>
            <a:bodyPr wrap="none">
              <a:spAutoFit/>
            </a:bodyPr>
            <a:lstStyle/>
            <a:p>
              <a:r>
                <a:rPr lang="en-US" sz="1200" dirty="0"/>
                <a:t>B</a:t>
              </a:r>
            </a:p>
          </p:txBody>
        </p:sp>
        <p:sp>
          <p:nvSpPr>
            <p:cNvPr id="67" name="TextBox 66">
              <a:extLst>
                <a:ext uri="{FF2B5EF4-FFF2-40B4-BE49-F238E27FC236}">
                  <a16:creationId xmlns:a16="http://schemas.microsoft.com/office/drawing/2014/main" id="{B5297544-0E04-F64B-B82B-1AD4CFE9169B}"/>
                </a:ext>
              </a:extLst>
            </p:cNvPr>
            <p:cNvSpPr txBox="1"/>
            <p:nvPr/>
          </p:nvSpPr>
          <p:spPr>
            <a:xfrm>
              <a:off x="1628121" y="2286087"/>
              <a:ext cx="266420" cy="276999"/>
            </a:xfrm>
            <a:prstGeom prst="rect">
              <a:avLst/>
            </a:prstGeom>
            <a:noFill/>
          </p:spPr>
          <p:txBody>
            <a:bodyPr wrap="none" rtlCol="0">
              <a:spAutoFit/>
            </a:bodyPr>
            <a:lstStyle/>
            <a:p>
              <a:r>
                <a:rPr lang="en-US" sz="1200" dirty="0"/>
                <a:t>C</a:t>
              </a:r>
            </a:p>
          </p:txBody>
        </p:sp>
        <p:sp>
          <p:nvSpPr>
            <p:cNvPr id="68" name="TextBox 67">
              <a:extLst>
                <a:ext uri="{FF2B5EF4-FFF2-40B4-BE49-F238E27FC236}">
                  <a16:creationId xmlns:a16="http://schemas.microsoft.com/office/drawing/2014/main" id="{BAF58C2B-8E26-534C-B648-89EF88BE74C1}"/>
                </a:ext>
              </a:extLst>
            </p:cNvPr>
            <p:cNvSpPr txBox="1"/>
            <p:nvPr/>
          </p:nvSpPr>
          <p:spPr>
            <a:xfrm>
              <a:off x="2185753" y="2282509"/>
              <a:ext cx="264816" cy="276999"/>
            </a:xfrm>
            <a:prstGeom prst="rect">
              <a:avLst/>
            </a:prstGeom>
            <a:noFill/>
          </p:spPr>
          <p:txBody>
            <a:bodyPr wrap="none" rtlCol="0">
              <a:spAutoFit/>
            </a:bodyPr>
            <a:lstStyle/>
            <a:p>
              <a:r>
                <a:rPr lang="en-US" sz="1200" dirty="0"/>
                <a:t>K</a:t>
              </a:r>
            </a:p>
          </p:txBody>
        </p:sp>
        <p:sp>
          <p:nvSpPr>
            <p:cNvPr id="69" name="TextBox 68">
              <a:extLst>
                <a:ext uri="{FF2B5EF4-FFF2-40B4-BE49-F238E27FC236}">
                  <a16:creationId xmlns:a16="http://schemas.microsoft.com/office/drawing/2014/main" id="{7D0CB1A1-C6F9-5A46-AFB4-746F3240B7CC}"/>
                </a:ext>
              </a:extLst>
            </p:cNvPr>
            <p:cNvSpPr txBox="1"/>
            <p:nvPr/>
          </p:nvSpPr>
          <p:spPr>
            <a:xfrm>
              <a:off x="2533436" y="2282508"/>
              <a:ext cx="248786" cy="276999"/>
            </a:xfrm>
            <a:prstGeom prst="rect">
              <a:avLst/>
            </a:prstGeom>
            <a:noFill/>
          </p:spPr>
          <p:txBody>
            <a:bodyPr wrap="none" rtlCol="0">
              <a:spAutoFit/>
            </a:bodyPr>
            <a:lstStyle/>
            <a:p>
              <a:r>
                <a:rPr lang="en-US" sz="1200" dirty="0"/>
                <a:t>L</a:t>
              </a:r>
            </a:p>
          </p:txBody>
        </p:sp>
        <p:sp>
          <p:nvSpPr>
            <p:cNvPr id="70" name="TextBox 69">
              <a:extLst>
                <a:ext uri="{FF2B5EF4-FFF2-40B4-BE49-F238E27FC236}">
                  <a16:creationId xmlns:a16="http://schemas.microsoft.com/office/drawing/2014/main" id="{84CDAA82-5A96-F945-952C-AD3866DD884E}"/>
                </a:ext>
              </a:extLst>
            </p:cNvPr>
            <p:cNvSpPr txBox="1"/>
            <p:nvPr/>
          </p:nvSpPr>
          <p:spPr>
            <a:xfrm>
              <a:off x="2786983" y="2274823"/>
              <a:ext cx="316112" cy="276999"/>
            </a:xfrm>
            <a:prstGeom prst="rect">
              <a:avLst/>
            </a:prstGeom>
            <a:noFill/>
          </p:spPr>
          <p:txBody>
            <a:bodyPr wrap="none" rtlCol="0">
              <a:spAutoFit/>
            </a:bodyPr>
            <a:lstStyle/>
            <a:p>
              <a:r>
                <a:rPr lang="en-US" sz="1200" dirty="0"/>
                <a:t>M</a:t>
              </a:r>
            </a:p>
          </p:txBody>
        </p:sp>
      </p:grpSp>
      <p:grpSp>
        <p:nvGrpSpPr>
          <p:cNvPr id="71" name="Group 70">
            <a:extLst>
              <a:ext uri="{FF2B5EF4-FFF2-40B4-BE49-F238E27FC236}">
                <a16:creationId xmlns:a16="http://schemas.microsoft.com/office/drawing/2014/main" id="{1087D5D5-55F7-A446-B03C-C445524B5C20}"/>
              </a:ext>
            </a:extLst>
          </p:cNvPr>
          <p:cNvGrpSpPr/>
          <p:nvPr/>
        </p:nvGrpSpPr>
        <p:grpSpPr>
          <a:xfrm rot="221987">
            <a:off x="2163214" y="5029440"/>
            <a:ext cx="2238492" cy="957534"/>
            <a:chOff x="970639" y="1690777"/>
            <a:chExt cx="2238492" cy="957534"/>
          </a:xfrm>
        </p:grpSpPr>
        <p:cxnSp>
          <p:nvCxnSpPr>
            <p:cNvPr id="72" name="Straight Connector 71">
              <a:extLst>
                <a:ext uri="{FF2B5EF4-FFF2-40B4-BE49-F238E27FC236}">
                  <a16:creationId xmlns:a16="http://schemas.microsoft.com/office/drawing/2014/main" id="{05692715-660B-D148-B394-0F35D413E840}"/>
                </a:ext>
              </a:extLst>
            </p:cNvPr>
            <p:cNvCxnSpPr>
              <a:cxnSpLocks/>
            </p:cNvCxnSpPr>
            <p:nvPr/>
          </p:nvCxnSpPr>
          <p:spPr>
            <a:xfrm>
              <a:off x="2040147" y="1690777"/>
              <a:ext cx="1151627" cy="81951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BD9B140B-61FC-8240-9D33-F75256EA6193}"/>
                </a:ext>
              </a:extLst>
            </p:cNvPr>
            <p:cNvCxnSpPr>
              <a:cxnSpLocks/>
            </p:cNvCxnSpPr>
            <p:nvPr/>
          </p:nvCxnSpPr>
          <p:spPr>
            <a:xfrm flipH="1">
              <a:off x="974785" y="1690777"/>
              <a:ext cx="1065362" cy="81951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38EEC585-DFAF-BF4B-9E6A-A392585A309D}"/>
                </a:ext>
              </a:extLst>
            </p:cNvPr>
            <p:cNvCxnSpPr>
              <a:cxnSpLocks/>
            </p:cNvCxnSpPr>
            <p:nvPr/>
          </p:nvCxnSpPr>
          <p:spPr>
            <a:xfrm flipH="1">
              <a:off x="974785" y="2510287"/>
              <a:ext cx="221699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C5D650AA-55D9-DA44-9C36-DC112CBA3418}"/>
                </a:ext>
              </a:extLst>
            </p:cNvPr>
            <p:cNvCxnSpPr>
              <a:cxnSpLocks/>
            </p:cNvCxnSpPr>
            <p:nvPr/>
          </p:nvCxnSpPr>
          <p:spPr>
            <a:xfrm flipH="1" flipV="1">
              <a:off x="970639" y="2593357"/>
              <a:ext cx="918546" cy="5495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0F18D4C-0094-3F43-8AC9-E80AF3667728}"/>
                </a:ext>
              </a:extLst>
            </p:cNvPr>
            <p:cNvCxnSpPr>
              <a:cxnSpLocks/>
            </p:cNvCxnSpPr>
            <p:nvPr/>
          </p:nvCxnSpPr>
          <p:spPr>
            <a:xfrm flipH="1">
              <a:off x="1889184" y="2648310"/>
              <a:ext cx="388192"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9E09FD03-A7F8-534A-8845-CE9502779DFE}"/>
                </a:ext>
              </a:extLst>
            </p:cNvPr>
            <p:cNvCxnSpPr>
              <a:cxnSpLocks/>
              <a:stCxn id="79" idx="2"/>
            </p:cNvCxnSpPr>
            <p:nvPr/>
          </p:nvCxnSpPr>
          <p:spPr>
            <a:xfrm flipH="1">
              <a:off x="2277376" y="2593357"/>
              <a:ext cx="918545" cy="54952"/>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8" name="Arc 77">
              <a:extLst>
                <a:ext uri="{FF2B5EF4-FFF2-40B4-BE49-F238E27FC236}">
                  <a16:creationId xmlns:a16="http://schemas.microsoft.com/office/drawing/2014/main" id="{BBE83CEB-639F-2B46-BF26-FB9EE6F21FC7}"/>
                </a:ext>
              </a:extLst>
            </p:cNvPr>
            <p:cNvSpPr/>
            <p:nvPr/>
          </p:nvSpPr>
          <p:spPr>
            <a:xfrm rot="13202421">
              <a:off x="985491" y="2442909"/>
              <a:ext cx="124147" cy="184404"/>
            </a:xfrm>
            <a:prstGeom prst="arc">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Arc 78">
              <a:extLst>
                <a:ext uri="{FF2B5EF4-FFF2-40B4-BE49-F238E27FC236}">
                  <a16:creationId xmlns:a16="http://schemas.microsoft.com/office/drawing/2014/main" id="{6F224F61-B0BF-A440-9C9F-7536AF7FA1F3}"/>
                </a:ext>
              </a:extLst>
            </p:cNvPr>
            <p:cNvSpPr/>
            <p:nvPr/>
          </p:nvSpPr>
          <p:spPr>
            <a:xfrm rot="1907320">
              <a:off x="3033002" y="2482316"/>
              <a:ext cx="176129" cy="129300"/>
            </a:xfrm>
            <a:prstGeom prst="arc">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Teardrop 79">
              <a:extLst>
                <a:ext uri="{FF2B5EF4-FFF2-40B4-BE49-F238E27FC236}">
                  <a16:creationId xmlns:a16="http://schemas.microsoft.com/office/drawing/2014/main" id="{D009C403-718C-D748-B130-48964BC63DE0}"/>
                </a:ext>
              </a:extLst>
            </p:cNvPr>
            <p:cNvSpPr/>
            <p:nvPr/>
          </p:nvSpPr>
          <p:spPr>
            <a:xfrm rot="10800000">
              <a:off x="1077180" y="2464740"/>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ardrop 80">
              <a:extLst>
                <a:ext uri="{FF2B5EF4-FFF2-40B4-BE49-F238E27FC236}">
                  <a16:creationId xmlns:a16="http://schemas.microsoft.com/office/drawing/2014/main" id="{A44C3BA8-16FE-414A-A411-B0329AD5F5EA}"/>
                </a:ext>
              </a:extLst>
            </p:cNvPr>
            <p:cNvSpPr/>
            <p:nvPr/>
          </p:nvSpPr>
          <p:spPr>
            <a:xfrm rot="10800000">
              <a:off x="1388941" y="2493165"/>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ardrop 81">
              <a:extLst>
                <a:ext uri="{FF2B5EF4-FFF2-40B4-BE49-F238E27FC236}">
                  <a16:creationId xmlns:a16="http://schemas.microsoft.com/office/drawing/2014/main" id="{31FD7FCE-6A66-4F40-B2C2-A34CC618B707}"/>
                </a:ext>
              </a:extLst>
            </p:cNvPr>
            <p:cNvSpPr/>
            <p:nvPr/>
          </p:nvSpPr>
          <p:spPr>
            <a:xfrm rot="10800000">
              <a:off x="1719938" y="2503243"/>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ardrop 82">
              <a:extLst>
                <a:ext uri="{FF2B5EF4-FFF2-40B4-BE49-F238E27FC236}">
                  <a16:creationId xmlns:a16="http://schemas.microsoft.com/office/drawing/2014/main" id="{FD66E61B-B0D4-C942-A147-31C1B32BFB8E}"/>
                </a:ext>
              </a:extLst>
            </p:cNvPr>
            <p:cNvSpPr/>
            <p:nvPr/>
          </p:nvSpPr>
          <p:spPr>
            <a:xfrm rot="10800000">
              <a:off x="2269720" y="2517301"/>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ardrop 83">
              <a:extLst>
                <a:ext uri="{FF2B5EF4-FFF2-40B4-BE49-F238E27FC236}">
                  <a16:creationId xmlns:a16="http://schemas.microsoft.com/office/drawing/2014/main" id="{92FE7A2B-2F96-8742-A0E9-5A3B8F12A1CC}"/>
                </a:ext>
              </a:extLst>
            </p:cNvPr>
            <p:cNvSpPr/>
            <p:nvPr/>
          </p:nvSpPr>
          <p:spPr>
            <a:xfrm rot="10800000">
              <a:off x="2623964" y="2490733"/>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ardrop 84">
              <a:extLst>
                <a:ext uri="{FF2B5EF4-FFF2-40B4-BE49-F238E27FC236}">
                  <a16:creationId xmlns:a16="http://schemas.microsoft.com/office/drawing/2014/main" id="{68DADF9F-E25B-5B41-8C34-F01DD17D3E6F}"/>
                </a:ext>
              </a:extLst>
            </p:cNvPr>
            <p:cNvSpPr/>
            <p:nvPr/>
          </p:nvSpPr>
          <p:spPr>
            <a:xfrm rot="10800000">
              <a:off x="2966977" y="2468721"/>
              <a:ext cx="96326" cy="97159"/>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6E81132F-2BCF-244D-A004-9081F274B32B}"/>
                </a:ext>
              </a:extLst>
            </p:cNvPr>
            <p:cNvSpPr txBox="1"/>
            <p:nvPr/>
          </p:nvSpPr>
          <p:spPr>
            <a:xfrm>
              <a:off x="1044678" y="2264745"/>
              <a:ext cx="274434" cy="276999"/>
            </a:xfrm>
            <a:prstGeom prst="rect">
              <a:avLst/>
            </a:prstGeom>
            <a:noFill/>
          </p:spPr>
          <p:txBody>
            <a:bodyPr wrap="none" rtlCol="0">
              <a:spAutoFit/>
            </a:bodyPr>
            <a:lstStyle/>
            <a:p>
              <a:r>
                <a:rPr lang="en-US" sz="1200" dirty="0"/>
                <a:t>A</a:t>
              </a:r>
            </a:p>
          </p:txBody>
        </p:sp>
        <p:sp>
          <p:nvSpPr>
            <p:cNvPr id="87" name="Rectangle 86">
              <a:extLst>
                <a:ext uri="{FF2B5EF4-FFF2-40B4-BE49-F238E27FC236}">
                  <a16:creationId xmlns:a16="http://schemas.microsoft.com/office/drawing/2014/main" id="{89712B37-616E-594E-922F-5A14CDF5B71A}"/>
                </a:ext>
              </a:extLst>
            </p:cNvPr>
            <p:cNvSpPr/>
            <p:nvPr/>
          </p:nvSpPr>
          <p:spPr>
            <a:xfrm>
              <a:off x="1312258" y="2286088"/>
              <a:ext cx="268022" cy="276999"/>
            </a:xfrm>
            <a:prstGeom prst="rect">
              <a:avLst/>
            </a:prstGeom>
          </p:spPr>
          <p:txBody>
            <a:bodyPr wrap="none">
              <a:spAutoFit/>
            </a:bodyPr>
            <a:lstStyle/>
            <a:p>
              <a:r>
                <a:rPr lang="en-US" sz="1200" dirty="0"/>
                <a:t>B</a:t>
              </a:r>
            </a:p>
          </p:txBody>
        </p:sp>
        <p:sp>
          <p:nvSpPr>
            <p:cNvPr id="88" name="TextBox 87">
              <a:extLst>
                <a:ext uri="{FF2B5EF4-FFF2-40B4-BE49-F238E27FC236}">
                  <a16:creationId xmlns:a16="http://schemas.microsoft.com/office/drawing/2014/main" id="{910D67D9-4F2B-1C48-A56B-67322E632BE5}"/>
                </a:ext>
              </a:extLst>
            </p:cNvPr>
            <p:cNvSpPr txBox="1"/>
            <p:nvPr/>
          </p:nvSpPr>
          <p:spPr>
            <a:xfrm>
              <a:off x="1628121" y="2286087"/>
              <a:ext cx="266420" cy="276999"/>
            </a:xfrm>
            <a:prstGeom prst="rect">
              <a:avLst/>
            </a:prstGeom>
            <a:noFill/>
          </p:spPr>
          <p:txBody>
            <a:bodyPr wrap="none" rtlCol="0">
              <a:spAutoFit/>
            </a:bodyPr>
            <a:lstStyle/>
            <a:p>
              <a:r>
                <a:rPr lang="en-US" sz="1200" dirty="0"/>
                <a:t>C</a:t>
              </a:r>
            </a:p>
          </p:txBody>
        </p:sp>
        <p:sp>
          <p:nvSpPr>
            <p:cNvPr id="89" name="TextBox 88">
              <a:extLst>
                <a:ext uri="{FF2B5EF4-FFF2-40B4-BE49-F238E27FC236}">
                  <a16:creationId xmlns:a16="http://schemas.microsoft.com/office/drawing/2014/main" id="{B9C00254-C53A-8048-BB6B-8D119BFF696D}"/>
                </a:ext>
              </a:extLst>
            </p:cNvPr>
            <p:cNvSpPr txBox="1"/>
            <p:nvPr/>
          </p:nvSpPr>
          <p:spPr>
            <a:xfrm>
              <a:off x="2185753" y="2282509"/>
              <a:ext cx="264816" cy="276999"/>
            </a:xfrm>
            <a:prstGeom prst="rect">
              <a:avLst/>
            </a:prstGeom>
            <a:noFill/>
          </p:spPr>
          <p:txBody>
            <a:bodyPr wrap="none" rtlCol="0">
              <a:spAutoFit/>
            </a:bodyPr>
            <a:lstStyle/>
            <a:p>
              <a:r>
                <a:rPr lang="en-US" sz="1200" dirty="0"/>
                <a:t>K</a:t>
              </a:r>
            </a:p>
          </p:txBody>
        </p:sp>
        <p:sp>
          <p:nvSpPr>
            <p:cNvPr id="90" name="TextBox 89">
              <a:extLst>
                <a:ext uri="{FF2B5EF4-FFF2-40B4-BE49-F238E27FC236}">
                  <a16:creationId xmlns:a16="http://schemas.microsoft.com/office/drawing/2014/main" id="{4D173C1F-8C86-0A4A-9B80-082F805609B7}"/>
                </a:ext>
              </a:extLst>
            </p:cNvPr>
            <p:cNvSpPr txBox="1"/>
            <p:nvPr/>
          </p:nvSpPr>
          <p:spPr>
            <a:xfrm>
              <a:off x="2533436" y="2282508"/>
              <a:ext cx="248786" cy="276999"/>
            </a:xfrm>
            <a:prstGeom prst="rect">
              <a:avLst/>
            </a:prstGeom>
            <a:noFill/>
          </p:spPr>
          <p:txBody>
            <a:bodyPr wrap="none" rtlCol="0">
              <a:spAutoFit/>
            </a:bodyPr>
            <a:lstStyle/>
            <a:p>
              <a:r>
                <a:rPr lang="en-US" sz="1200" dirty="0"/>
                <a:t>L</a:t>
              </a:r>
            </a:p>
          </p:txBody>
        </p:sp>
        <p:sp>
          <p:nvSpPr>
            <p:cNvPr id="91" name="TextBox 90">
              <a:extLst>
                <a:ext uri="{FF2B5EF4-FFF2-40B4-BE49-F238E27FC236}">
                  <a16:creationId xmlns:a16="http://schemas.microsoft.com/office/drawing/2014/main" id="{AD1A16F5-0096-2D46-A6C6-F34EADC67197}"/>
                </a:ext>
              </a:extLst>
            </p:cNvPr>
            <p:cNvSpPr txBox="1"/>
            <p:nvPr/>
          </p:nvSpPr>
          <p:spPr>
            <a:xfrm>
              <a:off x="2786983" y="2274823"/>
              <a:ext cx="316112" cy="276999"/>
            </a:xfrm>
            <a:prstGeom prst="rect">
              <a:avLst/>
            </a:prstGeom>
            <a:noFill/>
          </p:spPr>
          <p:txBody>
            <a:bodyPr wrap="none" rtlCol="0">
              <a:spAutoFit/>
            </a:bodyPr>
            <a:lstStyle/>
            <a:p>
              <a:r>
                <a:rPr lang="en-US" sz="1200" dirty="0"/>
                <a:t>M</a:t>
              </a:r>
            </a:p>
          </p:txBody>
        </p:sp>
      </p:grpSp>
      <p:sp>
        <p:nvSpPr>
          <p:cNvPr id="94" name="Arc 93">
            <a:extLst>
              <a:ext uri="{FF2B5EF4-FFF2-40B4-BE49-F238E27FC236}">
                <a16:creationId xmlns:a16="http://schemas.microsoft.com/office/drawing/2014/main" id="{8E728F9C-66D5-904C-BBBF-8DD29E159C82}"/>
              </a:ext>
            </a:extLst>
          </p:cNvPr>
          <p:cNvSpPr/>
          <p:nvPr/>
        </p:nvSpPr>
        <p:spPr>
          <a:xfrm rot="16200000">
            <a:off x="3050240" y="2906272"/>
            <a:ext cx="1035842" cy="646293"/>
          </a:xfrm>
          <a:prstGeom prst="arc">
            <a:avLst>
              <a:gd name="adj1" fmla="val 16200000"/>
              <a:gd name="adj2" fmla="val 20025957"/>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Arc 94">
            <a:extLst>
              <a:ext uri="{FF2B5EF4-FFF2-40B4-BE49-F238E27FC236}">
                <a16:creationId xmlns:a16="http://schemas.microsoft.com/office/drawing/2014/main" id="{C5C4BE91-315A-7D46-A87B-B907DD44BF0F}"/>
              </a:ext>
            </a:extLst>
          </p:cNvPr>
          <p:cNvSpPr/>
          <p:nvPr/>
        </p:nvSpPr>
        <p:spPr>
          <a:xfrm rot="16731005">
            <a:off x="3168663" y="4802848"/>
            <a:ext cx="757695" cy="574287"/>
          </a:xfrm>
          <a:prstGeom prst="arc">
            <a:avLst>
              <a:gd name="adj1" fmla="val 16200000"/>
              <a:gd name="adj2" fmla="val 21351649"/>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TextBox 95">
            <a:extLst>
              <a:ext uri="{FF2B5EF4-FFF2-40B4-BE49-F238E27FC236}">
                <a16:creationId xmlns:a16="http://schemas.microsoft.com/office/drawing/2014/main" id="{17DCD9A2-8541-274E-AD31-8A43BAA6A22F}"/>
              </a:ext>
            </a:extLst>
          </p:cNvPr>
          <p:cNvSpPr txBox="1"/>
          <p:nvPr/>
        </p:nvSpPr>
        <p:spPr>
          <a:xfrm>
            <a:off x="442730" y="1398475"/>
            <a:ext cx="1958293" cy="369332"/>
          </a:xfrm>
          <a:prstGeom prst="rect">
            <a:avLst/>
          </a:prstGeom>
          <a:noFill/>
        </p:spPr>
        <p:txBody>
          <a:bodyPr wrap="none" rtlCol="0">
            <a:spAutoFit/>
          </a:bodyPr>
          <a:lstStyle/>
          <a:p>
            <a:r>
              <a:rPr lang="en-US" dirty="0"/>
              <a:t>No wind/Low wind</a:t>
            </a:r>
          </a:p>
        </p:txBody>
      </p:sp>
      <p:sp>
        <p:nvSpPr>
          <p:cNvPr id="97" name="TextBox 96">
            <a:extLst>
              <a:ext uri="{FF2B5EF4-FFF2-40B4-BE49-F238E27FC236}">
                <a16:creationId xmlns:a16="http://schemas.microsoft.com/office/drawing/2014/main" id="{10DF5C5E-4501-1C4A-B036-4207722249F1}"/>
              </a:ext>
            </a:extLst>
          </p:cNvPr>
          <p:cNvSpPr txBox="1"/>
          <p:nvPr/>
        </p:nvSpPr>
        <p:spPr>
          <a:xfrm>
            <a:off x="479149" y="3286148"/>
            <a:ext cx="1629229" cy="369332"/>
          </a:xfrm>
          <a:prstGeom prst="rect">
            <a:avLst/>
          </a:prstGeom>
          <a:noFill/>
        </p:spPr>
        <p:txBody>
          <a:bodyPr wrap="none" rtlCol="0">
            <a:spAutoFit/>
          </a:bodyPr>
          <a:lstStyle/>
          <a:p>
            <a:r>
              <a:rPr lang="en-US" dirty="0"/>
              <a:t>Moderate wind</a:t>
            </a:r>
          </a:p>
        </p:txBody>
      </p:sp>
      <p:sp>
        <p:nvSpPr>
          <p:cNvPr id="98" name="TextBox 97">
            <a:extLst>
              <a:ext uri="{FF2B5EF4-FFF2-40B4-BE49-F238E27FC236}">
                <a16:creationId xmlns:a16="http://schemas.microsoft.com/office/drawing/2014/main" id="{499B8853-6059-604C-92B6-4D6E4E6DA2FC}"/>
              </a:ext>
            </a:extLst>
          </p:cNvPr>
          <p:cNvSpPr txBox="1"/>
          <p:nvPr/>
        </p:nvSpPr>
        <p:spPr>
          <a:xfrm>
            <a:off x="501334" y="5027228"/>
            <a:ext cx="1311065" cy="369332"/>
          </a:xfrm>
          <a:prstGeom prst="rect">
            <a:avLst/>
          </a:prstGeom>
          <a:noFill/>
        </p:spPr>
        <p:txBody>
          <a:bodyPr wrap="none" rtlCol="0">
            <a:spAutoFit/>
          </a:bodyPr>
          <a:lstStyle/>
          <a:p>
            <a:r>
              <a:rPr lang="en-US" dirty="0"/>
              <a:t>Strong wind</a:t>
            </a:r>
          </a:p>
        </p:txBody>
      </p:sp>
      <p:sp>
        <p:nvSpPr>
          <p:cNvPr id="99" name="TextBox 98">
            <a:extLst>
              <a:ext uri="{FF2B5EF4-FFF2-40B4-BE49-F238E27FC236}">
                <a16:creationId xmlns:a16="http://schemas.microsoft.com/office/drawing/2014/main" id="{897ACAF2-5A1B-0C43-B20C-78C9EE3DA597}"/>
              </a:ext>
            </a:extLst>
          </p:cNvPr>
          <p:cNvSpPr txBox="1"/>
          <p:nvPr/>
        </p:nvSpPr>
        <p:spPr>
          <a:xfrm>
            <a:off x="3263720" y="1029621"/>
            <a:ext cx="1445524" cy="276999"/>
          </a:xfrm>
          <a:prstGeom prst="rect">
            <a:avLst/>
          </a:prstGeom>
          <a:noFill/>
        </p:spPr>
        <p:txBody>
          <a:bodyPr wrap="none" rtlCol="0">
            <a:spAutoFit/>
          </a:bodyPr>
          <a:lstStyle/>
          <a:p>
            <a:r>
              <a:rPr lang="en-US" sz="1200" dirty="0"/>
              <a:t>Flexing wind sensor </a:t>
            </a:r>
          </a:p>
        </p:txBody>
      </p:sp>
      <p:sp>
        <p:nvSpPr>
          <p:cNvPr id="101" name="Freeform 100">
            <a:extLst>
              <a:ext uri="{FF2B5EF4-FFF2-40B4-BE49-F238E27FC236}">
                <a16:creationId xmlns:a16="http://schemas.microsoft.com/office/drawing/2014/main" id="{059F9DF9-4ACD-2B49-81CB-7A86298B0861}"/>
              </a:ext>
            </a:extLst>
          </p:cNvPr>
          <p:cNvSpPr/>
          <p:nvPr/>
        </p:nvSpPr>
        <p:spPr>
          <a:xfrm>
            <a:off x="2816688" y="5986732"/>
            <a:ext cx="426844" cy="658427"/>
          </a:xfrm>
          <a:custGeom>
            <a:avLst/>
            <a:gdLst>
              <a:gd name="connsiteX0" fmla="*/ 426844 w 426844"/>
              <a:gd name="connsiteY0" fmla="*/ 0 h 658427"/>
              <a:gd name="connsiteX1" fmla="*/ 314701 w 426844"/>
              <a:gd name="connsiteY1" fmla="*/ 241540 h 658427"/>
              <a:gd name="connsiteX2" fmla="*/ 185304 w 426844"/>
              <a:gd name="connsiteY2" fmla="*/ 457200 h 658427"/>
              <a:gd name="connsiteX3" fmla="*/ 47282 w 426844"/>
              <a:gd name="connsiteY3" fmla="*/ 603849 h 658427"/>
              <a:gd name="connsiteX4" fmla="*/ 4150 w 426844"/>
              <a:gd name="connsiteY4" fmla="*/ 655608 h 658427"/>
              <a:gd name="connsiteX5" fmla="*/ 4150 w 426844"/>
              <a:gd name="connsiteY5" fmla="*/ 646981 h 65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6844" h="658427">
                <a:moveTo>
                  <a:pt x="426844" y="0"/>
                </a:moveTo>
                <a:cubicBezTo>
                  <a:pt x="390901" y="82670"/>
                  <a:pt x="354958" y="165340"/>
                  <a:pt x="314701" y="241540"/>
                </a:cubicBezTo>
                <a:cubicBezTo>
                  <a:pt x="274444" y="317740"/>
                  <a:pt x="229874" y="396815"/>
                  <a:pt x="185304" y="457200"/>
                </a:cubicBezTo>
                <a:cubicBezTo>
                  <a:pt x="140734" y="517585"/>
                  <a:pt x="77474" y="570781"/>
                  <a:pt x="47282" y="603849"/>
                </a:cubicBezTo>
                <a:cubicBezTo>
                  <a:pt x="17090" y="636917"/>
                  <a:pt x="11339" y="648419"/>
                  <a:pt x="4150" y="655608"/>
                </a:cubicBezTo>
                <a:cubicBezTo>
                  <a:pt x="-3039" y="662797"/>
                  <a:pt x="555" y="654889"/>
                  <a:pt x="4150" y="646981"/>
                </a:cubicBezTo>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F33F60F6-0B00-1C46-B3F0-C3C45D3C14A1}"/>
              </a:ext>
            </a:extLst>
          </p:cNvPr>
          <p:cNvSpPr txBox="1"/>
          <p:nvPr/>
        </p:nvSpPr>
        <p:spPr>
          <a:xfrm>
            <a:off x="2996777" y="6358677"/>
            <a:ext cx="1738553" cy="276999"/>
          </a:xfrm>
          <a:prstGeom prst="rect">
            <a:avLst/>
          </a:prstGeom>
          <a:noFill/>
        </p:spPr>
        <p:txBody>
          <a:bodyPr wrap="none" rtlCol="0">
            <a:spAutoFit/>
          </a:bodyPr>
          <a:lstStyle/>
          <a:p>
            <a:r>
              <a:rPr lang="en-US" sz="1200" dirty="0"/>
              <a:t>Anchor/sea anchor cable</a:t>
            </a:r>
          </a:p>
        </p:txBody>
      </p:sp>
      <p:cxnSp>
        <p:nvCxnSpPr>
          <p:cNvPr id="104" name="Straight Connector 103">
            <a:extLst>
              <a:ext uri="{FF2B5EF4-FFF2-40B4-BE49-F238E27FC236}">
                <a16:creationId xmlns:a16="http://schemas.microsoft.com/office/drawing/2014/main" id="{6CB0BEE0-88B7-FD4C-A843-6E82F1DF465D}"/>
              </a:ext>
            </a:extLst>
          </p:cNvPr>
          <p:cNvCxnSpPr>
            <a:cxnSpLocks/>
          </p:cNvCxnSpPr>
          <p:nvPr/>
        </p:nvCxnSpPr>
        <p:spPr>
          <a:xfrm>
            <a:off x="1156866" y="2370321"/>
            <a:ext cx="3967762" cy="1638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66CEE1A6-9470-7646-ABE1-2E7794561501}"/>
              </a:ext>
            </a:extLst>
          </p:cNvPr>
          <p:cNvCxnSpPr>
            <a:cxnSpLocks/>
          </p:cNvCxnSpPr>
          <p:nvPr/>
        </p:nvCxnSpPr>
        <p:spPr>
          <a:xfrm>
            <a:off x="1156866" y="4130531"/>
            <a:ext cx="4036236" cy="4345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2B1BA11-370F-5241-909F-F5661F7C3831}"/>
              </a:ext>
            </a:extLst>
          </p:cNvPr>
          <p:cNvCxnSpPr>
            <a:cxnSpLocks/>
          </p:cNvCxnSpPr>
          <p:nvPr/>
        </p:nvCxnSpPr>
        <p:spPr>
          <a:xfrm flipV="1">
            <a:off x="1156866" y="5955070"/>
            <a:ext cx="4036236" cy="1331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8" name="Striped Right Arrow 117">
            <a:extLst>
              <a:ext uri="{FF2B5EF4-FFF2-40B4-BE49-F238E27FC236}">
                <a16:creationId xmlns:a16="http://schemas.microsoft.com/office/drawing/2014/main" id="{8136A079-DAFD-C148-A01D-2B81EC5F0401}"/>
              </a:ext>
            </a:extLst>
          </p:cNvPr>
          <p:cNvSpPr/>
          <p:nvPr/>
        </p:nvSpPr>
        <p:spPr>
          <a:xfrm>
            <a:off x="1372004" y="4151492"/>
            <a:ext cx="952529" cy="48282"/>
          </a:xfrm>
          <a:prstGeom prst="stripedRightArrow">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Striped Right Arrow 118">
            <a:extLst>
              <a:ext uri="{FF2B5EF4-FFF2-40B4-BE49-F238E27FC236}">
                <a16:creationId xmlns:a16="http://schemas.microsoft.com/office/drawing/2014/main" id="{E9F8A945-690E-2542-8055-B3E8E3A01951}"/>
              </a:ext>
            </a:extLst>
          </p:cNvPr>
          <p:cNvSpPr/>
          <p:nvPr/>
        </p:nvSpPr>
        <p:spPr>
          <a:xfrm flipV="1">
            <a:off x="1266736" y="5957957"/>
            <a:ext cx="1484491" cy="75363"/>
          </a:xfrm>
          <a:prstGeom prst="stripedRightArrow">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3C9FDDC7-8898-1E49-A5AE-E142A3EB4BC0}"/>
              </a:ext>
            </a:extLst>
          </p:cNvPr>
          <p:cNvSpPr txBox="1"/>
          <p:nvPr/>
        </p:nvSpPr>
        <p:spPr>
          <a:xfrm>
            <a:off x="1258901" y="4187865"/>
            <a:ext cx="1000595" cy="246221"/>
          </a:xfrm>
          <a:prstGeom prst="rect">
            <a:avLst/>
          </a:prstGeom>
          <a:noFill/>
        </p:spPr>
        <p:txBody>
          <a:bodyPr wrap="none" rtlCol="0">
            <a:spAutoFit/>
          </a:bodyPr>
          <a:lstStyle/>
          <a:p>
            <a:r>
              <a:rPr lang="en-US" sz="1000" dirty="0"/>
              <a:t>Microlayer flow</a:t>
            </a:r>
          </a:p>
        </p:txBody>
      </p:sp>
      <p:sp>
        <p:nvSpPr>
          <p:cNvPr id="121" name="TextBox 120">
            <a:extLst>
              <a:ext uri="{FF2B5EF4-FFF2-40B4-BE49-F238E27FC236}">
                <a16:creationId xmlns:a16="http://schemas.microsoft.com/office/drawing/2014/main" id="{2F2B186A-7749-D14F-8221-52FF9FE5F7DF}"/>
              </a:ext>
            </a:extLst>
          </p:cNvPr>
          <p:cNvSpPr txBox="1"/>
          <p:nvPr/>
        </p:nvSpPr>
        <p:spPr>
          <a:xfrm>
            <a:off x="1239252" y="5981814"/>
            <a:ext cx="1366080" cy="246221"/>
          </a:xfrm>
          <a:prstGeom prst="rect">
            <a:avLst/>
          </a:prstGeom>
          <a:noFill/>
        </p:spPr>
        <p:txBody>
          <a:bodyPr wrap="none" rtlCol="0">
            <a:spAutoFit/>
          </a:bodyPr>
          <a:lstStyle/>
          <a:p>
            <a:r>
              <a:rPr lang="en-US" sz="1000" dirty="0"/>
              <a:t>Strong microlayer flow</a:t>
            </a:r>
          </a:p>
        </p:txBody>
      </p:sp>
      <p:sp>
        <p:nvSpPr>
          <p:cNvPr id="122" name="Striped Right Arrow 121">
            <a:extLst>
              <a:ext uri="{FF2B5EF4-FFF2-40B4-BE49-F238E27FC236}">
                <a16:creationId xmlns:a16="http://schemas.microsoft.com/office/drawing/2014/main" id="{5861CB47-39CF-BD4E-9227-54B41744399A}"/>
              </a:ext>
            </a:extLst>
          </p:cNvPr>
          <p:cNvSpPr/>
          <p:nvPr/>
        </p:nvSpPr>
        <p:spPr>
          <a:xfrm>
            <a:off x="1892981" y="5070314"/>
            <a:ext cx="948906" cy="136847"/>
          </a:xfrm>
          <a:prstGeom prst="striped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Striped Right Arrow 122">
            <a:extLst>
              <a:ext uri="{FF2B5EF4-FFF2-40B4-BE49-F238E27FC236}">
                <a16:creationId xmlns:a16="http://schemas.microsoft.com/office/drawing/2014/main" id="{E90ABB3D-FECC-BA49-9993-9DCBF4535038}"/>
              </a:ext>
            </a:extLst>
          </p:cNvPr>
          <p:cNvSpPr/>
          <p:nvPr/>
        </p:nvSpPr>
        <p:spPr>
          <a:xfrm flipV="1">
            <a:off x="2192798" y="3378215"/>
            <a:ext cx="543464" cy="101569"/>
          </a:xfrm>
          <a:prstGeom prst="striped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123">
            <a:extLst>
              <a:ext uri="{FF2B5EF4-FFF2-40B4-BE49-F238E27FC236}">
                <a16:creationId xmlns:a16="http://schemas.microsoft.com/office/drawing/2014/main" id="{10526446-CDEF-5F44-92F1-FA17FAAD97E6}"/>
              </a:ext>
            </a:extLst>
          </p:cNvPr>
          <p:cNvSpPr/>
          <p:nvPr/>
        </p:nvSpPr>
        <p:spPr>
          <a:xfrm>
            <a:off x="1475117" y="4045789"/>
            <a:ext cx="923026" cy="77637"/>
          </a:xfrm>
          <a:custGeom>
            <a:avLst/>
            <a:gdLst>
              <a:gd name="connsiteX0" fmla="*/ 0 w 923026"/>
              <a:gd name="connsiteY0" fmla="*/ 60385 h 77637"/>
              <a:gd name="connsiteX1" fmla="*/ 301925 w 923026"/>
              <a:gd name="connsiteY1" fmla="*/ 34505 h 77637"/>
              <a:gd name="connsiteX2" fmla="*/ 448574 w 923026"/>
              <a:gd name="connsiteY2" fmla="*/ 8626 h 77637"/>
              <a:gd name="connsiteX3" fmla="*/ 586596 w 923026"/>
              <a:gd name="connsiteY3" fmla="*/ 0 h 77637"/>
              <a:gd name="connsiteX4" fmla="*/ 621102 w 923026"/>
              <a:gd name="connsiteY4" fmla="*/ 8626 h 77637"/>
              <a:gd name="connsiteX5" fmla="*/ 621102 w 923026"/>
              <a:gd name="connsiteY5" fmla="*/ 8626 h 77637"/>
              <a:gd name="connsiteX6" fmla="*/ 776377 w 923026"/>
              <a:gd name="connsiteY6" fmla="*/ 77637 h 77637"/>
              <a:gd name="connsiteX7" fmla="*/ 923026 w 923026"/>
              <a:gd name="connsiteY7" fmla="*/ 77637 h 77637"/>
              <a:gd name="connsiteX8" fmla="*/ 923026 w 923026"/>
              <a:gd name="connsiteY8" fmla="*/ 77637 h 77637"/>
              <a:gd name="connsiteX9" fmla="*/ 0 w 923026"/>
              <a:gd name="connsiteY9" fmla="*/ 60385 h 77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3026" h="77637">
                <a:moveTo>
                  <a:pt x="0" y="60385"/>
                </a:moveTo>
                <a:lnTo>
                  <a:pt x="301925" y="34505"/>
                </a:lnTo>
                <a:lnTo>
                  <a:pt x="448574" y="8626"/>
                </a:lnTo>
                <a:lnTo>
                  <a:pt x="586596" y="0"/>
                </a:lnTo>
                <a:lnTo>
                  <a:pt x="621102" y="8626"/>
                </a:lnTo>
                <a:lnTo>
                  <a:pt x="621102" y="8626"/>
                </a:lnTo>
                <a:lnTo>
                  <a:pt x="776377" y="77637"/>
                </a:lnTo>
                <a:lnTo>
                  <a:pt x="923026" y="77637"/>
                </a:lnTo>
                <a:lnTo>
                  <a:pt x="923026" y="77637"/>
                </a:lnTo>
                <a:lnTo>
                  <a:pt x="0" y="60385"/>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125">
            <a:extLst>
              <a:ext uri="{FF2B5EF4-FFF2-40B4-BE49-F238E27FC236}">
                <a16:creationId xmlns:a16="http://schemas.microsoft.com/office/drawing/2014/main" id="{357CF68B-82DF-6048-B04A-23985A609B5E}"/>
              </a:ext>
            </a:extLst>
          </p:cNvPr>
          <p:cNvSpPr/>
          <p:nvPr/>
        </p:nvSpPr>
        <p:spPr>
          <a:xfrm>
            <a:off x="1199072" y="5822830"/>
            <a:ext cx="1500996" cy="129396"/>
          </a:xfrm>
          <a:custGeom>
            <a:avLst/>
            <a:gdLst>
              <a:gd name="connsiteX0" fmla="*/ 1500996 w 1500996"/>
              <a:gd name="connsiteY0" fmla="*/ 120770 h 129396"/>
              <a:gd name="connsiteX1" fmla="*/ 0 w 1500996"/>
              <a:gd name="connsiteY1" fmla="*/ 129396 h 129396"/>
              <a:gd name="connsiteX2" fmla="*/ 172528 w 1500996"/>
              <a:gd name="connsiteY2" fmla="*/ 94891 h 129396"/>
              <a:gd name="connsiteX3" fmla="*/ 336430 w 1500996"/>
              <a:gd name="connsiteY3" fmla="*/ 86264 h 129396"/>
              <a:gd name="connsiteX4" fmla="*/ 439947 w 1500996"/>
              <a:gd name="connsiteY4" fmla="*/ 60385 h 129396"/>
              <a:gd name="connsiteX5" fmla="*/ 517585 w 1500996"/>
              <a:gd name="connsiteY5" fmla="*/ 60385 h 129396"/>
              <a:gd name="connsiteX6" fmla="*/ 715992 w 1500996"/>
              <a:gd name="connsiteY6" fmla="*/ 25879 h 129396"/>
              <a:gd name="connsiteX7" fmla="*/ 810883 w 1500996"/>
              <a:gd name="connsiteY7" fmla="*/ 17253 h 129396"/>
              <a:gd name="connsiteX8" fmla="*/ 905773 w 1500996"/>
              <a:gd name="connsiteY8" fmla="*/ 0 h 129396"/>
              <a:gd name="connsiteX9" fmla="*/ 923026 w 1500996"/>
              <a:gd name="connsiteY9" fmla="*/ 8627 h 129396"/>
              <a:gd name="connsiteX10" fmla="*/ 940279 w 1500996"/>
              <a:gd name="connsiteY10" fmla="*/ 43132 h 129396"/>
              <a:gd name="connsiteX11" fmla="*/ 940279 w 1500996"/>
              <a:gd name="connsiteY11" fmla="*/ 43132 h 129396"/>
              <a:gd name="connsiteX12" fmla="*/ 1078302 w 1500996"/>
              <a:gd name="connsiteY12" fmla="*/ 69012 h 129396"/>
              <a:gd name="connsiteX13" fmla="*/ 1293962 w 1500996"/>
              <a:gd name="connsiteY13" fmla="*/ 86264 h 129396"/>
              <a:gd name="connsiteX14" fmla="*/ 1500996 w 1500996"/>
              <a:gd name="connsiteY14" fmla="*/ 120770 h 129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0996" h="129396">
                <a:moveTo>
                  <a:pt x="1500996" y="120770"/>
                </a:moveTo>
                <a:lnTo>
                  <a:pt x="0" y="129396"/>
                </a:lnTo>
                <a:lnTo>
                  <a:pt x="172528" y="94891"/>
                </a:lnTo>
                <a:lnTo>
                  <a:pt x="336430" y="86264"/>
                </a:lnTo>
                <a:lnTo>
                  <a:pt x="439947" y="60385"/>
                </a:lnTo>
                <a:lnTo>
                  <a:pt x="517585" y="60385"/>
                </a:lnTo>
                <a:lnTo>
                  <a:pt x="715992" y="25879"/>
                </a:lnTo>
                <a:lnTo>
                  <a:pt x="810883" y="17253"/>
                </a:lnTo>
                <a:lnTo>
                  <a:pt x="905773" y="0"/>
                </a:lnTo>
                <a:lnTo>
                  <a:pt x="923026" y="8627"/>
                </a:lnTo>
                <a:lnTo>
                  <a:pt x="940279" y="43132"/>
                </a:lnTo>
                <a:lnTo>
                  <a:pt x="940279" y="43132"/>
                </a:lnTo>
                <a:lnTo>
                  <a:pt x="1078302" y="69012"/>
                </a:lnTo>
                <a:lnTo>
                  <a:pt x="1293962" y="86264"/>
                </a:lnTo>
                <a:lnTo>
                  <a:pt x="1500996" y="12077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0BD1F24F-5615-EC45-A906-209AAAF381C1}"/>
              </a:ext>
            </a:extLst>
          </p:cNvPr>
          <p:cNvSpPr txBox="1"/>
          <p:nvPr/>
        </p:nvSpPr>
        <p:spPr>
          <a:xfrm>
            <a:off x="5546876" y="2086036"/>
            <a:ext cx="4490909" cy="461665"/>
          </a:xfrm>
          <a:prstGeom prst="rect">
            <a:avLst/>
          </a:prstGeom>
          <a:noFill/>
        </p:spPr>
        <p:txBody>
          <a:bodyPr wrap="none" rtlCol="0">
            <a:spAutoFit/>
          </a:bodyPr>
          <a:lstStyle/>
          <a:p>
            <a:pPr algn="ctr"/>
            <a:r>
              <a:rPr lang="en-US" sz="1200" dirty="0"/>
              <a:t>Micropumps in the C-K ring are activated, plus possibly those B-L ring</a:t>
            </a:r>
          </a:p>
          <a:p>
            <a:pPr algn="ctr"/>
            <a:r>
              <a:rPr lang="en-US" sz="1200" dirty="0"/>
              <a:t>or else the downwind L semicircle</a:t>
            </a:r>
          </a:p>
        </p:txBody>
      </p:sp>
      <p:sp>
        <p:nvSpPr>
          <p:cNvPr id="128" name="TextBox 127">
            <a:extLst>
              <a:ext uri="{FF2B5EF4-FFF2-40B4-BE49-F238E27FC236}">
                <a16:creationId xmlns:a16="http://schemas.microsoft.com/office/drawing/2014/main" id="{291184AD-1E0D-4740-B80B-0F0373599A2C}"/>
              </a:ext>
            </a:extLst>
          </p:cNvPr>
          <p:cNvSpPr txBox="1"/>
          <p:nvPr/>
        </p:nvSpPr>
        <p:spPr>
          <a:xfrm>
            <a:off x="7218027" y="1613918"/>
            <a:ext cx="1433341" cy="307777"/>
          </a:xfrm>
          <a:prstGeom prst="rect">
            <a:avLst/>
          </a:prstGeom>
          <a:noFill/>
        </p:spPr>
        <p:txBody>
          <a:bodyPr wrap="none" rtlCol="0">
            <a:spAutoFit/>
          </a:bodyPr>
          <a:lstStyle/>
          <a:p>
            <a:r>
              <a:rPr lang="en-US" sz="1400" b="1" dirty="0"/>
              <a:t>Activation status</a:t>
            </a:r>
          </a:p>
        </p:txBody>
      </p:sp>
      <p:cxnSp>
        <p:nvCxnSpPr>
          <p:cNvPr id="130" name="Straight Connector 129">
            <a:extLst>
              <a:ext uri="{FF2B5EF4-FFF2-40B4-BE49-F238E27FC236}">
                <a16:creationId xmlns:a16="http://schemas.microsoft.com/office/drawing/2014/main" id="{E60AEA3F-CB6C-1047-B9DC-40DD23BB0DAC}"/>
              </a:ext>
            </a:extLst>
          </p:cNvPr>
          <p:cNvCxnSpPr>
            <a:cxnSpLocks/>
          </p:cNvCxnSpPr>
          <p:nvPr/>
        </p:nvCxnSpPr>
        <p:spPr>
          <a:xfrm flipV="1">
            <a:off x="3277208" y="2423368"/>
            <a:ext cx="1915894" cy="10022"/>
          </a:xfrm>
          <a:prstGeom prst="line">
            <a:avLst/>
          </a:prstGeom>
          <a:ln w="1905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6A9EB0CD-0E30-D448-8FF7-93F0CE6F0EAE}"/>
              </a:ext>
            </a:extLst>
          </p:cNvPr>
          <p:cNvCxnSpPr>
            <a:cxnSpLocks/>
          </p:cNvCxnSpPr>
          <p:nvPr/>
        </p:nvCxnSpPr>
        <p:spPr>
          <a:xfrm>
            <a:off x="1632751" y="2386704"/>
            <a:ext cx="1589895" cy="46686"/>
          </a:xfrm>
          <a:prstGeom prst="line">
            <a:avLst/>
          </a:prstGeom>
          <a:ln w="19050">
            <a:solidFill>
              <a:srgbClr val="00B050"/>
            </a:solidFill>
            <a:prstDash val="sysDot"/>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C19F3488-10B2-B046-B36B-E9AE9B365B5C}"/>
              </a:ext>
            </a:extLst>
          </p:cNvPr>
          <p:cNvSpPr txBox="1"/>
          <p:nvPr/>
        </p:nvSpPr>
        <p:spPr>
          <a:xfrm>
            <a:off x="1547407" y="2392091"/>
            <a:ext cx="3459601" cy="246221"/>
          </a:xfrm>
          <a:prstGeom prst="rect">
            <a:avLst/>
          </a:prstGeom>
          <a:noFill/>
        </p:spPr>
        <p:txBody>
          <a:bodyPr wrap="none" rtlCol="0">
            <a:spAutoFit/>
          </a:bodyPr>
          <a:lstStyle/>
          <a:p>
            <a:r>
              <a:rPr lang="en-US" sz="1000" dirty="0"/>
              <a:t>Surfactants in the microlayer move under the whole </a:t>
            </a:r>
            <a:r>
              <a:rPr lang="en-US" sz="1000" dirty="0" err="1"/>
              <a:t>fiztop</a:t>
            </a:r>
            <a:r>
              <a:rPr lang="en-US" sz="1000" dirty="0"/>
              <a:t> unit</a:t>
            </a:r>
          </a:p>
        </p:txBody>
      </p:sp>
      <p:sp>
        <p:nvSpPr>
          <p:cNvPr id="142" name="TextBox 141">
            <a:extLst>
              <a:ext uri="{FF2B5EF4-FFF2-40B4-BE49-F238E27FC236}">
                <a16:creationId xmlns:a16="http://schemas.microsoft.com/office/drawing/2014/main" id="{3981901B-1810-A64E-B128-0B7A1DB3CEEE}"/>
              </a:ext>
            </a:extLst>
          </p:cNvPr>
          <p:cNvSpPr txBox="1"/>
          <p:nvPr/>
        </p:nvSpPr>
        <p:spPr>
          <a:xfrm>
            <a:off x="224935" y="5533817"/>
            <a:ext cx="1808508" cy="400110"/>
          </a:xfrm>
          <a:prstGeom prst="rect">
            <a:avLst/>
          </a:prstGeom>
          <a:noFill/>
        </p:spPr>
        <p:txBody>
          <a:bodyPr wrap="none" rtlCol="0">
            <a:spAutoFit/>
          </a:bodyPr>
          <a:lstStyle/>
          <a:p>
            <a:pPr algn="ctr"/>
            <a:r>
              <a:rPr lang="en-US" sz="1000" dirty="0"/>
              <a:t>Seawater builds up against the </a:t>
            </a:r>
          </a:p>
          <a:p>
            <a:pPr algn="ctr"/>
            <a:r>
              <a:rPr lang="en-US" sz="1000" dirty="0"/>
              <a:t>upwind faces of the </a:t>
            </a:r>
            <a:r>
              <a:rPr lang="en-US" sz="1000" dirty="0" err="1"/>
              <a:t>fiztop</a:t>
            </a:r>
            <a:endParaRPr lang="en-US" sz="1000" dirty="0"/>
          </a:p>
        </p:txBody>
      </p:sp>
      <p:sp>
        <p:nvSpPr>
          <p:cNvPr id="143" name="TextBox 142">
            <a:extLst>
              <a:ext uri="{FF2B5EF4-FFF2-40B4-BE49-F238E27FC236}">
                <a16:creationId xmlns:a16="http://schemas.microsoft.com/office/drawing/2014/main" id="{ED30C2F3-0FCA-B145-957B-1FC24A67A9C5}"/>
              </a:ext>
            </a:extLst>
          </p:cNvPr>
          <p:cNvSpPr txBox="1"/>
          <p:nvPr/>
        </p:nvSpPr>
        <p:spPr>
          <a:xfrm>
            <a:off x="6212239" y="3862854"/>
            <a:ext cx="3908314" cy="276999"/>
          </a:xfrm>
          <a:prstGeom prst="rect">
            <a:avLst/>
          </a:prstGeom>
          <a:noFill/>
        </p:spPr>
        <p:txBody>
          <a:bodyPr wrap="none" rtlCol="0">
            <a:spAutoFit/>
          </a:bodyPr>
          <a:lstStyle/>
          <a:p>
            <a:r>
              <a:rPr lang="en-US" sz="1200" dirty="0"/>
              <a:t>Micropumps in the A, B, C, L and M semicircles are activated</a:t>
            </a:r>
          </a:p>
        </p:txBody>
      </p:sp>
      <p:sp>
        <p:nvSpPr>
          <p:cNvPr id="144" name="TextBox 143">
            <a:extLst>
              <a:ext uri="{FF2B5EF4-FFF2-40B4-BE49-F238E27FC236}">
                <a16:creationId xmlns:a16="http://schemas.microsoft.com/office/drawing/2014/main" id="{7E3F4671-C9A2-E54B-9BFA-B535679DE5C6}"/>
              </a:ext>
            </a:extLst>
          </p:cNvPr>
          <p:cNvSpPr txBox="1"/>
          <p:nvPr/>
        </p:nvSpPr>
        <p:spPr>
          <a:xfrm>
            <a:off x="5502584" y="5594709"/>
            <a:ext cx="5169556" cy="646331"/>
          </a:xfrm>
          <a:prstGeom prst="rect">
            <a:avLst/>
          </a:prstGeom>
          <a:noFill/>
        </p:spPr>
        <p:txBody>
          <a:bodyPr wrap="none" rtlCol="0">
            <a:spAutoFit/>
          </a:bodyPr>
          <a:lstStyle/>
          <a:p>
            <a:pPr algn="ctr"/>
            <a:r>
              <a:rPr lang="en-US" sz="1200" dirty="0"/>
              <a:t>Micropumps in the A, B, C  and possibly M semicircles are activated, the others </a:t>
            </a:r>
          </a:p>
          <a:p>
            <a:pPr algn="ctr"/>
            <a:r>
              <a:rPr lang="en-US" sz="1200" dirty="0"/>
              <a:t>might generate nanobubbles too far below the surfactants of the microlayer, </a:t>
            </a:r>
          </a:p>
          <a:p>
            <a:pPr algn="ctr"/>
            <a:r>
              <a:rPr lang="en-US" sz="1200" dirty="0"/>
              <a:t>thereby possibly not allowing the nanobubbles to become stabilized in time  </a:t>
            </a:r>
          </a:p>
        </p:txBody>
      </p:sp>
    </p:spTree>
    <p:extLst>
      <p:ext uri="{BB962C8B-B14F-4D97-AF65-F5344CB8AC3E}">
        <p14:creationId xmlns:p14="http://schemas.microsoft.com/office/powerpoint/2010/main" val="2410566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9348-6616-E849-88D0-84FF997DA52E}"/>
              </a:ext>
            </a:extLst>
          </p:cNvPr>
          <p:cNvSpPr>
            <a:spLocks noGrp="1"/>
          </p:cNvSpPr>
          <p:nvPr>
            <p:ph type="title"/>
          </p:nvPr>
        </p:nvSpPr>
        <p:spPr/>
        <p:txBody>
          <a:bodyPr/>
          <a:lstStyle/>
          <a:p>
            <a:r>
              <a:rPr lang="en-US" b="1" dirty="0"/>
              <a:t>MARINE NANOBUBBLE GENERATORS</a:t>
            </a:r>
          </a:p>
        </p:txBody>
      </p:sp>
      <p:sp>
        <p:nvSpPr>
          <p:cNvPr id="3" name="Content Placeholder 2">
            <a:extLst>
              <a:ext uri="{FF2B5EF4-FFF2-40B4-BE49-F238E27FC236}">
                <a16:creationId xmlns:a16="http://schemas.microsoft.com/office/drawing/2014/main" id="{2C9424D2-0326-AB45-B32F-0778E9F30C14}"/>
              </a:ext>
            </a:extLst>
          </p:cNvPr>
          <p:cNvSpPr>
            <a:spLocks noGrp="1"/>
          </p:cNvSpPr>
          <p:nvPr>
            <p:ph idx="1"/>
          </p:nvPr>
        </p:nvSpPr>
        <p:spPr>
          <a:xfrm>
            <a:off x="838200" y="1466491"/>
            <a:ext cx="10515600" cy="4908430"/>
          </a:xfrm>
        </p:spPr>
        <p:txBody>
          <a:bodyPr>
            <a:normAutofit fontScale="62500" lnSpcReduction="20000"/>
          </a:bodyPr>
          <a:lstStyle/>
          <a:p>
            <a:r>
              <a:rPr lang="en-US" dirty="0"/>
              <a:t>Disseminate them mainly in remote subtropical and tropical waters where the insolation is high and the waters are usually calm. Also, over where the waters of the Great Ocean Conveyor Belt/Gulf Stream upwell to the surface, to be carried along it.</a:t>
            </a:r>
          </a:p>
          <a:p>
            <a:r>
              <a:rPr lang="en-US" dirty="0"/>
              <a:t>Sensors &amp; </a:t>
            </a:r>
            <a:r>
              <a:rPr lang="en-US" dirty="0" err="1"/>
              <a:t>comms</a:t>
            </a:r>
            <a:r>
              <a:rPr lang="en-US" dirty="0"/>
              <a:t> periodically transmit data about </a:t>
            </a:r>
            <a:r>
              <a:rPr lang="en-US" dirty="0" err="1"/>
              <a:t>Fiztop</a:t>
            </a:r>
            <a:r>
              <a:rPr lang="en-US" dirty="0"/>
              <a:t> identity, location, status, and local environmental conditions</a:t>
            </a:r>
          </a:p>
          <a:p>
            <a:r>
              <a:rPr lang="en-US" dirty="0"/>
              <a:t>If in danger of overturning or overturned by wave or wind, the stabilizing anchor line or sea anchor, weighted base and shape tend to keep it upright or to right the unit if upset </a:t>
            </a:r>
          </a:p>
          <a:p>
            <a:r>
              <a:rPr lang="en-US" dirty="0"/>
              <a:t>The </a:t>
            </a:r>
            <a:r>
              <a:rPr lang="en-US" dirty="0" err="1"/>
              <a:t>nanotextured</a:t>
            </a:r>
            <a:r>
              <a:rPr lang="en-US" dirty="0"/>
              <a:t> cone surface is made self-cleaning, like some leaves</a:t>
            </a:r>
          </a:p>
          <a:p>
            <a:r>
              <a:rPr lang="en-US" dirty="0"/>
              <a:t>Upper shape is resilient to normal wave action and provides no perch</a:t>
            </a:r>
          </a:p>
          <a:p>
            <a:r>
              <a:rPr lang="en-US" dirty="0"/>
              <a:t>Units are collected, cleaned &amp; relocated by drone vessels, as required. As well as their locator systems, the bulk movement of </a:t>
            </a:r>
            <a:r>
              <a:rPr lang="en-US" dirty="0" err="1"/>
              <a:t>Fiztops</a:t>
            </a:r>
            <a:r>
              <a:rPr lang="en-US" dirty="0"/>
              <a:t> could be predicted from wind and current data</a:t>
            </a:r>
          </a:p>
          <a:p>
            <a:r>
              <a:rPr lang="en-US" dirty="0"/>
              <a:t>Degraded diffusers might be replaced with new ones by slicing through the honeycomb layer just above them and heat-sealing on replacement diffuser foil. The honeycomb PET layer might originally be made thick enough to accommodate several such replacement refurbishments performed by maintenance staff</a:t>
            </a:r>
          </a:p>
          <a:p>
            <a:r>
              <a:rPr lang="en-US" dirty="0" err="1"/>
              <a:t>Nanobubble</a:t>
            </a:r>
            <a:r>
              <a:rPr lang="en-US" dirty="0"/>
              <a:t> half-life is likely to be measured in months, when aided by surfactants in the sea surface </a:t>
            </a:r>
          </a:p>
          <a:p>
            <a:r>
              <a:rPr lang="en-US" dirty="0"/>
              <a:t>Units are light and buoyant enough to pose little hazard to shipping</a:t>
            </a:r>
          </a:p>
          <a:p>
            <a:r>
              <a:rPr lang="en-US" dirty="0"/>
              <a:t>The under surface will provide algal food and habitat for marine life</a:t>
            </a:r>
          </a:p>
          <a:p>
            <a:r>
              <a:rPr lang="en-US" dirty="0"/>
              <a:t>Use satellite and aerial surveillance to determine </a:t>
            </a:r>
            <a:r>
              <a:rPr lang="en-US" dirty="0" err="1"/>
              <a:t>Fiztop</a:t>
            </a:r>
            <a:r>
              <a:rPr lang="en-US" dirty="0"/>
              <a:t> effectiveness  </a:t>
            </a:r>
          </a:p>
          <a:p>
            <a:endParaRPr lang="en-US" dirty="0"/>
          </a:p>
          <a:p>
            <a:endParaRPr lang="en-US" dirty="0"/>
          </a:p>
        </p:txBody>
      </p:sp>
    </p:spTree>
    <p:extLst>
      <p:ext uri="{BB962C8B-B14F-4D97-AF65-F5344CB8AC3E}">
        <p14:creationId xmlns:p14="http://schemas.microsoft.com/office/powerpoint/2010/main" val="719037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E55E9-8A52-0C47-A6EF-E2AD4FC93A0C}"/>
              </a:ext>
            </a:extLst>
          </p:cNvPr>
          <p:cNvSpPr>
            <a:spLocks noGrp="1"/>
          </p:cNvSpPr>
          <p:nvPr>
            <p:ph type="title"/>
          </p:nvPr>
        </p:nvSpPr>
        <p:spPr/>
        <p:txBody>
          <a:bodyPr/>
          <a:lstStyle/>
          <a:p>
            <a:r>
              <a:rPr lang="en-US" b="1" dirty="0"/>
              <a:t>CONSIDERATIONS</a:t>
            </a:r>
          </a:p>
        </p:txBody>
      </p:sp>
      <p:sp>
        <p:nvSpPr>
          <p:cNvPr id="3" name="Content Placeholder 2">
            <a:extLst>
              <a:ext uri="{FF2B5EF4-FFF2-40B4-BE49-F238E27FC236}">
                <a16:creationId xmlns:a16="http://schemas.microsoft.com/office/drawing/2014/main" id="{536998BC-389D-3946-9B6C-C18D8165FCF9}"/>
              </a:ext>
            </a:extLst>
          </p:cNvPr>
          <p:cNvSpPr>
            <a:spLocks noGrp="1"/>
          </p:cNvSpPr>
          <p:nvPr>
            <p:ph idx="1"/>
          </p:nvPr>
        </p:nvSpPr>
        <p:spPr/>
        <p:txBody>
          <a:bodyPr>
            <a:normAutofit fontScale="85000" lnSpcReduction="20000"/>
          </a:bodyPr>
          <a:lstStyle/>
          <a:p>
            <a:r>
              <a:rPr lang="en-US" dirty="0"/>
              <a:t>There are some practical considerations that will need to be addressed before this concept can be validated, one of which is whether the unit might overheat enough to damage the battery/capacitor or the Artificial Intelligence System (AIS). </a:t>
            </a:r>
          </a:p>
          <a:p>
            <a:r>
              <a:rPr lang="en-US" dirty="0"/>
              <a:t>Others are: would enough power be generated to produce useful amounts of nanobubbles; would biofilm or marine organisms block too many of the diffuser pores too quickly; following overturn, is the design sufficiently self-righting; what is the unit’s average longevity at sea; will theft or vandalism be a problem; and what is the likelihood of RD&amp;D funding and deployment approval by relevant agencies.</a:t>
            </a:r>
          </a:p>
          <a:p>
            <a:r>
              <a:rPr lang="en-US" dirty="0"/>
              <a:t>To cope with varying environmental conditions, such as storms, the three optional floats might be inflatable/</a:t>
            </a:r>
            <a:r>
              <a:rPr lang="en-US" dirty="0" err="1"/>
              <a:t>deflatable</a:t>
            </a:r>
            <a:r>
              <a:rPr lang="en-US" dirty="0"/>
              <a:t> at the direction of the AIS. </a:t>
            </a:r>
          </a:p>
          <a:p>
            <a:r>
              <a:rPr lang="en-US" dirty="0"/>
              <a:t>Note, that such nanobubbles do not constitute foam as they occur beneath the ocean surface, if only by a little. Nor would they tend to agglomerate or coalesce because their exterior surface has the same, repelling static charge.  </a:t>
            </a:r>
          </a:p>
          <a:p>
            <a:endParaRPr lang="en-US" dirty="0"/>
          </a:p>
        </p:txBody>
      </p:sp>
    </p:spTree>
    <p:extLst>
      <p:ext uri="{BB962C8B-B14F-4D97-AF65-F5344CB8AC3E}">
        <p14:creationId xmlns:p14="http://schemas.microsoft.com/office/powerpoint/2010/main" val="2243708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4BB5C-52BF-BF4E-AE7D-2C0A9B93A87C}"/>
              </a:ext>
            </a:extLst>
          </p:cNvPr>
          <p:cNvSpPr>
            <a:spLocks noGrp="1"/>
          </p:cNvSpPr>
          <p:nvPr>
            <p:ph type="title"/>
          </p:nvPr>
        </p:nvSpPr>
        <p:spPr>
          <a:xfrm>
            <a:off x="838200" y="365125"/>
            <a:ext cx="10515600" cy="777875"/>
          </a:xfrm>
        </p:spPr>
        <p:txBody>
          <a:bodyPr/>
          <a:lstStyle/>
          <a:p>
            <a:r>
              <a:rPr lang="en-US" b="1" dirty="0"/>
              <a:t>Dissemination</a:t>
            </a:r>
          </a:p>
        </p:txBody>
      </p:sp>
      <p:sp>
        <p:nvSpPr>
          <p:cNvPr id="3" name="Content Placeholder 2">
            <a:extLst>
              <a:ext uri="{FF2B5EF4-FFF2-40B4-BE49-F238E27FC236}">
                <a16:creationId xmlns:a16="http://schemas.microsoft.com/office/drawing/2014/main" id="{86D6742F-B3F4-5A47-93EB-0E4D95EBCACE}"/>
              </a:ext>
            </a:extLst>
          </p:cNvPr>
          <p:cNvSpPr>
            <a:spLocks noGrp="1"/>
          </p:cNvSpPr>
          <p:nvPr>
            <p:ph idx="1"/>
          </p:nvPr>
        </p:nvSpPr>
        <p:spPr>
          <a:xfrm>
            <a:off x="838200" y="1063487"/>
            <a:ext cx="10515600" cy="5113476"/>
          </a:xfrm>
        </p:spPr>
        <p:txBody>
          <a:bodyPr>
            <a:normAutofit fontScale="92500" lnSpcReduction="20000"/>
          </a:bodyPr>
          <a:lstStyle/>
          <a:p>
            <a:r>
              <a:rPr lang="en-US" dirty="0"/>
              <a:t>Dissemination, cleaning and maintenance of </a:t>
            </a:r>
            <a:r>
              <a:rPr lang="en-US" dirty="0" err="1"/>
              <a:t>Fiztops</a:t>
            </a:r>
            <a:r>
              <a:rPr lang="en-US" dirty="0"/>
              <a:t> in the vicinity of coastlines might best be performed by locals with boat access. These might be fishers or tourism operators who benefitted from </a:t>
            </a:r>
            <a:r>
              <a:rPr lang="en-US" dirty="0" err="1"/>
              <a:t>Fiztop</a:t>
            </a:r>
            <a:r>
              <a:rPr lang="en-US" dirty="0"/>
              <a:t> presence, or else a specialized corps of paid workers.</a:t>
            </a:r>
          </a:p>
          <a:p>
            <a:r>
              <a:rPr lang="en-US" dirty="0"/>
              <a:t>Anchoring systems, in the form of anchors with attached reels and lines, might be used to fix </a:t>
            </a:r>
            <a:r>
              <a:rPr lang="en-US" dirty="0" err="1"/>
              <a:t>Fiztops</a:t>
            </a:r>
            <a:r>
              <a:rPr lang="en-US" dirty="0"/>
              <a:t> where they would be of best use. </a:t>
            </a:r>
          </a:p>
          <a:p>
            <a:r>
              <a:rPr lang="en-US" dirty="0"/>
              <a:t>Similar anchoring systems might be used to deploy </a:t>
            </a:r>
            <a:r>
              <a:rPr lang="en-US" dirty="0" err="1"/>
              <a:t>Fiztops</a:t>
            </a:r>
            <a:r>
              <a:rPr lang="en-US" dirty="0"/>
              <a:t> in deeper or remote waters from either larger vessels or cargo planes fitted to allow deployment. Airborne deployment might require the use of water-soluble parachutes. Lines might be made from carbon </a:t>
            </a:r>
            <a:r>
              <a:rPr lang="en-US" dirty="0" err="1"/>
              <a:t>fibre</a:t>
            </a:r>
            <a:r>
              <a:rPr lang="en-US" dirty="0"/>
              <a:t>, graphene or coated </a:t>
            </a:r>
            <a:r>
              <a:rPr lang="en-US" dirty="0" err="1"/>
              <a:t>Zylon</a:t>
            </a:r>
            <a:r>
              <a:rPr lang="en-US" dirty="0"/>
              <a:t>.</a:t>
            </a:r>
          </a:p>
          <a:p>
            <a:r>
              <a:rPr lang="en-US" dirty="0"/>
              <a:t> Alternatively, large drone or remotely operated vessels (ROV) might be used to perform most </a:t>
            </a:r>
            <a:r>
              <a:rPr lang="en-US" dirty="0" err="1"/>
              <a:t>Fiztop</a:t>
            </a:r>
            <a:r>
              <a:rPr lang="en-US" dirty="0"/>
              <a:t>-related care functions, including that of relocating free-floating ones to better areas and of gathering others for refurbishment or replacement.</a:t>
            </a:r>
          </a:p>
        </p:txBody>
      </p:sp>
    </p:spTree>
    <p:extLst>
      <p:ext uri="{BB962C8B-B14F-4D97-AF65-F5344CB8AC3E}">
        <p14:creationId xmlns:p14="http://schemas.microsoft.com/office/powerpoint/2010/main" val="200024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8AFD7-0A79-594D-B04A-6C848416AB1B}"/>
              </a:ext>
            </a:extLst>
          </p:cNvPr>
          <p:cNvSpPr>
            <a:spLocks noGrp="1"/>
          </p:cNvSpPr>
          <p:nvPr>
            <p:ph type="title"/>
          </p:nvPr>
        </p:nvSpPr>
        <p:spPr/>
        <p:txBody>
          <a:bodyPr/>
          <a:lstStyle/>
          <a:p>
            <a:r>
              <a:rPr lang="en-US" b="1" dirty="0"/>
              <a:t>Manufacture of DZFO Diffusers</a:t>
            </a:r>
          </a:p>
        </p:txBody>
      </p:sp>
      <p:sp>
        <p:nvSpPr>
          <p:cNvPr id="3" name="Content Placeholder 2">
            <a:extLst>
              <a:ext uri="{FF2B5EF4-FFF2-40B4-BE49-F238E27FC236}">
                <a16:creationId xmlns:a16="http://schemas.microsoft.com/office/drawing/2014/main" id="{B37B7D44-4DBF-5746-A0FD-99D5B1E4BA44}"/>
              </a:ext>
            </a:extLst>
          </p:cNvPr>
          <p:cNvSpPr>
            <a:spLocks noGrp="1"/>
          </p:cNvSpPr>
          <p:nvPr>
            <p:ph idx="1"/>
          </p:nvPr>
        </p:nvSpPr>
        <p:spPr/>
        <p:txBody>
          <a:bodyPr>
            <a:normAutofit lnSpcReduction="10000"/>
          </a:bodyPr>
          <a:lstStyle/>
          <a:p>
            <a:r>
              <a:rPr lang="en-US" dirty="0"/>
              <a:t>Commercial diffusers are not particularly well-suited for DZFO use.</a:t>
            </a:r>
          </a:p>
          <a:p>
            <a:r>
              <a:rPr lang="en-US" dirty="0"/>
              <a:t>They are: too thick, too expensive, too energy-intensive, non-flexing, too heavy, too subject to failure, or typically do not provide pores of the desired shape, numeric density and dimensions for optimal DZFO operation at either micro or </a:t>
            </a:r>
            <a:r>
              <a:rPr lang="en-US" dirty="0" err="1"/>
              <a:t>nano</a:t>
            </a:r>
            <a:r>
              <a:rPr lang="en-US" dirty="0"/>
              <a:t> levels.</a:t>
            </a:r>
          </a:p>
          <a:p>
            <a:r>
              <a:rPr lang="en-US" dirty="0"/>
              <a:t>Our proposed diffusers suffer none of these deficiencies. Moreover, their manufacture appears suited to large-scale, mass production whereby the basic product, the diffuser plate or </a:t>
            </a:r>
            <a:r>
              <a:rPr lang="en-US" dirty="0" err="1"/>
              <a:t>porated</a:t>
            </a:r>
            <a:r>
              <a:rPr lang="en-US" dirty="0"/>
              <a:t> laminate film/foil, meets the requirements of a full, diffuser product range.</a:t>
            </a:r>
          </a:p>
          <a:p>
            <a:r>
              <a:rPr lang="en-US" dirty="0"/>
              <a:t>None of the process steps are particularly unfamiliar to current practice, only the scales at which they operate and their combination.  </a:t>
            </a:r>
          </a:p>
        </p:txBody>
      </p:sp>
    </p:spTree>
    <p:extLst>
      <p:ext uri="{BB962C8B-B14F-4D97-AF65-F5344CB8AC3E}">
        <p14:creationId xmlns:p14="http://schemas.microsoft.com/office/powerpoint/2010/main" val="1997404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3F59C-1AAC-354B-AB7D-A471C2083DD0}"/>
              </a:ext>
            </a:extLst>
          </p:cNvPr>
          <p:cNvSpPr>
            <a:spLocks noGrp="1"/>
          </p:cNvSpPr>
          <p:nvPr>
            <p:ph type="title"/>
          </p:nvPr>
        </p:nvSpPr>
        <p:spPr/>
        <p:txBody>
          <a:bodyPr/>
          <a:lstStyle/>
          <a:p>
            <a:r>
              <a:rPr lang="en-US" b="1" dirty="0"/>
              <a:t>Draft Process Steps</a:t>
            </a:r>
          </a:p>
        </p:txBody>
      </p:sp>
      <p:sp>
        <p:nvSpPr>
          <p:cNvPr id="3" name="Content Placeholder 2">
            <a:extLst>
              <a:ext uri="{FF2B5EF4-FFF2-40B4-BE49-F238E27FC236}">
                <a16:creationId xmlns:a16="http://schemas.microsoft.com/office/drawing/2014/main" id="{D25C2715-5F1D-6644-8094-8C7E2CCA00A7}"/>
              </a:ext>
            </a:extLst>
          </p:cNvPr>
          <p:cNvSpPr>
            <a:spLocks noGrp="1"/>
          </p:cNvSpPr>
          <p:nvPr>
            <p:ph idx="1"/>
          </p:nvPr>
        </p:nvSpPr>
        <p:spPr>
          <a:xfrm>
            <a:off x="838200" y="1401417"/>
            <a:ext cx="10515600" cy="5091458"/>
          </a:xfrm>
        </p:spPr>
        <p:txBody>
          <a:bodyPr>
            <a:normAutofit fontScale="70000" lnSpcReduction="20000"/>
          </a:bodyPr>
          <a:lstStyle/>
          <a:p>
            <a:r>
              <a:rPr lang="en-US" dirty="0"/>
              <a:t>Grow cubic salt (NaCl) crystals of the desired micron or </a:t>
            </a:r>
            <a:r>
              <a:rPr lang="en-US" dirty="0" err="1"/>
              <a:t>nano</a:t>
            </a:r>
            <a:r>
              <a:rPr lang="en-US" dirty="0"/>
              <a:t> size using the antisolvent crystallization method which generates monodisperse (same-sized) crystals by adding alcohol slowly to a fast-stirred, near-saturated salt and water solution.</a:t>
            </a:r>
          </a:p>
          <a:p>
            <a:r>
              <a:rPr lang="en-US" dirty="0"/>
              <a:t>Thoroughly dry and mix these crystals into molten PET polymer at the desired concentration to give the diffuser pores the optimal average separation</a:t>
            </a:r>
          </a:p>
          <a:p>
            <a:r>
              <a:rPr lang="en-US" dirty="0" err="1"/>
              <a:t>Calender</a:t>
            </a:r>
            <a:r>
              <a:rPr lang="en-US" dirty="0"/>
              <a:t> the mix onto titanium foil ribbon of the desired thickness that is thinly copper-electroplated on one side as an anti-fouling measure. The </a:t>
            </a:r>
            <a:r>
              <a:rPr lang="en-US" dirty="0" err="1"/>
              <a:t>calender</a:t>
            </a:r>
            <a:r>
              <a:rPr lang="en-US" dirty="0"/>
              <a:t> roller next to the foil could be rubber-coated so that each salt cube would indent the foil, thereby making a better funnel to focus the tiny air pulses at the foil end of the pore, minimizing any difference effects in salt cube sizes, and helping to ensure that PET does not obstruct the salt from the dissolving water or the etching acid from the foil.  </a:t>
            </a:r>
          </a:p>
          <a:p>
            <a:r>
              <a:rPr lang="en-US" dirty="0"/>
              <a:t>Ensure the salt surface is exposed then wash the salt from the resulting laminate.</a:t>
            </a:r>
          </a:p>
          <a:p>
            <a:r>
              <a:rPr lang="en-US" dirty="0"/>
              <a:t>Use additional rollers to add etching acid then later remove titanium etching mixtures of hydrofluoric and nitric acids and their products from the laminate.</a:t>
            </a:r>
          </a:p>
          <a:p>
            <a:r>
              <a:rPr lang="en-US" dirty="0"/>
              <a:t>So progressively etch the titanium foil that exit pore holes of the desired dimensions are made on the opposite side to the PET.</a:t>
            </a:r>
          </a:p>
          <a:p>
            <a:r>
              <a:rPr lang="en-US" dirty="0"/>
              <a:t>At some stage electrolytically deposit a copper anti-fouling layer on the exposed metallic side of the PET/titanium foil diffuser sufficient to last until its expected refurbishment date.</a:t>
            </a:r>
          </a:p>
          <a:p>
            <a:r>
              <a:rPr lang="en-US" dirty="0"/>
              <a:t>Shape the diffuser ribbon and heat-seal or otherwise glue it to a honeycomb of PET to the PET of the DZFO outlets. The honeycomb gives each DZFO leg outlet a fixed area of diffuser to use.   </a:t>
            </a:r>
          </a:p>
        </p:txBody>
      </p:sp>
    </p:spTree>
    <p:extLst>
      <p:ext uri="{BB962C8B-B14F-4D97-AF65-F5344CB8AC3E}">
        <p14:creationId xmlns:p14="http://schemas.microsoft.com/office/powerpoint/2010/main" val="3235519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10476</TotalTime>
  <Words>1839</Words>
  <Application>Microsoft Macintosh PowerPoint</Application>
  <PresentationFormat>Widescreen</PresentationFormat>
  <Paragraphs>159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DESIGN FOR A MARINE NANOBUBBLE GENERATOR OR “FIZTOP”</vt:lpstr>
      <vt:lpstr>INTRODUCTION</vt:lpstr>
      <vt:lpstr>PowerPoint Presentation</vt:lpstr>
      <vt:lpstr>PowerPoint Presentation</vt:lpstr>
      <vt:lpstr>MARINE NANOBUBBLE GENERATORS</vt:lpstr>
      <vt:lpstr>CONSIDERATIONS</vt:lpstr>
      <vt:lpstr>Dissemination</vt:lpstr>
      <vt:lpstr>Manufacture of DZFO Diffusers</vt:lpstr>
      <vt:lpstr>Draft Process Steps</vt:lpstr>
      <vt:lpstr>Diagram of how the pores are made</vt:lpstr>
      <vt:lpstr>Finishing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v1 FOR A MARINE NANOBUBBLE GENERATOR</dc:title>
  <dc:creator>Alice Clarke</dc:creator>
  <cp:lastModifiedBy>Alice Clarke</cp:lastModifiedBy>
  <cp:revision>98</cp:revision>
  <cp:lastPrinted>2019-03-15T02:03:57Z</cp:lastPrinted>
  <dcterms:created xsi:type="dcterms:W3CDTF">2018-03-21T22:56:07Z</dcterms:created>
  <dcterms:modified xsi:type="dcterms:W3CDTF">2020-06-22T00:28:30Z</dcterms:modified>
</cp:coreProperties>
</file>