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99D"/>
    <a:srgbClr val="F2FF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76"/>
    <p:restoredTop sz="94694"/>
  </p:normalViewPr>
  <p:slideViewPr>
    <p:cSldViewPr snapToGrid="0" snapToObjects="1">
      <p:cViewPr varScale="1">
        <p:scale>
          <a:sx n="128" d="100"/>
          <a:sy n="128" d="100"/>
        </p:scale>
        <p:origin x="4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4B5A7-26F1-8F49-8079-D62A4909C0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CFC1D20-9926-A048-B615-C42FFD1BFE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737849B-9113-E94F-A002-DDC709724458}"/>
              </a:ext>
            </a:extLst>
          </p:cNvPr>
          <p:cNvSpPr>
            <a:spLocks noGrp="1"/>
          </p:cNvSpPr>
          <p:nvPr>
            <p:ph type="dt" sz="half" idx="10"/>
          </p:nvPr>
        </p:nvSpPr>
        <p:spPr/>
        <p:txBody>
          <a:bodyPr/>
          <a:lstStyle/>
          <a:p>
            <a:fld id="{3693A8EA-38A8-9846-AA84-04769F640033}" type="datetimeFigureOut">
              <a:rPr lang="en-US" smtClean="0"/>
              <a:t>12/11/19</a:t>
            </a:fld>
            <a:endParaRPr lang="en-US"/>
          </a:p>
        </p:txBody>
      </p:sp>
      <p:sp>
        <p:nvSpPr>
          <p:cNvPr id="5" name="Footer Placeholder 4">
            <a:extLst>
              <a:ext uri="{FF2B5EF4-FFF2-40B4-BE49-F238E27FC236}">
                <a16:creationId xmlns:a16="http://schemas.microsoft.com/office/drawing/2014/main" id="{C2FC406A-866F-604F-AACC-FC54EFDDED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CE24AA-8DF0-144C-9492-9E166F328AC8}"/>
              </a:ext>
            </a:extLst>
          </p:cNvPr>
          <p:cNvSpPr>
            <a:spLocks noGrp="1"/>
          </p:cNvSpPr>
          <p:nvPr>
            <p:ph type="sldNum" sz="quarter" idx="12"/>
          </p:nvPr>
        </p:nvSpPr>
        <p:spPr/>
        <p:txBody>
          <a:bodyPr/>
          <a:lstStyle/>
          <a:p>
            <a:fld id="{DF830E5F-3A1D-B347-B30B-1CE88D3B58AB}" type="slidenum">
              <a:rPr lang="en-US" smtClean="0"/>
              <a:t>‹#›</a:t>
            </a:fld>
            <a:endParaRPr lang="en-US"/>
          </a:p>
        </p:txBody>
      </p:sp>
    </p:spTree>
    <p:extLst>
      <p:ext uri="{BB962C8B-B14F-4D97-AF65-F5344CB8AC3E}">
        <p14:creationId xmlns:p14="http://schemas.microsoft.com/office/powerpoint/2010/main" val="3446518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5D041-8048-AA44-8C86-279F6007BD1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D5FAB90-15FA-E644-B620-BB5C638CD9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43E28C-F6CE-6F4A-8E91-6E8FFA48DD6A}"/>
              </a:ext>
            </a:extLst>
          </p:cNvPr>
          <p:cNvSpPr>
            <a:spLocks noGrp="1"/>
          </p:cNvSpPr>
          <p:nvPr>
            <p:ph type="dt" sz="half" idx="10"/>
          </p:nvPr>
        </p:nvSpPr>
        <p:spPr/>
        <p:txBody>
          <a:bodyPr/>
          <a:lstStyle/>
          <a:p>
            <a:fld id="{3693A8EA-38A8-9846-AA84-04769F640033}" type="datetimeFigureOut">
              <a:rPr lang="en-US" smtClean="0"/>
              <a:t>12/11/19</a:t>
            </a:fld>
            <a:endParaRPr lang="en-US"/>
          </a:p>
        </p:txBody>
      </p:sp>
      <p:sp>
        <p:nvSpPr>
          <p:cNvPr id="5" name="Footer Placeholder 4">
            <a:extLst>
              <a:ext uri="{FF2B5EF4-FFF2-40B4-BE49-F238E27FC236}">
                <a16:creationId xmlns:a16="http://schemas.microsoft.com/office/drawing/2014/main" id="{B71FD812-8DFD-C341-AC78-D112A9364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B26790-32AD-1E4A-8B34-08F313A81A4B}"/>
              </a:ext>
            </a:extLst>
          </p:cNvPr>
          <p:cNvSpPr>
            <a:spLocks noGrp="1"/>
          </p:cNvSpPr>
          <p:nvPr>
            <p:ph type="sldNum" sz="quarter" idx="12"/>
          </p:nvPr>
        </p:nvSpPr>
        <p:spPr/>
        <p:txBody>
          <a:bodyPr/>
          <a:lstStyle/>
          <a:p>
            <a:fld id="{DF830E5F-3A1D-B347-B30B-1CE88D3B58AB}" type="slidenum">
              <a:rPr lang="en-US" smtClean="0"/>
              <a:t>‹#›</a:t>
            </a:fld>
            <a:endParaRPr lang="en-US"/>
          </a:p>
        </p:txBody>
      </p:sp>
    </p:spTree>
    <p:extLst>
      <p:ext uri="{BB962C8B-B14F-4D97-AF65-F5344CB8AC3E}">
        <p14:creationId xmlns:p14="http://schemas.microsoft.com/office/powerpoint/2010/main" val="1615429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B2E704-D556-5247-A254-DF7C58101B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95008FF-FBF8-7640-ACDF-D461F821A9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A7E430-D351-4149-934D-910150CD6127}"/>
              </a:ext>
            </a:extLst>
          </p:cNvPr>
          <p:cNvSpPr>
            <a:spLocks noGrp="1"/>
          </p:cNvSpPr>
          <p:nvPr>
            <p:ph type="dt" sz="half" idx="10"/>
          </p:nvPr>
        </p:nvSpPr>
        <p:spPr/>
        <p:txBody>
          <a:bodyPr/>
          <a:lstStyle/>
          <a:p>
            <a:fld id="{3693A8EA-38A8-9846-AA84-04769F640033}" type="datetimeFigureOut">
              <a:rPr lang="en-US" smtClean="0"/>
              <a:t>12/11/19</a:t>
            </a:fld>
            <a:endParaRPr lang="en-US"/>
          </a:p>
        </p:txBody>
      </p:sp>
      <p:sp>
        <p:nvSpPr>
          <p:cNvPr id="5" name="Footer Placeholder 4">
            <a:extLst>
              <a:ext uri="{FF2B5EF4-FFF2-40B4-BE49-F238E27FC236}">
                <a16:creationId xmlns:a16="http://schemas.microsoft.com/office/drawing/2014/main" id="{BEAA655E-826F-E94B-A570-36BD7729A6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E12106-56CC-4944-8C06-D45D0FB244F6}"/>
              </a:ext>
            </a:extLst>
          </p:cNvPr>
          <p:cNvSpPr>
            <a:spLocks noGrp="1"/>
          </p:cNvSpPr>
          <p:nvPr>
            <p:ph type="sldNum" sz="quarter" idx="12"/>
          </p:nvPr>
        </p:nvSpPr>
        <p:spPr/>
        <p:txBody>
          <a:bodyPr/>
          <a:lstStyle/>
          <a:p>
            <a:fld id="{DF830E5F-3A1D-B347-B30B-1CE88D3B58AB}" type="slidenum">
              <a:rPr lang="en-US" smtClean="0"/>
              <a:t>‹#›</a:t>
            </a:fld>
            <a:endParaRPr lang="en-US"/>
          </a:p>
        </p:txBody>
      </p:sp>
    </p:spTree>
    <p:extLst>
      <p:ext uri="{BB962C8B-B14F-4D97-AF65-F5344CB8AC3E}">
        <p14:creationId xmlns:p14="http://schemas.microsoft.com/office/powerpoint/2010/main" val="1314010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B0A74-0BCA-4645-85C9-759D7C3DD4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81BC86-45B5-3147-AA49-ADE67882ED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0A000C-F445-A14F-8B38-A9A627D45325}"/>
              </a:ext>
            </a:extLst>
          </p:cNvPr>
          <p:cNvSpPr>
            <a:spLocks noGrp="1"/>
          </p:cNvSpPr>
          <p:nvPr>
            <p:ph type="dt" sz="half" idx="10"/>
          </p:nvPr>
        </p:nvSpPr>
        <p:spPr/>
        <p:txBody>
          <a:bodyPr/>
          <a:lstStyle/>
          <a:p>
            <a:fld id="{3693A8EA-38A8-9846-AA84-04769F640033}" type="datetimeFigureOut">
              <a:rPr lang="en-US" smtClean="0"/>
              <a:t>12/11/19</a:t>
            </a:fld>
            <a:endParaRPr lang="en-US"/>
          </a:p>
        </p:txBody>
      </p:sp>
      <p:sp>
        <p:nvSpPr>
          <p:cNvPr id="5" name="Footer Placeholder 4">
            <a:extLst>
              <a:ext uri="{FF2B5EF4-FFF2-40B4-BE49-F238E27FC236}">
                <a16:creationId xmlns:a16="http://schemas.microsoft.com/office/drawing/2014/main" id="{8A6C61A7-3B0C-1C48-A18A-D12EDD0BB9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0A4133-0E94-5344-BD6C-9E8A0EE3235A}"/>
              </a:ext>
            </a:extLst>
          </p:cNvPr>
          <p:cNvSpPr>
            <a:spLocks noGrp="1"/>
          </p:cNvSpPr>
          <p:nvPr>
            <p:ph type="sldNum" sz="quarter" idx="12"/>
          </p:nvPr>
        </p:nvSpPr>
        <p:spPr/>
        <p:txBody>
          <a:bodyPr/>
          <a:lstStyle/>
          <a:p>
            <a:fld id="{DF830E5F-3A1D-B347-B30B-1CE88D3B58AB}" type="slidenum">
              <a:rPr lang="en-US" smtClean="0"/>
              <a:t>‹#›</a:t>
            </a:fld>
            <a:endParaRPr lang="en-US"/>
          </a:p>
        </p:txBody>
      </p:sp>
    </p:spTree>
    <p:extLst>
      <p:ext uri="{BB962C8B-B14F-4D97-AF65-F5344CB8AC3E}">
        <p14:creationId xmlns:p14="http://schemas.microsoft.com/office/powerpoint/2010/main" val="699465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19C9E-F39A-444E-B226-B9D41E954F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82E1BA-9004-BB43-98B0-7640AC14C6F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DA0B9D-CF5D-944D-B270-044C7E4B774B}"/>
              </a:ext>
            </a:extLst>
          </p:cNvPr>
          <p:cNvSpPr>
            <a:spLocks noGrp="1"/>
          </p:cNvSpPr>
          <p:nvPr>
            <p:ph type="dt" sz="half" idx="10"/>
          </p:nvPr>
        </p:nvSpPr>
        <p:spPr/>
        <p:txBody>
          <a:bodyPr/>
          <a:lstStyle/>
          <a:p>
            <a:fld id="{3693A8EA-38A8-9846-AA84-04769F640033}" type="datetimeFigureOut">
              <a:rPr lang="en-US" smtClean="0"/>
              <a:t>12/11/19</a:t>
            </a:fld>
            <a:endParaRPr lang="en-US"/>
          </a:p>
        </p:txBody>
      </p:sp>
      <p:sp>
        <p:nvSpPr>
          <p:cNvPr id="5" name="Footer Placeholder 4">
            <a:extLst>
              <a:ext uri="{FF2B5EF4-FFF2-40B4-BE49-F238E27FC236}">
                <a16:creationId xmlns:a16="http://schemas.microsoft.com/office/drawing/2014/main" id="{DF505049-7BB3-184F-BAA0-026C10ECB2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37E85F-374C-BF40-A7C0-86362912614E}"/>
              </a:ext>
            </a:extLst>
          </p:cNvPr>
          <p:cNvSpPr>
            <a:spLocks noGrp="1"/>
          </p:cNvSpPr>
          <p:nvPr>
            <p:ph type="sldNum" sz="quarter" idx="12"/>
          </p:nvPr>
        </p:nvSpPr>
        <p:spPr/>
        <p:txBody>
          <a:bodyPr/>
          <a:lstStyle/>
          <a:p>
            <a:fld id="{DF830E5F-3A1D-B347-B30B-1CE88D3B58AB}" type="slidenum">
              <a:rPr lang="en-US" smtClean="0"/>
              <a:t>‹#›</a:t>
            </a:fld>
            <a:endParaRPr lang="en-US"/>
          </a:p>
        </p:txBody>
      </p:sp>
    </p:spTree>
    <p:extLst>
      <p:ext uri="{BB962C8B-B14F-4D97-AF65-F5344CB8AC3E}">
        <p14:creationId xmlns:p14="http://schemas.microsoft.com/office/powerpoint/2010/main" val="2424660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33D8D-016B-8445-A331-0D6F348CB9D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DE4AE2-96B4-6140-BF67-B299B3C533B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D3805F8-7860-3840-86AF-8E7C78F103D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7A75A4A-583D-2241-A3C0-045569B6FE8E}"/>
              </a:ext>
            </a:extLst>
          </p:cNvPr>
          <p:cNvSpPr>
            <a:spLocks noGrp="1"/>
          </p:cNvSpPr>
          <p:nvPr>
            <p:ph type="dt" sz="half" idx="10"/>
          </p:nvPr>
        </p:nvSpPr>
        <p:spPr/>
        <p:txBody>
          <a:bodyPr/>
          <a:lstStyle/>
          <a:p>
            <a:fld id="{3693A8EA-38A8-9846-AA84-04769F640033}" type="datetimeFigureOut">
              <a:rPr lang="en-US" smtClean="0"/>
              <a:t>12/11/19</a:t>
            </a:fld>
            <a:endParaRPr lang="en-US"/>
          </a:p>
        </p:txBody>
      </p:sp>
      <p:sp>
        <p:nvSpPr>
          <p:cNvPr id="6" name="Footer Placeholder 5">
            <a:extLst>
              <a:ext uri="{FF2B5EF4-FFF2-40B4-BE49-F238E27FC236}">
                <a16:creationId xmlns:a16="http://schemas.microsoft.com/office/drawing/2014/main" id="{19DA1FF0-5008-A848-A439-A264190EDF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BC0DE6-FCC4-7246-9CEC-DE37A206D0AA}"/>
              </a:ext>
            </a:extLst>
          </p:cNvPr>
          <p:cNvSpPr>
            <a:spLocks noGrp="1"/>
          </p:cNvSpPr>
          <p:nvPr>
            <p:ph type="sldNum" sz="quarter" idx="12"/>
          </p:nvPr>
        </p:nvSpPr>
        <p:spPr/>
        <p:txBody>
          <a:bodyPr/>
          <a:lstStyle/>
          <a:p>
            <a:fld id="{DF830E5F-3A1D-B347-B30B-1CE88D3B58AB}" type="slidenum">
              <a:rPr lang="en-US" smtClean="0"/>
              <a:t>‹#›</a:t>
            </a:fld>
            <a:endParaRPr lang="en-US"/>
          </a:p>
        </p:txBody>
      </p:sp>
    </p:spTree>
    <p:extLst>
      <p:ext uri="{BB962C8B-B14F-4D97-AF65-F5344CB8AC3E}">
        <p14:creationId xmlns:p14="http://schemas.microsoft.com/office/powerpoint/2010/main" val="486514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69A5D-560A-364A-8E05-AD0BA661814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871BF4C-0D46-9349-97ED-FB49A14B1A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3209F64-85A8-FB4C-B12A-B030D9B361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217DEA-99B2-564E-8975-3AEBB6E246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1E4383-2F62-134F-AC98-58BD37EFE4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C37189-8BC1-6641-AF0E-074758255579}"/>
              </a:ext>
            </a:extLst>
          </p:cNvPr>
          <p:cNvSpPr>
            <a:spLocks noGrp="1"/>
          </p:cNvSpPr>
          <p:nvPr>
            <p:ph type="dt" sz="half" idx="10"/>
          </p:nvPr>
        </p:nvSpPr>
        <p:spPr/>
        <p:txBody>
          <a:bodyPr/>
          <a:lstStyle/>
          <a:p>
            <a:fld id="{3693A8EA-38A8-9846-AA84-04769F640033}" type="datetimeFigureOut">
              <a:rPr lang="en-US" smtClean="0"/>
              <a:t>12/11/19</a:t>
            </a:fld>
            <a:endParaRPr lang="en-US"/>
          </a:p>
        </p:txBody>
      </p:sp>
      <p:sp>
        <p:nvSpPr>
          <p:cNvPr id="8" name="Footer Placeholder 7">
            <a:extLst>
              <a:ext uri="{FF2B5EF4-FFF2-40B4-BE49-F238E27FC236}">
                <a16:creationId xmlns:a16="http://schemas.microsoft.com/office/drawing/2014/main" id="{C5DAB221-85ED-724F-851B-4B69BD5E21E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A7DADDC-C182-FF40-AB3A-3398A1247DC4}"/>
              </a:ext>
            </a:extLst>
          </p:cNvPr>
          <p:cNvSpPr>
            <a:spLocks noGrp="1"/>
          </p:cNvSpPr>
          <p:nvPr>
            <p:ph type="sldNum" sz="quarter" idx="12"/>
          </p:nvPr>
        </p:nvSpPr>
        <p:spPr/>
        <p:txBody>
          <a:bodyPr/>
          <a:lstStyle/>
          <a:p>
            <a:fld id="{DF830E5F-3A1D-B347-B30B-1CE88D3B58AB}" type="slidenum">
              <a:rPr lang="en-US" smtClean="0"/>
              <a:t>‹#›</a:t>
            </a:fld>
            <a:endParaRPr lang="en-US"/>
          </a:p>
        </p:txBody>
      </p:sp>
    </p:spTree>
    <p:extLst>
      <p:ext uri="{BB962C8B-B14F-4D97-AF65-F5344CB8AC3E}">
        <p14:creationId xmlns:p14="http://schemas.microsoft.com/office/powerpoint/2010/main" val="341374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4834E-40CA-934C-853B-950D497A9A5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7909D6-D396-7C40-9EF9-015AE8609DBF}"/>
              </a:ext>
            </a:extLst>
          </p:cNvPr>
          <p:cNvSpPr>
            <a:spLocks noGrp="1"/>
          </p:cNvSpPr>
          <p:nvPr>
            <p:ph type="dt" sz="half" idx="10"/>
          </p:nvPr>
        </p:nvSpPr>
        <p:spPr/>
        <p:txBody>
          <a:bodyPr/>
          <a:lstStyle/>
          <a:p>
            <a:fld id="{3693A8EA-38A8-9846-AA84-04769F640033}" type="datetimeFigureOut">
              <a:rPr lang="en-US" smtClean="0"/>
              <a:t>12/11/19</a:t>
            </a:fld>
            <a:endParaRPr lang="en-US"/>
          </a:p>
        </p:txBody>
      </p:sp>
      <p:sp>
        <p:nvSpPr>
          <p:cNvPr id="4" name="Footer Placeholder 3">
            <a:extLst>
              <a:ext uri="{FF2B5EF4-FFF2-40B4-BE49-F238E27FC236}">
                <a16:creationId xmlns:a16="http://schemas.microsoft.com/office/drawing/2014/main" id="{5BB7798E-BAC9-4F4D-8C0A-BF341C9F9C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648D9B-B57C-E64D-B24C-FF69343955C4}"/>
              </a:ext>
            </a:extLst>
          </p:cNvPr>
          <p:cNvSpPr>
            <a:spLocks noGrp="1"/>
          </p:cNvSpPr>
          <p:nvPr>
            <p:ph type="sldNum" sz="quarter" idx="12"/>
          </p:nvPr>
        </p:nvSpPr>
        <p:spPr/>
        <p:txBody>
          <a:bodyPr/>
          <a:lstStyle/>
          <a:p>
            <a:fld id="{DF830E5F-3A1D-B347-B30B-1CE88D3B58AB}" type="slidenum">
              <a:rPr lang="en-US" smtClean="0"/>
              <a:t>‹#›</a:t>
            </a:fld>
            <a:endParaRPr lang="en-US"/>
          </a:p>
        </p:txBody>
      </p:sp>
    </p:spTree>
    <p:extLst>
      <p:ext uri="{BB962C8B-B14F-4D97-AF65-F5344CB8AC3E}">
        <p14:creationId xmlns:p14="http://schemas.microsoft.com/office/powerpoint/2010/main" val="3765154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0D5239-9D79-BF42-A09D-09E21B1F5728}"/>
              </a:ext>
            </a:extLst>
          </p:cNvPr>
          <p:cNvSpPr>
            <a:spLocks noGrp="1"/>
          </p:cNvSpPr>
          <p:nvPr>
            <p:ph type="dt" sz="half" idx="10"/>
          </p:nvPr>
        </p:nvSpPr>
        <p:spPr/>
        <p:txBody>
          <a:bodyPr/>
          <a:lstStyle/>
          <a:p>
            <a:fld id="{3693A8EA-38A8-9846-AA84-04769F640033}" type="datetimeFigureOut">
              <a:rPr lang="en-US" smtClean="0"/>
              <a:t>12/11/19</a:t>
            </a:fld>
            <a:endParaRPr lang="en-US"/>
          </a:p>
        </p:txBody>
      </p:sp>
      <p:sp>
        <p:nvSpPr>
          <p:cNvPr id="3" name="Footer Placeholder 2">
            <a:extLst>
              <a:ext uri="{FF2B5EF4-FFF2-40B4-BE49-F238E27FC236}">
                <a16:creationId xmlns:a16="http://schemas.microsoft.com/office/drawing/2014/main" id="{766AD101-0446-3343-9BEE-41D2C2775C2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0366673-E3BB-3646-91FE-3BDC5A9F97F4}"/>
              </a:ext>
            </a:extLst>
          </p:cNvPr>
          <p:cNvSpPr>
            <a:spLocks noGrp="1"/>
          </p:cNvSpPr>
          <p:nvPr>
            <p:ph type="sldNum" sz="quarter" idx="12"/>
          </p:nvPr>
        </p:nvSpPr>
        <p:spPr/>
        <p:txBody>
          <a:bodyPr/>
          <a:lstStyle/>
          <a:p>
            <a:fld id="{DF830E5F-3A1D-B347-B30B-1CE88D3B58AB}" type="slidenum">
              <a:rPr lang="en-US" smtClean="0"/>
              <a:t>‹#›</a:t>
            </a:fld>
            <a:endParaRPr lang="en-US"/>
          </a:p>
        </p:txBody>
      </p:sp>
    </p:spTree>
    <p:extLst>
      <p:ext uri="{BB962C8B-B14F-4D97-AF65-F5344CB8AC3E}">
        <p14:creationId xmlns:p14="http://schemas.microsoft.com/office/powerpoint/2010/main" val="579449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77B31-6727-7844-B1A3-3D5F675635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483665-0BD4-544A-8ABA-8C5A7F9FD2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074631-1AE1-6740-90F4-202A3A2303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E85288-C8B1-9A40-9977-5C825BD94FFB}"/>
              </a:ext>
            </a:extLst>
          </p:cNvPr>
          <p:cNvSpPr>
            <a:spLocks noGrp="1"/>
          </p:cNvSpPr>
          <p:nvPr>
            <p:ph type="dt" sz="half" idx="10"/>
          </p:nvPr>
        </p:nvSpPr>
        <p:spPr/>
        <p:txBody>
          <a:bodyPr/>
          <a:lstStyle/>
          <a:p>
            <a:fld id="{3693A8EA-38A8-9846-AA84-04769F640033}" type="datetimeFigureOut">
              <a:rPr lang="en-US" smtClean="0"/>
              <a:t>12/11/19</a:t>
            </a:fld>
            <a:endParaRPr lang="en-US"/>
          </a:p>
        </p:txBody>
      </p:sp>
      <p:sp>
        <p:nvSpPr>
          <p:cNvPr id="6" name="Footer Placeholder 5">
            <a:extLst>
              <a:ext uri="{FF2B5EF4-FFF2-40B4-BE49-F238E27FC236}">
                <a16:creationId xmlns:a16="http://schemas.microsoft.com/office/drawing/2014/main" id="{FF92797F-AC17-CA40-8B54-E17CB56444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B44C20-FE5B-FD4C-9A0E-3E4582EF42B3}"/>
              </a:ext>
            </a:extLst>
          </p:cNvPr>
          <p:cNvSpPr>
            <a:spLocks noGrp="1"/>
          </p:cNvSpPr>
          <p:nvPr>
            <p:ph type="sldNum" sz="quarter" idx="12"/>
          </p:nvPr>
        </p:nvSpPr>
        <p:spPr/>
        <p:txBody>
          <a:bodyPr/>
          <a:lstStyle/>
          <a:p>
            <a:fld id="{DF830E5F-3A1D-B347-B30B-1CE88D3B58AB}" type="slidenum">
              <a:rPr lang="en-US" smtClean="0"/>
              <a:t>‹#›</a:t>
            </a:fld>
            <a:endParaRPr lang="en-US"/>
          </a:p>
        </p:txBody>
      </p:sp>
    </p:spTree>
    <p:extLst>
      <p:ext uri="{BB962C8B-B14F-4D97-AF65-F5344CB8AC3E}">
        <p14:creationId xmlns:p14="http://schemas.microsoft.com/office/powerpoint/2010/main" val="2278895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F5BCC-71C9-B040-A0E1-F4D70A87FE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ABD1B3A-F495-C248-B8AF-9917A0EF8E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C8173A-4CCF-0C4A-958B-18009196A1E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D52056-0C21-C444-940B-62BB5F442224}"/>
              </a:ext>
            </a:extLst>
          </p:cNvPr>
          <p:cNvSpPr>
            <a:spLocks noGrp="1"/>
          </p:cNvSpPr>
          <p:nvPr>
            <p:ph type="dt" sz="half" idx="10"/>
          </p:nvPr>
        </p:nvSpPr>
        <p:spPr/>
        <p:txBody>
          <a:bodyPr/>
          <a:lstStyle/>
          <a:p>
            <a:fld id="{3693A8EA-38A8-9846-AA84-04769F640033}" type="datetimeFigureOut">
              <a:rPr lang="en-US" smtClean="0"/>
              <a:t>12/11/19</a:t>
            </a:fld>
            <a:endParaRPr lang="en-US"/>
          </a:p>
        </p:txBody>
      </p:sp>
      <p:sp>
        <p:nvSpPr>
          <p:cNvPr id="6" name="Footer Placeholder 5">
            <a:extLst>
              <a:ext uri="{FF2B5EF4-FFF2-40B4-BE49-F238E27FC236}">
                <a16:creationId xmlns:a16="http://schemas.microsoft.com/office/drawing/2014/main" id="{400757A3-3117-EF47-994E-E644E2BD60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D7BC3E-2751-7C42-894D-803533754D79}"/>
              </a:ext>
            </a:extLst>
          </p:cNvPr>
          <p:cNvSpPr>
            <a:spLocks noGrp="1"/>
          </p:cNvSpPr>
          <p:nvPr>
            <p:ph type="sldNum" sz="quarter" idx="12"/>
          </p:nvPr>
        </p:nvSpPr>
        <p:spPr/>
        <p:txBody>
          <a:bodyPr/>
          <a:lstStyle/>
          <a:p>
            <a:fld id="{DF830E5F-3A1D-B347-B30B-1CE88D3B58AB}" type="slidenum">
              <a:rPr lang="en-US" smtClean="0"/>
              <a:t>‹#›</a:t>
            </a:fld>
            <a:endParaRPr lang="en-US"/>
          </a:p>
        </p:txBody>
      </p:sp>
    </p:spTree>
    <p:extLst>
      <p:ext uri="{BB962C8B-B14F-4D97-AF65-F5344CB8AC3E}">
        <p14:creationId xmlns:p14="http://schemas.microsoft.com/office/powerpoint/2010/main" val="35958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20FDD50-D5F9-474A-8DB8-9562D6C5AE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A862505-11FE-104B-BF4F-53D6AA6A67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828FB8-9616-A149-AC6D-7CDCA5F61C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93A8EA-38A8-9846-AA84-04769F640033}" type="datetimeFigureOut">
              <a:rPr lang="en-US" smtClean="0"/>
              <a:t>12/11/19</a:t>
            </a:fld>
            <a:endParaRPr lang="en-US"/>
          </a:p>
        </p:txBody>
      </p:sp>
      <p:sp>
        <p:nvSpPr>
          <p:cNvPr id="5" name="Footer Placeholder 4">
            <a:extLst>
              <a:ext uri="{FF2B5EF4-FFF2-40B4-BE49-F238E27FC236}">
                <a16:creationId xmlns:a16="http://schemas.microsoft.com/office/drawing/2014/main" id="{F25A2F03-915A-414F-B10B-C8EBA9D490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0185914-BD0C-7A4D-97A0-D7E486D987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830E5F-3A1D-B347-B30B-1CE88D3B58AB}" type="slidenum">
              <a:rPr lang="en-US" smtClean="0"/>
              <a:t>‹#›</a:t>
            </a:fld>
            <a:endParaRPr lang="en-US"/>
          </a:p>
        </p:txBody>
      </p:sp>
    </p:spTree>
    <p:extLst>
      <p:ext uri="{BB962C8B-B14F-4D97-AF65-F5344CB8AC3E}">
        <p14:creationId xmlns:p14="http://schemas.microsoft.com/office/powerpoint/2010/main" val="3559484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390B0-BEAB-5742-9DDA-80B16D104D43}"/>
              </a:ext>
            </a:extLst>
          </p:cNvPr>
          <p:cNvSpPr>
            <a:spLocks noGrp="1"/>
          </p:cNvSpPr>
          <p:nvPr>
            <p:ph type="ctrTitle"/>
          </p:nvPr>
        </p:nvSpPr>
        <p:spPr/>
        <p:txBody>
          <a:bodyPr/>
          <a:lstStyle/>
          <a:p>
            <a:r>
              <a:rPr lang="en-US" b="1" dirty="0"/>
              <a:t>Outline for a </a:t>
            </a:r>
            <a:r>
              <a:rPr lang="en-US" b="1" dirty="0" err="1"/>
              <a:t>Fiztop</a:t>
            </a:r>
            <a:r>
              <a:rPr lang="en-US" b="1" dirty="0"/>
              <a:t> Proof</a:t>
            </a:r>
            <a:br>
              <a:rPr lang="en-US" b="1" dirty="0"/>
            </a:br>
            <a:r>
              <a:rPr lang="en-US" b="1" dirty="0"/>
              <a:t>of Concept Experiment </a:t>
            </a:r>
          </a:p>
        </p:txBody>
      </p:sp>
      <p:sp>
        <p:nvSpPr>
          <p:cNvPr id="3" name="Subtitle 2">
            <a:extLst>
              <a:ext uri="{FF2B5EF4-FFF2-40B4-BE49-F238E27FC236}">
                <a16:creationId xmlns:a16="http://schemas.microsoft.com/office/drawing/2014/main" id="{8B147FBD-204D-564B-B937-353EBFE73874}"/>
              </a:ext>
            </a:extLst>
          </p:cNvPr>
          <p:cNvSpPr>
            <a:spLocks noGrp="1"/>
          </p:cNvSpPr>
          <p:nvPr>
            <p:ph type="subTitle" idx="1"/>
          </p:nvPr>
        </p:nvSpPr>
        <p:spPr/>
        <p:txBody>
          <a:bodyPr>
            <a:normAutofit/>
          </a:bodyPr>
          <a:lstStyle/>
          <a:p>
            <a:r>
              <a:rPr lang="en-US" sz="2000" i="1" dirty="0"/>
              <a:t>Author: </a:t>
            </a:r>
            <a:r>
              <a:rPr lang="en-US" sz="2000" i="1" dirty="0" err="1"/>
              <a:t>Sev</a:t>
            </a:r>
            <a:r>
              <a:rPr lang="en-US" sz="2000" i="1" dirty="0"/>
              <a:t> Clarke, 8 June 2019</a:t>
            </a:r>
          </a:p>
        </p:txBody>
      </p:sp>
    </p:spTree>
    <p:extLst>
      <p:ext uri="{BB962C8B-B14F-4D97-AF65-F5344CB8AC3E}">
        <p14:creationId xmlns:p14="http://schemas.microsoft.com/office/powerpoint/2010/main" val="3014710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6A327-1091-B54F-9AD0-FD21736714C3}"/>
              </a:ext>
            </a:extLst>
          </p:cNvPr>
          <p:cNvSpPr>
            <a:spLocks noGrp="1"/>
          </p:cNvSpPr>
          <p:nvPr>
            <p:ph type="title"/>
          </p:nvPr>
        </p:nvSpPr>
        <p:spPr/>
        <p:txBody>
          <a:bodyPr/>
          <a:lstStyle/>
          <a:p>
            <a:r>
              <a:rPr lang="en-US" b="1" dirty="0"/>
              <a:t>Introduction</a:t>
            </a:r>
          </a:p>
        </p:txBody>
      </p:sp>
      <p:sp>
        <p:nvSpPr>
          <p:cNvPr id="3" name="Content Placeholder 2">
            <a:extLst>
              <a:ext uri="{FF2B5EF4-FFF2-40B4-BE49-F238E27FC236}">
                <a16:creationId xmlns:a16="http://schemas.microsoft.com/office/drawing/2014/main" id="{31912C80-0146-DD40-BB75-B53FBC9EA060}"/>
              </a:ext>
            </a:extLst>
          </p:cNvPr>
          <p:cNvSpPr>
            <a:spLocks noGrp="1"/>
          </p:cNvSpPr>
          <p:nvPr>
            <p:ph idx="1"/>
          </p:nvPr>
        </p:nvSpPr>
        <p:spPr>
          <a:xfrm>
            <a:off x="838200" y="1825625"/>
            <a:ext cx="10515600" cy="4500360"/>
          </a:xfrm>
        </p:spPr>
        <p:txBody>
          <a:bodyPr>
            <a:normAutofit fontScale="77500" lnSpcReduction="20000"/>
          </a:bodyPr>
          <a:lstStyle/>
          <a:p>
            <a:pPr marL="0" indent="0">
              <a:buNone/>
            </a:pPr>
            <a:r>
              <a:rPr lang="en-US" dirty="0"/>
              <a:t>The </a:t>
            </a:r>
            <a:r>
              <a:rPr lang="en-US" dirty="0" err="1"/>
              <a:t>Fiztop</a:t>
            </a:r>
            <a:r>
              <a:rPr lang="en-US" dirty="0"/>
              <a:t> concept is a conceptual method for helping to restore the ocean and climate to health. </a:t>
            </a:r>
          </a:p>
          <a:p>
            <a:pPr marL="0" indent="0">
              <a:buNone/>
            </a:pPr>
            <a:r>
              <a:rPr lang="en-US" dirty="0"/>
              <a:t>To do this, it is proposed to increase the concentration of nanobubbles in the organic surfactant and particulate-rich ocean surface microlayer (&lt; the top </a:t>
            </a:r>
            <a:r>
              <a:rPr lang="en-US" dirty="0" err="1"/>
              <a:t>millimetre</a:t>
            </a:r>
            <a:r>
              <a:rPr lang="en-US" dirty="0"/>
              <a:t>), thereby: reflecting more sunlight back into space; slightly increasing the cooling shading of the water below; and redirecting sideways some of the solar energy that would otherwise take its heat deep within the water column such that it increases the rate of evaporation, thereby cooling the surface ocean waters still further. </a:t>
            </a:r>
          </a:p>
          <a:p>
            <a:pPr marL="0" indent="0">
              <a:buNone/>
            </a:pPr>
            <a:r>
              <a:rPr lang="en-US" dirty="0"/>
              <a:t>Lightweight, floating and solar-powered </a:t>
            </a:r>
            <a:r>
              <a:rPr lang="en-US" dirty="0" err="1"/>
              <a:t>Fiztop</a:t>
            </a:r>
            <a:r>
              <a:rPr lang="en-US" dirty="0"/>
              <a:t> units would deliver monodisperse (same-sized) nanobubbles generated by fluidic oscillators directly into the microlayer. The bubbles are of such a size (~800nm diameter) that they reflect and refract visible light, but are transparent to outgoing heat radiation, being below its infra-red wavelengths.</a:t>
            </a:r>
          </a:p>
          <a:p>
            <a:pPr marL="0" indent="0">
              <a:buNone/>
            </a:pPr>
            <a:r>
              <a:rPr lang="en-US" dirty="0"/>
              <a:t>The low-cost experiments are to be done safely in a laboratory, with controls to help determine just how effective is the method, and to assess what other effects would likely result from ocean deployment. Approved, controlled and gated sea trials may be done at local, regional and global scales, thereby permitting modifications to ensure optimal net benefit.      </a:t>
            </a:r>
          </a:p>
        </p:txBody>
      </p:sp>
    </p:spTree>
    <p:extLst>
      <p:ext uri="{BB962C8B-B14F-4D97-AF65-F5344CB8AC3E}">
        <p14:creationId xmlns:p14="http://schemas.microsoft.com/office/powerpoint/2010/main" val="3693923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382A1-1A09-A343-A384-29B6D34A76C5}"/>
              </a:ext>
            </a:extLst>
          </p:cNvPr>
          <p:cNvSpPr>
            <a:spLocks noGrp="1"/>
          </p:cNvSpPr>
          <p:nvPr>
            <p:ph type="title"/>
          </p:nvPr>
        </p:nvSpPr>
        <p:spPr/>
        <p:txBody>
          <a:bodyPr/>
          <a:lstStyle/>
          <a:p>
            <a:r>
              <a:rPr lang="en-US" b="1" dirty="0"/>
              <a:t>Equipment Requirements</a:t>
            </a:r>
          </a:p>
        </p:txBody>
      </p:sp>
      <p:sp>
        <p:nvSpPr>
          <p:cNvPr id="3" name="Content Placeholder 2">
            <a:extLst>
              <a:ext uri="{FF2B5EF4-FFF2-40B4-BE49-F238E27FC236}">
                <a16:creationId xmlns:a16="http://schemas.microsoft.com/office/drawing/2014/main" id="{3FB9B0B6-FE1C-4145-98F8-62EA126D2BC3}"/>
              </a:ext>
            </a:extLst>
          </p:cNvPr>
          <p:cNvSpPr>
            <a:spLocks noGrp="1"/>
          </p:cNvSpPr>
          <p:nvPr>
            <p:ph idx="1"/>
          </p:nvPr>
        </p:nvSpPr>
        <p:spPr/>
        <p:txBody>
          <a:bodyPr>
            <a:normAutofit fontScale="85000" lnSpcReduction="20000"/>
          </a:bodyPr>
          <a:lstStyle/>
          <a:p>
            <a:r>
              <a:rPr lang="en-US" dirty="0"/>
              <a:t>Four, ordinary, cubic, glass-sided aquarium tanks, with glass cover seal</a:t>
            </a:r>
          </a:p>
          <a:p>
            <a:r>
              <a:rPr lang="en-US" dirty="0"/>
              <a:t>An adjustable light source to simulate different solar insolation intensities</a:t>
            </a:r>
          </a:p>
          <a:p>
            <a:r>
              <a:rPr lang="en-US" dirty="0"/>
              <a:t>Desai-Zimmermann Fluidic Oscillators (DZFO) to generate nanobubbles</a:t>
            </a:r>
          </a:p>
          <a:p>
            <a:r>
              <a:rPr lang="en-US" dirty="0"/>
              <a:t>Pumps, power, piping and diffusers</a:t>
            </a:r>
          </a:p>
          <a:p>
            <a:r>
              <a:rPr lang="en-US" dirty="0"/>
              <a:t>Visible, possibly green, light lasers to determine the presence and approximate zonal concentrations of nanobubbles, particulates and microorganisms</a:t>
            </a:r>
          </a:p>
          <a:p>
            <a:r>
              <a:rPr lang="en-US" dirty="0"/>
              <a:t>Infra-red camera to detect and record the temperature profiles in the water column, the water surface or microlayer, and the enclosed air above it</a:t>
            </a:r>
          </a:p>
          <a:p>
            <a:r>
              <a:rPr lang="en-US" dirty="0"/>
              <a:t>Light and humidity sensors and recorders</a:t>
            </a:r>
          </a:p>
          <a:p>
            <a:r>
              <a:rPr lang="en-US" dirty="0"/>
              <a:t>Natural surface seawater, distilled water and salts to simulate seawater</a:t>
            </a:r>
          </a:p>
          <a:p>
            <a:r>
              <a:rPr lang="en-US" dirty="0"/>
              <a:t>Flow cytometers and standard lab equipment</a:t>
            </a:r>
          </a:p>
          <a:p>
            <a:r>
              <a:rPr lang="en-US" dirty="0"/>
              <a:t>A dark blue cloth</a:t>
            </a:r>
          </a:p>
          <a:p>
            <a:endParaRPr lang="en-US" dirty="0"/>
          </a:p>
        </p:txBody>
      </p:sp>
    </p:spTree>
    <p:extLst>
      <p:ext uri="{BB962C8B-B14F-4D97-AF65-F5344CB8AC3E}">
        <p14:creationId xmlns:p14="http://schemas.microsoft.com/office/powerpoint/2010/main" val="4060360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Parallelogram 15">
            <a:extLst>
              <a:ext uri="{FF2B5EF4-FFF2-40B4-BE49-F238E27FC236}">
                <a16:creationId xmlns:a16="http://schemas.microsoft.com/office/drawing/2014/main" id="{A3E3A071-9A64-D944-9579-D07EC6F700A2}"/>
              </a:ext>
            </a:extLst>
          </p:cNvPr>
          <p:cNvSpPr/>
          <p:nvPr/>
        </p:nvSpPr>
        <p:spPr>
          <a:xfrm>
            <a:off x="4381500" y="4318544"/>
            <a:ext cx="3866322" cy="2315817"/>
          </a:xfrm>
          <a:prstGeom prst="parallelogram">
            <a:avLst>
              <a:gd name="adj" fmla="val 89984"/>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CB962440-BAC2-724D-8B1E-90F8A3532197}"/>
              </a:ext>
            </a:extLst>
          </p:cNvPr>
          <p:cNvSpPr/>
          <p:nvPr/>
        </p:nvSpPr>
        <p:spPr>
          <a:xfrm>
            <a:off x="493352" y="128921"/>
            <a:ext cx="4210063" cy="769441"/>
          </a:xfrm>
          <a:prstGeom prst="rect">
            <a:avLst/>
          </a:prstGeom>
        </p:spPr>
        <p:txBody>
          <a:bodyPr wrap="none">
            <a:spAutoFit/>
          </a:bodyPr>
          <a:lstStyle/>
          <a:p>
            <a:r>
              <a:rPr lang="en-US" sz="4400" b="1" dirty="0"/>
              <a:t>Equipment Setup</a:t>
            </a:r>
            <a:endParaRPr lang="en-US" sz="4400" dirty="0"/>
          </a:p>
        </p:txBody>
      </p:sp>
      <p:grpSp>
        <p:nvGrpSpPr>
          <p:cNvPr id="9" name="Group 8">
            <a:extLst>
              <a:ext uri="{FF2B5EF4-FFF2-40B4-BE49-F238E27FC236}">
                <a16:creationId xmlns:a16="http://schemas.microsoft.com/office/drawing/2014/main" id="{82E00DBF-16DF-1A4A-A44E-198C1D1CF02A}"/>
              </a:ext>
            </a:extLst>
          </p:cNvPr>
          <p:cNvGrpSpPr/>
          <p:nvPr/>
        </p:nvGrpSpPr>
        <p:grpSpPr>
          <a:xfrm>
            <a:off x="5315778" y="2097155"/>
            <a:ext cx="1262270" cy="3756991"/>
            <a:chOff x="3975652" y="1431234"/>
            <a:chExt cx="1262270" cy="3756991"/>
          </a:xfrm>
        </p:grpSpPr>
        <p:sp>
          <p:nvSpPr>
            <p:cNvPr id="4" name="Cube 3">
              <a:extLst>
                <a:ext uri="{FF2B5EF4-FFF2-40B4-BE49-F238E27FC236}">
                  <a16:creationId xmlns:a16="http://schemas.microsoft.com/office/drawing/2014/main" id="{75C210CC-B8AE-CF4B-91AD-40FADFCD21F2}"/>
                </a:ext>
              </a:extLst>
            </p:cNvPr>
            <p:cNvSpPr/>
            <p:nvPr/>
          </p:nvSpPr>
          <p:spPr>
            <a:xfrm>
              <a:off x="3975652" y="2097156"/>
              <a:ext cx="1262270" cy="3091069"/>
            </a:xfrm>
            <a:prstGeom prst="cube">
              <a:avLst>
                <a:gd name="adj" fmla="val 51772"/>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ube 5">
              <a:extLst>
                <a:ext uri="{FF2B5EF4-FFF2-40B4-BE49-F238E27FC236}">
                  <a16:creationId xmlns:a16="http://schemas.microsoft.com/office/drawing/2014/main" id="{73C6D2C8-8FEE-BF45-9BE9-FCD323763E3F}"/>
                </a:ext>
              </a:extLst>
            </p:cNvPr>
            <p:cNvSpPr/>
            <p:nvPr/>
          </p:nvSpPr>
          <p:spPr>
            <a:xfrm>
              <a:off x="3975652" y="1431234"/>
              <a:ext cx="1262270" cy="1331843"/>
            </a:xfrm>
            <a:prstGeom prst="cube">
              <a:avLst>
                <a:gd name="adj" fmla="val 5177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 name="Parallelogram 16">
            <a:extLst>
              <a:ext uri="{FF2B5EF4-FFF2-40B4-BE49-F238E27FC236}">
                <a16:creationId xmlns:a16="http://schemas.microsoft.com/office/drawing/2014/main" id="{9F84A03F-A260-2C43-9EF6-02F2051D395A}"/>
              </a:ext>
            </a:extLst>
          </p:cNvPr>
          <p:cNvSpPr/>
          <p:nvPr/>
        </p:nvSpPr>
        <p:spPr>
          <a:xfrm>
            <a:off x="5315778" y="2763076"/>
            <a:ext cx="1262270" cy="665922"/>
          </a:xfrm>
          <a:prstGeom prst="parallelogram">
            <a:avLst>
              <a:gd name="adj" fmla="val 102094"/>
            </a:avLst>
          </a:prstGeom>
          <a:solidFill>
            <a:srgbClr val="FFF99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0A27C58A-D9C1-F640-8D03-C397C5710003}"/>
              </a:ext>
            </a:extLst>
          </p:cNvPr>
          <p:cNvGrpSpPr/>
          <p:nvPr/>
        </p:nvGrpSpPr>
        <p:grpSpPr>
          <a:xfrm>
            <a:off x="5946913" y="2112059"/>
            <a:ext cx="1262270" cy="3756991"/>
            <a:chOff x="5847522" y="1345095"/>
            <a:chExt cx="1262270" cy="3756991"/>
          </a:xfrm>
        </p:grpSpPr>
        <p:sp>
          <p:nvSpPr>
            <p:cNvPr id="5" name="Cube 4">
              <a:extLst>
                <a:ext uri="{FF2B5EF4-FFF2-40B4-BE49-F238E27FC236}">
                  <a16:creationId xmlns:a16="http://schemas.microsoft.com/office/drawing/2014/main" id="{AE9B4447-AD7F-D64F-8E1A-46B497915E18}"/>
                </a:ext>
              </a:extLst>
            </p:cNvPr>
            <p:cNvSpPr/>
            <p:nvPr/>
          </p:nvSpPr>
          <p:spPr>
            <a:xfrm>
              <a:off x="5847522" y="2011017"/>
              <a:ext cx="1262270" cy="3091069"/>
            </a:xfrm>
            <a:prstGeom prst="cube">
              <a:avLst>
                <a:gd name="adj" fmla="val 51772"/>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ube 6">
              <a:extLst>
                <a:ext uri="{FF2B5EF4-FFF2-40B4-BE49-F238E27FC236}">
                  <a16:creationId xmlns:a16="http://schemas.microsoft.com/office/drawing/2014/main" id="{5D03AEF5-6DDB-1148-824A-934C35FD4838}"/>
                </a:ext>
              </a:extLst>
            </p:cNvPr>
            <p:cNvSpPr/>
            <p:nvPr/>
          </p:nvSpPr>
          <p:spPr>
            <a:xfrm>
              <a:off x="5847522" y="1345095"/>
              <a:ext cx="1262270" cy="1331843"/>
            </a:xfrm>
            <a:prstGeom prst="cube">
              <a:avLst>
                <a:gd name="adj" fmla="val 5177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Parallelogram 17">
            <a:extLst>
              <a:ext uri="{FF2B5EF4-FFF2-40B4-BE49-F238E27FC236}">
                <a16:creationId xmlns:a16="http://schemas.microsoft.com/office/drawing/2014/main" id="{BD736E37-AA48-A244-8483-6E6C333507F6}"/>
              </a:ext>
            </a:extLst>
          </p:cNvPr>
          <p:cNvSpPr/>
          <p:nvPr/>
        </p:nvSpPr>
        <p:spPr>
          <a:xfrm>
            <a:off x="5927034" y="2777980"/>
            <a:ext cx="1282149" cy="658463"/>
          </a:xfrm>
          <a:prstGeom prst="parallelogram">
            <a:avLst>
              <a:gd name="adj" fmla="val 102094"/>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56D7B6BA-4646-B64F-9432-C6CDD41D9B26}"/>
              </a:ext>
            </a:extLst>
          </p:cNvPr>
          <p:cNvCxnSpPr>
            <a:cxnSpLocks/>
          </p:cNvCxnSpPr>
          <p:nvPr/>
        </p:nvCxnSpPr>
        <p:spPr>
          <a:xfrm>
            <a:off x="6578048" y="2777980"/>
            <a:ext cx="0" cy="622853"/>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F9E6C30-0E67-744A-BFC5-FBD8F49FB29A}"/>
              </a:ext>
            </a:extLst>
          </p:cNvPr>
          <p:cNvCxnSpPr>
            <a:cxnSpLocks/>
          </p:cNvCxnSpPr>
          <p:nvPr/>
        </p:nvCxnSpPr>
        <p:spPr>
          <a:xfrm>
            <a:off x="5963477" y="2806145"/>
            <a:ext cx="0" cy="622853"/>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60127BA-216B-A640-B201-73156912995B}"/>
              </a:ext>
            </a:extLst>
          </p:cNvPr>
          <p:cNvCxnSpPr>
            <a:cxnSpLocks/>
          </p:cNvCxnSpPr>
          <p:nvPr/>
        </p:nvCxnSpPr>
        <p:spPr>
          <a:xfrm>
            <a:off x="6558171" y="2097155"/>
            <a:ext cx="0" cy="629477"/>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E6FD6CEE-2D78-254D-9AE1-467A50AB865A}"/>
              </a:ext>
            </a:extLst>
          </p:cNvPr>
          <p:cNvCxnSpPr>
            <a:cxnSpLocks/>
          </p:cNvCxnSpPr>
          <p:nvPr/>
        </p:nvCxnSpPr>
        <p:spPr>
          <a:xfrm flipH="1">
            <a:off x="6733616" y="2319129"/>
            <a:ext cx="1452624" cy="422406"/>
          </a:xfrm>
          <a:prstGeom prst="straightConnector1">
            <a:avLst/>
          </a:prstGeom>
          <a:ln w="19050">
            <a:solidFill>
              <a:schemeClr val="tx2"/>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6F525370-8675-BA42-A808-DD05E66D25FA}"/>
              </a:ext>
            </a:extLst>
          </p:cNvPr>
          <p:cNvCxnSpPr>
            <a:cxnSpLocks/>
            <a:stCxn id="48" idx="1"/>
          </p:cNvCxnSpPr>
          <p:nvPr/>
        </p:nvCxnSpPr>
        <p:spPr>
          <a:xfrm flipH="1">
            <a:off x="6543261" y="2596561"/>
            <a:ext cx="1625508" cy="499476"/>
          </a:xfrm>
          <a:prstGeom prst="straightConnector1">
            <a:avLst/>
          </a:prstGeom>
          <a:ln w="19050">
            <a:solidFill>
              <a:schemeClr val="tx2"/>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39" name="Can 38">
            <a:extLst>
              <a:ext uri="{FF2B5EF4-FFF2-40B4-BE49-F238E27FC236}">
                <a16:creationId xmlns:a16="http://schemas.microsoft.com/office/drawing/2014/main" id="{E67C21FC-5D4D-464A-ACB4-9D69AA1DA93E}"/>
              </a:ext>
            </a:extLst>
          </p:cNvPr>
          <p:cNvSpPr/>
          <p:nvPr/>
        </p:nvSpPr>
        <p:spPr>
          <a:xfrm rot="15298606">
            <a:off x="8305863" y="2643732"/>
            <a:ext cx="140243" cy="386151"/>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Can 39">
            <a:extLst>
              <a:ext uri="{FF2B5EF4-FFF2-40B4-BE49-F238E27FC236}">
                <a16:creationId xmlns:a16="http://schemas.microsoft.com/office/drawing/2014/main" id="{564EF120-E9E5-E049-9722-BCF561C9D0D0}"/>
              </a:ext>
            </a:extLst>
          </p:cNvPr>
          <p:cNvSpPr/>
          <p:nvPr/>
        </p:nvSpPr>
        <p:spPr>
          <a:xfrm rot="15298606">
            <a:off x="8320772" y="2979800"/>
            <a:ext cx="140243" cy="386151"/>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Can 40">
            <a:extLst>
              <a:ext uri="{FF2B5EF4-FFF2-40B4-BE49-F238E27FC236}">
                <a16:creationId xmlns:a16="http://schemas.microsoft.com/office/drawing/2014/main" id="{036C4298-F88B-694F-93DE-62C8E82D324A}"/>
              </a:ext>
            </a:extLst>
          </p:cNvPr>
          <p:cNvSpPr/>
          <p:nvPr/>
        </p:nvSpPr>
        <p:spPr>
          <a:xfrm rot="15298606">
            <a:off x="8333841" y="3318427"/>
            <a:ext cx="140243" cy="386151"/>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Can 41">
            <a:extLst>
              <a:ext uri="{FF2B5EF4-FFF2-40B4-BE49-F238E27FC236}">
                <a16:creationId xmlns:a16="http://schemas.microsoft.com/office/drawing/2014/main" id="{5AA07ABA-280B-F545-91AF-8108A4822528}"/>
              </a:ext>
            </a:extLst>
          </p:cNvPr>
          <p:cNvSpPr/>
          <p:nvPr/>
        </p:nvSpPr>
        <p:spPr>
          <a:xfrm rot="15298606">
            <a:off x="8341472" y="3654026"/>
            <a:ext cx="140243" cy="386151"/>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Can 42">
            <a:extLst>
              <a:ext uri="{FF2B5EF4-FFF2-40B4-BE49-F238E27FC236}">
                <a16:creationId xmlns:a16="http://schemas.microsoft.com/office/drawing/2014/main" id="{D851615A-2880-6641-BEBA-DB585193878E}"/>
              </a:ext>
            </a:extLst>
          </p:cNvPr>
          <p:cNvSpPr/>
          <p:nvPr/>
        </p:nvSpPr>
        <p:spPr>
          <a:xfrm rot="15298606">
            <a:off x="8341473" y="3971251"/>
            <a:ext cx="140243" cy="386151"/>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Can 43">
            <a:extLst>
              <a:ext uri="{FF2B5EF4-FFF2-40B4-BE49-F238E27FC236}">
                <a16:creationId xmlns:a16="http://schemas.microsoft.com/office/drawing/2014/main" id="{CEA20F77-8427-F644-A77D-D52B1BF0E6C7}"/>
              </a:ext>
            </a:extLst>
          </p:cNvPr>
          <p:cNvSpPr/>
          <p:nvPr/>
        </p:nvSpPr>
        <p:spPr>
          <a:xfrm rot="15298606">
            <a:off x="8359226" y="4288475"/>
            <a:ext cx="140243" cy="386151"/>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Can 44">
            <a:extLst>
              <a:ext uri="{FF2B5EF4-FFF2-40B4-BE49-F238E27FC236}">
                <a16:creationId xmlns:a16="http://schemas.microsoft.com/office/drawing/2014/main" id="{95F20FA5-64DF-364B-9767-60B8CEEB2C8C}"/>
              </a:ext>
            </a:extLst>
          </p:cNvPr>
          <p:cNvSpPr/>
          <p:nvPr/>
        </p:nvSpPr>
        <p:spPr>
          <a:xfrm rot="15298606">
            <a:off x="8352599" y="4605547"/>
            <a:ext cx="140243" cy="386151"/>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Can 45">
            <a:extLst>
              <a:ext uri="{FF2B5EF4-FFF2-40B4-BE49-F238E27FC236}">
                <a16:creationId xmlns:a16="http://schemas.microsoft.com/office/drawing/2014/main" id="{B3F6421C-CCD9-974C-BD35-748FD72D8549}"/>
              </a:ext>
            </a:extLst>
          </p:cNvPr>
          <p:cNvSpPr/>
          <p:nvPr/>
        </p:nvSpPr>
        <p:spPr>
          <a:xfrm rot="15298606">
            <a:off x="8333841" y="4910340"/>
            <a:ext cx="140243" cy="386151"/>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Can 46">
            <a:extLst>
              <a:ext uri="{FF2B5EF4-FFF2-40B4-BE49-F238E27FC236}">
                <a16:creationId xmlns:a16="http://schemas.microsoft.com/office/drawing/2014/main" id="{AB4701D4-35A3-6B49-9DC7-067807ACC414}"/>
              </a:ext>
            </a:extLst>
          </p:cNvPr>
          <p:cNvSpPr/>
          <p:nvPr/>
        </p:nvSpPr>
        <p:spPr>
          <a:xfrm rot="6327575">
            <a:off x="3694015" y="2149150"/>
            <a:ext cx="140243" cy="386151"/>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Can 47">
            <a:extLst>
              <a:ext uri="{FF2B5EF4-FFF2-40B4-BE49-F238E27FC236}">
                <a16:creationId xmlns:a16="http://schemas.microsoft.com/office/drawing/2014/main" id="{8CA1E7CB-EB38-CC4B-9987-19BD8165F7D6}"/>
              </a:ext>
            </a:extLst>
          </p:cNvPr>
          <p:cNvSpPr/>
          <p:nvPr/>
        </p:nvSpPr>
        <p:spPr>
          <a:xfrm rot="15298606">
            <a:off x="8285124" y="2353439"/>
            <a:ext cx="140243" cy="386151"/>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Can 48">
            <a:extLst>
              <a:ext uri="{FF2B5EF4-FFF2-40B4-BE49-F238E27FC236}">
                <a16:creationId xmlns:a16="http://schemas.microsoft.com/office/drawing/2014/main" id="{BEC2A063-FCA2-E747-91BB-B63B09E91A63}"/>
              </a:ext>
            </a:extLst>
          </p:cNvPr>
          <p:cNvSpPr/>
          <p:nvPr/>
        </p:nvSpPr>
        <p:spPr>
          <a:xfrm rot="15298606">
            <a:off x="8286455" y="2058832"/>
            <a:ext cx="140243" cy="386151"/>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Arrow Connector 51">
            <a:extLst>
              <a:ext uri="{FF2B5EF4-FFF2-40B4-BE49-F238E27FC236}">
                <a16:creationId xmlns:a16="http://schemas.microsoft.com/office/drawing/2014/main" id="{8A94D89B-2C23-7E44-9274-EC7C67B72E2F}"/>
              </a:ext>
            </a:extLst>
          </p:cNvPr>
          <p:cNvCxnSpPr>
            <a:cxnSpLocks/>
          </p:cNvCxnSpPr>
          <p:nvPr/>
        </p:nvCxnSpPr>
        <p:spPr>
          <a:xfrm flipH="1">
            <a:off x="6786151" y="2877801"/>
            <a:ext cx="1452624" cy="422406"/>
          </a:xfrm>
          <a:prstGeom prst="straightConnector1">
            <a:avLst/>
          </a:prstGeom>
          <a:ln w="19050">
            <a:solidFill>
              <a:schemeClr val="tx2"/>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1435FF23-12B2-5041-927C-D67DC3D9F5A3}"/>
              </a:ext>
            </a:extLst>
          </p:cNvPr>
          <p:cNvCxnSpPr>
            <a:cxnSpLocks/>
          </p:cNvCxnSpPr>
          <p:nvPr/>
        </p:nvCxnSpPr>
        <p:spPr>
          <a:xfrm flipH="1">
            <a:off x="6751541" y="3230461"/>
            <a:ext cx="1452624" cy="422406"/>
          </a:xfrm>
          <a:prstGeom prst="straightConnector1">
            <a:avLst/>
          </a:prstGeom>
          <a:ln w="19050">
            <a:solidFill>
              <a:schemeClr val="tx2"/>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58F7C748-C403-6540-84DB-FA8D0BC75FD8}"/>
              </a:ext>
            </a:extLst>
          </p:cNvPr>
          <p:cNvCxnSpPr>
            <a:cxnSpLocks/>
          </p:cNvCxnSpPr>
          <p:nvPr/>
        </p:nvCxnSpPr>
        <p:spPr>
          <a:xfrm flipH="1">
            <a:off x="6753416" y="3580753"/>
            <a:ext cx="1452624" cy="422406"/>
          </a:xfrm>
          <a:prstGeom prst="straightConnector1">
            <a:avLst/>
          </a:prstGeom>
          <a:ln w="19050">
            <a:solidFill>
              <a:schemeClr val="tx2"/>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920509CC-A100-9440-85CE-A5F0BB32BCEA}"/>
              </a:ext>
            </a:extLst>
          </p:cNvPr>
          <p:cNvCxnSpPr>
            <a:cxnSpLocks/>
          </p:cNvCxnSpPr>
          <p:nvPr/>
        </p:nvCxnSpPr>
        <p:spPr>
          <a:xfrm flipH="1">
            <a:off x="6766604" y="3902261"/>
            <a:ext cx="1452624" cy="422406"/>
          </a:xfrm>
          <a:prstGeom prst="straightConnector1">
            <a:avLst/>
          </a:prstGeom>
          <a:ln w="19050">
            <a:solidFill>
              <a:schemeClr val="tx2"/>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5C2F3C4C-96EC-4C49-B1F2-BF6C9369F894}"/>
              </a:ext>
            </a:extLst>
          </p:cNvPr>
          <p:cNvCxnSpPr>
            <a:cxnSpLocks/>
          </p:cNvCxnSpPr>
          <p:nvPr/>
        </p:nvCxnSpPr>
        <p:spPr>
          <a:xfrm flipH="1">
            <a:off x="6763136" y="4214362"/>
            <a:ext cx="1452624" cy="422406"/>
          </a:xfrm>
          <a:prstGeom prst="straightConnector1">
            <a:avLst/>
          </a:prstGeom>
          <a:ln w="19050">
            <a:solidFill>
              <a:schemeClr val="tx2"/>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0A923B11-CCDE-9144-9D38-A677C70E9437}"/>
              </a:ext>
            </a:extLst>
          </p:cNvPr>
          <p:cNvCxnSpPr>
            <a:cxnSpLocks/>
          </p:cNvCxnSpPr>
          <p:nvPr/>
        </p:nvCxnSpPr>
        <p:spPr>
          <a:xfrm flipH="1">
            <a:off x="6791595" y="4526093"/>
            <a:ext cx="1452624" cy="422406"/>
          </a:xfrm>
          <a:prstGeom prst="straightConnector1">
            <a:avLst/>
          </a:prstGeom>
          <a:ln w="19050">
            <a:solidFill>
              <a:schemeClr val="tx2"/>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a:extLst>
              <a:ext uri="{FF2B5EF4-FFF2-40B4-BE49-F238E27FC236}">
                <a16:creationId xmlns:a16="http://schemas.microsoft.com/office/drawing/2014/main" id="{74D24024-D229-8A41-AD25-0EDADDA40A7A}"/>
              </a:ext>
            </a:extLst>
          </p:cNvPr>
          <p:cNvCxnSpPr>
            <a:cxnSpLocks/>
          </p:cNvCxnSpPr>
          <p:nvPr/>
        </p:nvCxnSpPr>
        <p:spPr>
          <a:xfrm flipH="1">
            <a:off x="6773726" y="4839516"/>
            <a:ext cx="1452624" cy="422406"/>
          </a:xfrm>
          <a:prstGeom prst="straightConnector1">
            <a:avLst/>
          </a:prstGeom>
          <a:ln w="19050">
            <a:solidFill>
              <a:schemeClr val="tx2"/>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a:extLst>
              <a:ext uri="{FF2B5EF4-FFF2-40B4-BE49-F238E27FC236}">
                <a16:creationId xmlns:a16="http://schemas.microsoft.com/office/drawing/2014/main" id="{43D86C08-01B2-4945-BE55-1C504353B466}"/>
              </a:ext>
            </a:extLst>
          </p:cNvPr>
          <p:cNvCxnSpPr>
            <a:cxnSpLocks/>
          </p:cNvCxnSpPr>
          <p:nvPr/>
        </p:nvCxnSpPr>
        <p:spPr>
          <a:xfrm flipH="1">
            <a:off x="6746685" y="5154587"/>
            <a:ext cx="1452624" cy="422406"/>
          </a:xfrm>
          <a:prstGeom prst="straightConnector1">
            <a:avLst/>
          </a:prstGeom>
          <a:ln w="19050">
            <a:solidFill>
              <a:schemeClr val="tx2"/>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60" name="Can 59">
            <a:extLst>
              <a:ext uri="{FF2B5EF4-FFF2-40B4-BE49-F238E27FC236}">
                <a16:creationId xmlns:a16="http://schemas.microsoft.com/office/drawing/2014/main" id="{AEBB0376-B11B-5148-9FA8-F09BAA06B3D0}"/>
              </a:ext>
            </a:extLst>
          </p:cNvPr>
          <p:cNvSpPr/>
          <p:nvPr/>
        </p:nvSpPr>
        <p:spPr>
          <a:xfrm rot="6327575">
            <a:off x="3694015" y="2465090"/>
            <a:ext cx="140243" cy="386151"/>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Can 60">
            <a:extLst>
              <a:ext uri="{FF2B5EF4-FFF2-40B4-BE49-F238E27FC236}">
                <a16:creationId xmlns:a16="http://schemas.microsoft.com/office/drawing/2014/main" id="{E9C8D687-2A20-464D-9741-4AE1B233B787}"/>
              </a:ext>
            </a:extLst>
          </p:cNvPr>
          <p:cNvSpPr/>
          <p:nvPr/>
        </p:nvSpPr>
        <p:spPr>
          <a:xfrm rot="6327575">
            <a:off x="3695089" y="2777222"/>
            <a:ext cx="140243" cy="386151"/>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Can 61">
            <a:extLst>
              <a:ext uri="{FF2B5EF4-FFF2-40B4-BE49-F238E27FC236}">
                <a16:creationId xmlns:a16="http://schemas.microsoft.com/office/drawing/2014/main" id="{652BAFE0-95D1-5649-ADB5-AAF1680E2EDE}"/>
              </a:ext>
            </a:extLst>
          </p:cNvPr>
          <p:cNvSpPr/>
          <p:nvPr/>
        </p:nvSpPr>
        <p:spPr>
          <a:xfrm rot="6327575">
            <a:off x="3701502" y="3078546"/>
            <a:ext cx="140243" cy="386151"/>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Can 62">
            <a:extLst>
              <a:ext uri="{FF2B5EF4-FFF2-40B4-BE49-F238E27FC236}">
                <a16:creationId xmlns:a16="http://schemas.microsoft.com/office/drawing/2014/main" id="{D23FAF3D-93C3-8F47-99D4-9CC4BAB40553}"/>
              </a:ext>
            </a:extLst>
          </p:cNvPr>
          <p:cNvSpPr/>
          <p:nvPr/>
        </p:nvSpPr>
        <p:spPr>
          <a:xfrm rot="6327575">
            <a:off x="3695089" y="3387677"/>
            <a:ext cx="140243" cy="386151"/>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Can 63">
            <a:extLst>
              <a:ext uri="{FF2B5EF4-FFF2-40B4-BE49-F238E27FC236}">
                <a16:creationId xmlns:a16="http://schemas.microsoft.com/office/drawing/2014/main" id="{2A9D6B1B-D9C3-8242-B23A-FA9592A33A32}"/>
              </a:ext>
            </a:extLst>
          </p:cNvPr>
          <p:cNvSpPr/>
          <p:nvPr/>
        </p:nvSpPr>
        <p:spPr>
          <a:xfrm rot="6327575">
            <a:off x="3700750" y="3681197"/>
            <a:ext cx="140243" cy="386151"/>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Can 64">
            <a:extLst>
              <a:ext uri="{FF2B5EF4-FFF2-40B4-BE49-F238E27FC236}">
                <a16:creationId xmlns:a16="http://schemas.microsoft.com/office/drawing/2014/main" id="{33D1AC5B-8B73-C848-B111-BBB2867FF13C}"/>
              </a:ext>
            </a:extLst>
          </p:cNvPr>
          <p:cNvSpPr/>
          <p:nvPr/>
        </p:nvSpPr>
        <p:spPr>
          <a:xfrm rot="6327575">
            <a:off x="3701501" y="3983159"/>
            <a:ext cx="140243" cy="386151"/>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Can 65">
            <a:extLst>
              <a:ext uri="{FF2B5EF4-FFF2-40B4-BE49-F238E27FC236}">
                <a16:creationId xmlns:a16="http://schemas.microsoft.com/office/drawing/2014/main" id="{81F12650-99C4-F949-B9FF-F314AEE4C21B}"/>
              </a:ext>
            </a:extLst>
          </p:cNvPr>
          <p:cNvSpPr/>
          <p:nvPr/>
        </p:nvSpPr>
        <p:spPr>
          <a:xfrm rot="6327575">
            <a:off x="3715614" y="4290797"/>
            <a:ext cx="140243" cy="386151"/>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Can 66">
            <a:extLst>
              <a:ext uri="{FF2B5EF4-FFF2-40B4-BE49-F238E27FC236}">
                <a16:creationId xmlns:a16="http://schemas.microsoft.com/office/drawing/2014/main" id="{EA6268EF-BC38-354D-8BF8-2B390626052D}"/>
              </a:ext>
            </a:extLst>
          </p:cNvPr>
          <p:cNvSpPr/>
          <p:nvPr/>
        </p:nvSpPr>
        <p:spPr>
          <a:xfrm rot="6327575">
            <a:off x="3709535" y="4598909"/>
            <a:ext cx="140243" cy="386151"/>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Can 67">
            <a:extLst>
              <a:ext uri="{FF2B5EF4-FFF2-40B4-BE49-F238E27FC236}">
                <a16:creationId xmlns:a16="http://schemas.microsoft.com/office/drawing/2014/main" id="{CE62C376-85DB-7243-BAC5-300582D8E934}"/>
              </a:ext>
            </a:extLst>
          </p:cNvPr>
          <p:cNvSpPr/>
          <p:nvPr/>
        </p:nvSpPr>
        <p:spPr>
          <a:xfrm rot="6327575">
            <a:off x="3715615" y="4909061"/>
            <a:ext cx="140243" cy="386151"/>
          </a:xfrm>
          <a:prstGeom prst="can">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Curved Right Arrow 71">
            <a:extLst>
              <a:ext uri="{FF2B5EF4-FFF2-40B4-BE49-F238E27FC236}">
                <a16:creationId xmlns:a16="http://schemas.microsoft.com/office/drawing/2014/main" id="{898BD6F0-652D-274A-9D11-09B54F937D5E}"/>
              </a:ext>
            </a:extLst>
          </p:cNvPr>
          <p:cNvSpPr/>
          <p:nvPr/>
        </p:nvSpPr>
        <p:spPr>
          <a:xfrm>
            <a:off x="4456965" y="2859431"/>
            <a:ext cx="1452624" cy="345627"/>
          </a:xfrm>
          <a:prstGeom prst="curvedRightArrow">
            <a:avLst>
              <a:gd name="adj1" fmla="val 18396"/>
              <a:gd name="adj2" fmla="val 50000"/>
              <a:gd name="adj3" fmla="val 25000"/>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71" name="Group 70">
            <a:extLst>
              <a:ext uri="{FF2B5EF4-FFF2-40B4-BE49-F238E27FC236}">
                <a16:creationId xmlns:a16="http://schemas.microsoft.com/office/drawing/2014/main" id="{DFAE5929-25A3-4741-86A5-F7A44789281D}"/>
              </a:ext>
            </a:extLst>
          </p:cNvPr>
          <p:cNvGrpSpPr/>
          <p:nvPr/>
        </p:nvGrpSpPr>
        <p:grpSpPr>
          <a:xfrm>
            <a:off x="4109557" y="2871899"/>
            <a:ext cx="359113" cy="258138"/>
            <a:chOff x="4756701" y="2852430"/>
            <a:chExt cx="359113" cy="258138"/>
          </a:xfrm>
        </p:grpSpPr>
        <p:sp>
          <p:nvSpPr>
            <p:cNvPr id="69" name="Teardrop 68">
              <a:extLst>
                <a:ext uri="{FF2B5EF4-FFF2-40B4-BE49-F238E27FC236}">
                  <a16:creationId xmlns:a16="http://schemas.microsoft.com/office/drawing/2014/main" id="{AEA5FD39-BDF2-CE43-BDC3-F1970C767E34}"/>
                </a:ext>
              </a:extLst>
            </p:cNvPr>
            <p:cNvSpPr/>
            <p:nvPr/>
          </p:nvSpPr>
          <p:spPr>
            <a:xfrm rot="5400000">
              <a:off x="4756841" y="2852290"/>
              <a:ext cx="258138" cy="258417"/>
            </a:xfrm>
            <a:prstGeom prst="teardrop">
              <a:avLst>
                <a:gd name="adj" fmla="val 87117"/>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Left-Right Arrow 69">
              <a:extLst>
                <a:ext uri="{FF2B5EF4-FFF2-40B4-BE49-F238E27FC236}">
                  <a16:creationId xmlns:a16="http://schemas.microsoft.com/office/drawing/2014/main" id="{1EE69DB1-49F5-AC44-8AB9-3745561B54C1}"/>
                </a:ext>
              </a:extLst>
            </p:cNvPr>
            <p:cNvSpPr/>
            <p:nvPr/>
          </p:nvSpPr>
          <p:spPr>
            <a:xfrm>
              <a:off x="4797760" y="2891222"/>
              <a:ext cx="318054" cy="180552"/>
            </a:xfrm>
            <a:prstGeom prst="leftRightArrow">
              <a:avLst/>
            </a:prstGeom>
            <a:solidFill>
              <a:srgbClr val="FFF99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3" name="Teardrop 72">
            <a:extLst>
              <a:ext uri="{FF2B5EF4-FFF2-40B4-BE49-F238E27FC236}">
                <a16:creationId xmlns:a16="http://schemas.microsoft.com/office/drawing/2014/main" id="{46D1BDAE-B9A6-E048-A166-D1718AD69762}"/>
              </a:ext>
            </a:extLst>
          </p:cNvPr>
          <p:cNvSpPr/>
          <p:nvPr/>
        </p:nvSpPr>
        <p:spPr>
          <a:xfrm rot="4991112">
            <a:off x="4882558" y="2793151"/>
            <a:ext cx="196770" cy="196890"/>
          </a:xfrm>
          <a:prstGeom prst="teardrop">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gular Pentagon 1">
            <a:extLst>
              <a:ext uri="{FF2B5EF4-FFF2-40B4-BE49-F238E27FC236}">
                <a16:creationId xmlns:a16="http://schemas.microsoft.com/office/drawing/2014/main" id="{FA527930-EBBD-374C-829C-169E438783BA}"/>
              </a:ext>
            </a:extLst>
          </p:cNvPr>
          <p:cNvSpPr/>
          <p:nvPr/>
        </p:nvSpPr>
        <p:spPr>
          <a:xfrm>
            <a:off x="4737039" y="3367702"/>
            <a:ext cx="178723" cy="152400"/>
          </a:xfrm>
          <a:prstGeom prst="pentagon">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rapezoid 18">
            <a:extLst>
              <a:ext uri="{FF2B5EF4-FFF2-40B4-BE49-F238E27FC236}">
                <a16:creationId xmlns:a16="http://schemas.microsoft.com/office/drawing/2014/main" id="{111D9D21-FE80-EE4F-9301-A7517E7A2B4C}"/>
              </a:ext>
            </a:extLst>
          </p:cNvPr>
          <p:cNvSpPr/>
          <p:nvPr/>
        </p:nvSpPr>
        <p:spPr>
          <a:xfrm rot="10800000">
            <a:off x="5870112" y="1056145"/>
            <a:ext cx="166255" cy="380399"/>
          </a:xfrm>
          <a:prstGeom prst="trapezoid">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rapezoid 74">
            <a:extLst>
              <a:ext uri="{FF2B5EF4-FFF2-40B4-BE49-F238E27FC236}">
                <a16:creationId xmlns:a16="http://schemas.microsoft.com/office/drawing/2014/main" id="{03432351-89C4-824A-805D-EC6B39947751}"/>
              </a:ext>
            </a:extLst>
          </p:cNvPr>
          <p:cNvSpPr/>
          <p:nvPr/>
        </p:nvSpPr>
        <p:spPr>
          <a:xfrm rot="10800000">
            <a:off x="5601452" y="1423254"/>
            <a:ext cx="166255" cy="380399"/>
          </a:xfrm>
          <a:prstGeom prst="trapezoid">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rapezoid 75">
            <a:extLst>
              <a:ext uri="{FF2B5EF4-FFF2-40B4-BE49-F238E27FC236}">
                <a16:creationId xmlns:a16="http://schemas.microsoft.com/office/drawing/2014/main" id="{CAED2F01-7CBB-CC44-A783-39D32307F039}"/>
              </a:ext>
            </a:extLst>
          </p:cNvPr>
          <p:cNvSpPr/>
          <p:nvPr/>
        </p:nvSpPr>
        <p:spPr>
          <a:xfrm rot="10800000">
            <a:off x="6127173" y="730831"/>
            <a:ext cx="166255" cy="380399"/>
          </a:xfrm>
          <a:prstGeom prst="trapezoid">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Arrow Connector 23">
            <a:extLst>
              <a:ext uri="{FF2B5EF4-FFF2-40B4-BE49-F238E27FC236}">
                <a16:creationId xmlns:a16="http://schemas.microsoft.com/office/drawing/2014/main" id="{71553FC4-E21F-4A43-B6F9-BBDD0345CCC1}"/>
              </a:ext>
            </a:extLst>
          </p:cNvPr>
          <p:cNvCxnSpPr>
            <a:cxnSpLocks/>
          </p:cNvCxnSpPr>
          <p:nvPr/>
        </p:nvCxnSpPr>
        <p:spPr>
          <a:xfrm>
            <a:off x="5686215" y="1791670"/>
            <a:ext cx="8173" cy="3816266"/>
          </a:xfrm>
          <a:prstGeom prst="straightConnector1">
            <a:avLst/>
          </a:prstGeom>
          <a:ln w="19050">
            <a:solidFill>
              <a:srgbClr val="00B05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5064289D-E770-854E-A282-BBC94C379923}"/>
              </a:ext>
            </a:extLst>
          </p:cNvPr>
          <p:cNvCxnSpPr>
            <a:cxnSpLocks/>
          </p:cNvCxnSpPr>
          <p:nvPr/>
        </p:nvCxnSpPr>
        <p:spPr>
          <a:xfrm>
            <a:off x="5946527" y="1363488"/>
            <a:ext cx="8173" cy="3816266"/>
          </a:xfrm>
          <a:prstGeom prst="straightConnector1">
            <a:avLst/>
          </a:prstGeom>
          <a:ln w="19050">
            <a:solidFill>
              <a:srgbClr val="00B050"/>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354EE973-898F-104C-9707-6823A460D329}"/>
              </a:ext>
            </a:extLst>
          </p:cNvPr>
          <p:cNvCxnSpPr>
            <a:cxnSpLocks/>
          </p:cNvCxnSpPr>
          <p:nvPr/>
        </p:nvCxnSpPr>
        <p:spPr>
          <a:xfrm>
            <a:off x="6207731" y="898012"/>
            <a:ext cx="33721" cy="4013023"/>
          </a:xfrm>
          <a:prstGeom prst="straightConnector1">
            <a:avLst/>
          </a:prstGeom>
          <a:ln w="19050">
            <a:solidFill>
              <a:srgbClr val="00B050"/>
            </a:solidFill>
            <a:prstDash val="sysDot"/>
            <a:tailEnd type="triangle"/>
          </a:ln>
        </p:spPr>
        <p:style>
          <a:lnRef idx="1">
            <a:schemeClr val="accent1"/>
          </a:lnRef>
          <a:fillRef idx="0">
            <a:schemeClr val="accent1"/>
          </a:fillRef>
          <a:effectRef idx="0">
            <a:schemeClr val="accent1"/>
          </a:effectRef>
          <a:fontRef idx="minor">
            <a:schemeClr val="tx1"/>
          </a:fontRef>
        </p:style>
      </p:cxnSp>
      <p:grpSp>
        <p:nvGrpSpPr>
          <p:cNvPr id="15" name="Group 14">
            <a:extLst>
              <a:ext uri="{FF2B5EF4-FFF2-40B4-BE49-F238E27FC236}">
                <a16:creationId xmlns:a16="http://schemas.microsoft.com/office/drawing/2014/main" id="{95B0345C-B23A-1341-A16A-E1B46A0A72DF}"/>
              </a:ext>
            </a:extLst>
          </p:cNvPr>
          <p:cNvGrpSpPr/>
          <p:nvPr/>
        </p:nvGrpSpPr>
        <p:grpSpPr>
          <a:xfrm rot="5400000">
            <a:off x="5774635" y="1003854"/>
            <a:ext cx="927652" cy="927653"/>
            <a:chOff x="9382539" y="1023730"/>
            <a:chExt cx="927652" cy="927653"/>
          </a:xfrm>
        </p:grpSpPr>
        <p:sp>
          <p:nvSpPr>
            <p:cNvPr id="10" name="Sun 9">
              <a:extLst>
                <a:ext uri="{FF2B5EF4-FFF2-40B4-BE49-F238E27FC236}">
                  <a16:creationId xmlns:a16="http://schemas.microsoft.com/office/drawing/2014/main" id="{6237159E-0C54-9E46-87AF-D0B16CE07354}"/>
                </a:ext>
              </a:extLst>
            </p:cNvPr>
            <p:cNvSpPr/>
            <p:nvPr/>
          </p:nvSpPr>
          <p:spPr>
            <a:xfrm>
              <a:off x="9382539" y="1023730"/>
              <a:ext cx="318052" cy="318053"/>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n 10">
              <a:extLst>
                <a:ext uri="{FF2B5EF4-FFF2-40B4-BE49-F238E27FC236}">
                  <a16:creationId xmlns:a16="http://schemas.microsoft.com/office/drawing/2014/main" id="{11951D0F-ADA1-784D-80EC-21C78398D3F4}"/>
                </a:ext>
              </a:extLst>
            </p:cNvPr>
            <p:cNvSpPr/>
            <p:nvPr/>
          </p:nvSpPr>
          <p:spPr>
            <a:xfrm>
              <a:off x="9534939" y="1176130"/>
              <a:ext cx="318052" cy="318053"/>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Sun 11">
              <a:extLst>
                <a:ext uri="{FF2B5EF4-FFF2-40B4-BE49-F238E27FC236}">
                  <a16:creationId xmlns:a16="http://schemas.microsoft.com/office/drawing/2014/main" id="{F204BBFC-AACB-A143-8F22-E0BCB3C2B625}"/>
                </a:ext>
              </a:extLst>
            </p:cNvPr>
            <p:cNvSpPr/>
            <p:nvPr/>
          </p:nvSpPr>
          <p:spPr>
            <a:xfrm>
              <a:off x="9687339" y="1328530"/>
              <a:ext cx="318052" cy="318053"/>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un 12">
              <a:extLst>
                <a:ext uri="{FF2B5EF4-FFF2-40B4-BE49-F238E27FC236}">
                  <a16:creationId xmlns:a16="http://schemas.microsoft.com/office/drawing/2014/main" id="{392DAC89-1AC0-0C4C-978B-E4DD417DFCF3}"/>
                </a:ext>
              </a:extLst>
            </p:cNvPr>
            <p:cNvSpPr/>
            <p:nvPr/>
          </p:nvSpPr>
          <p:spPr>
            <a:xfrm>
              <a:off x="9839739" y="1480930"/>
              <a:ext cx="318052" cy="318053"/>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un 13">
              <a:extLst>
                <a:ext uri="{FF2B5EF4-FFF2-40B4-BE49-F238E27FC236}">
                  <a16:creationId xmlns:a16="http://schemas.microsoft.com/office/drawing/2014/main" id="{85FF9F40-DA37-2140-A2B9-DBE628CCFFC8}"/>
                </a:ext>
              </a:extLst>
            </p:cNvPr>
            <p:cNvSpPr/>
            <p:nvPr/>
          </p:nvSpPr>
          <p:spPr>
            <a:xfrm>
              <a:off x="9992139" y="1633330"/>
              <a:ext cx="318052" cy="318053"/>
            </a:xfrm>
            <a:prstGeom prst="su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TextBox 26">
            <a:extLst>
              <a:ext uri="{FF2B5EF4-FFF2-40B4-BE49-F238E27FC236}">
                <a16:creationId xmlns:a16="http://schemas.microsoft.com/office/drawing/2014/main" id="{5FE94368-E37F-9B4E-B00D-80BD16A92049}"/>
              </a:ext>
            </a:extLst>
          </p:cNvPr>
          <p:cNvSpPr txBox="1"/>
          <p:nvPr/>
        </p:nvSpPr>
        <p:spPr>
          <a:xfrm>
            <a:off x="5489515" y="553294"/>
            <a:ext cx="672813" cy="523220"/>
          </a:xfrm>
          <a:prstGeom prst="rect">
            <a:avLst/>
          </a:prstGeom>
          <a:noFill/>
        </p:spPr>
        <p:txBody>
          <a:bodyPr wrap="none" rtlCol="0">
            <a:spAutoFit/>
          </a:bodyPr>
          <a:lstStyle/>
          <a:p>
            <a:r>
              <a:rPr lang="en-US" sz="1400" dirty="0"/>
              <a:t>Green </a:t>
            </a:r>
          </a:p>
          <a:p>
            <a:r>
              <a:rPr lang="en-US" sz="1400" dirty="0"/>
              <a:t>lasers</a:t>
            </a:r>
          </a:p>
        </p:txBody>
      </p:sp>
      <p:sp>
        <p:nvSpPr>
          <p:cNvPr id="30" name="TextBox 29">
            <a:extLst>
              <a:ext uri="{FF2B5EF4-FFF2-40B4-BE49-F238E27FC236}">
                <a16:creationId xmlns:a16="http://schemas.microsoft.com/office/drawing/2014/main" id="{09554E10-811F-DD49-9083-B39E33CD22C0}"/>
              </a:ext>
            </a:extLst>
          </p:cNvPr>
          <p:cNvSpPr txBox="1"/>
          <p:nvPr/>
        </p:nvSpPr>
        <p:spPr>
          <a:xfrm>
            <a:off x="6730742" y="132043"/>
            <a:ext cx="1563441" cy="738664"/>
          </a:xfrm>
          <a:prstGeom prst="rect">
            <a:avLst/>
          </a:prstGeom>
          <a:noFill/>
        </p:spPr>
        <p:txBody>
          <a:bodyPr wrap="none" rtlCol="0">
            <a:spAutoFit/>
          </a:bodyPr>
          <a:lstStyle/>
          <a:p>
            <a:pPr algn="ctr"/>
            <a:r>
              <a:rPr lang="en-US" sz="1400" dirty="0"/>
              <a:t>Lengthwise, power</a:t>
            </a:r>
          </a:p>
          <a:p>
            <a:pPr algn="ctr"/>
            <a:r>
              <a:rPr lang="en-US" sz="1400" dirty="0"/>
              <a:t>adjustable </a:t>
            </a:r>
          </a:p>
          <a:p>
            <a:pPr algn="ctr"/>
            <a:r>
              <a:rPr lang="en-US" sz="1400" dirty="0"/>
              <a:t>light source</a:t>
            </a:r>
          </a:p>
        </p:txBody>
      </p:sp>
      <p:sp>
        <p:nvSpPr>
          <p:cNvPr id="31" name="TextBox 30">
            <a:extLst>
              <a:ext uri="{FF2B5EF4-FFF2-40B4-BE49-F238E27FC236}">
                <a16:creationId xmlns:a16="http://schemas.microsoft.com/office/drawing/2014/main" id="{C4AD48D2-1788-164D-A9A4-9730B7B239F3}"/>
              </a:ext>
            </a:extLst>
          </p:cNvPr>
          <p:cNvSpPr txBox="1"/>
          <p:nvPr/>
        </p:nvSpPr>
        <p:spPr>
          <a:xfrm>
            <a:off x="8559899" y="3075221"/>
            <a:ext cx="1826526" cy="954107"/>
          </a:xfrm>
          <a:prstGeom prst="rect">
            <a:avLst/>
          </a:prstGeom>
          <a:noFill/>
        </p:spPr>
        <p:txBody>
          <a:bodyPr wrap="none" rtlCol="0">
            <a:spAutoFit/>
          </a:bodyPr>
          <a:lstStyle/>
          <a:p>
            <a:pPr algn="ctr"/>
            <a:r>
              <a:rPr lang="en-US" sz="1400" dirty="0"/>
              <a:t>Positions for taking</a:t>
            </a:r>
          </a:p>
          <a:p>
            <a:pPr algn="ctr"/>
            <a:r>
              <a:rPr lang="en-US" sz="1400" dirty="0"/>
              <a:t>infra-red photographs </a:t>
            </a:r>
          </a:p>
          <a:p>
            <a:pPr algn="ctr"/>
            <a:r>
              <a:rPr lang="en-US" sz="1400" dirty="0"/>
              <a:t>with a single camera</a:t>
            </a:r>
          </a:p>
          <a:p>
            <a:pPr algn="ctr"/>
            <a:r>
              <a:rPr lang="en-US" sz="1400" dirty="0"/>
              <a:t>for the Control tank</a:t>
            </a:r>
          </a:p>
        </p:txBody>
      </p:sp>
      <p:sp>
        <p:nvSpPr>
          <p:cNvPr id="32" name="TextBox 31">
            <a:extLst>
              <a:ext uri="{FF2B5EF4-FFF2-40B4-BE49-F238E27FC236}">
                <a16:creationId xmlns:a16="http://schemas.microsoft.com/office/drawing/2014/main" id="{5D7209F5-C0D9-4C40-917C-09CF171FC712}"/>
              </a:ext>
            </a:extLst>
          </p:cNvPr>
          <p:cNvSpPr txBox="1"/>
          <p:nvPr/>
        </p:nvSpPr>
        <p:spPr>
          <a:xfrm>
            <a:off x="4361652" y="2398197"/>
            <a:ext cx="863954" cy="523220"/>
          </a:xfrm>
          <a:prstGeom prst="rect">
            <a:avLst/>
          </a:prstGeom>
          <a:noFill/>
        </p:spPr>
        <p:txBody>
          <a:bodyPr wrap="none" rtlCol="0">
            <a:spAutoFit/>
          </a:bodyPr>
          <a:lstStyle/>
          <a:p>
            <a:pPr algn="ctr"/>
            <a:r>
              <a:rPr lang="en-US" sz="1400" dirty="0"/>
              <a:t>Seawater</a:t>
            </a:r>
          </a:p>
          <a:p>
            <a:pPr algn="ctr"/>
            <a:r>
              <a:rPr lang="en-US" sz="1400" dirty="0"/>
              <a:t>Pump</a:t>
            </a:r>
          </a:p>
        </p:txBody>
      </p:sp>
      <p:sp>
        <p:nvSpPr>
          <p:cNvPr id="33" name="TextBox 32">
            <a:extLst>
              <a:ext uri="{FF2B5EF4-FFF2-40B4-BE49-F238E27FC236}">
                <a16:creationId xmlns:a16="http://schemas.microsoft.com/office/drawing/2014/main" id="{53A3764D-6D93-1540-894E-D801C7765176}"/>
              </a:ext>
            </a:extLst>
          </p:cNvPr>
          <p:cNvSpPr txBox="1"/>
          <p:nvPr/>
        </p:nvSpPr>
        <p:spPr>
          <a:xfrm>
            <a:off x="2319928" y="2418855"/>
            <a:ext cx="859531" cy="307777"/>
          </a:xfrm>
          <a:prstGeom prst="rect">
            <a:avLst/>
          </a:prstGeom>
          <a:noFill/>
        </p:spPr>
        <p:txBody>
          <a:bodyPr wrap="none" rtlCol="0">
            <a:spAutoFit/>
          </a:bodyPr>
          <a:lstStyle/>
          <a:p>
            <a:r>
              <a:rPr lang="en-US" sz="1400" dirty="0"/>
              <a:t>Air pump</a:t>
            </a:r>
          </a:p>
        </p:txBody>
      </p:sp>
      <p:sp>
        <p:nvSpPr>
          <p:cNvPr id="34" name="TextBox 33">
            <a:extLst>
              <a:ext uri="{FF2B5EF4-FFF2-40B4-BE49-F238E27FC236}">
                <a16:creationId xmlns:a16="http://schemas.microsoft.com/office/drawing/2014/main" id="{3972F08A-536C-FC4A-8A8B-37BAC996C988}"/>
              </a:ext>
            </a:extLst>
          </p:cNvPr>
          <p:cNvSpPr txBox="1"/>
          <p:nvPr/>
        </p:nvSpPr>
        <p:spPr>
          <a:xfrm>
            <a:off x="2388056" y="3076572"/>
            <a:ext cx="575479" cy="307777"/>
          </a:xfrm>
          <a:prstGeom prst="rect">
            <a:avLst/>
          </a:prstGeom>
          <a:noFill/>
        </p:spPr>
        <p:txBody>
          <a:bodyPr wrap="none" rtlCol="0">
            <a:spAutoFit/>
          </a:bodyPr>
          <a:lstStyle/>
          <a:p>
            <a:r>
              <a:rPr lang="en-US" sz="1400" dirty="0"/>
              <a:t>DZFO</a:t>
            </a:r>
          </a:p>
        </p:txBody>
      </p:sp>
      <p:sp>
        <p:nvSpPr>
          <p:cNvPr id="35" name="TextBox 34">
            <a:extLst>
              <a:ext uri="{FF2B5EF4-FFF2-40B4-BE49-F238E27FC236}">
                <a16:creationId xmlns:a16="http://schemas.microsoft.com/office/drawing/2014/main" id="{F3260F76-F55F-3E4B-9635-4EB65EED613F}"/>
              </a:ext>
            </a:extLst>
          </p:cNvPr>
          <p:cNvSpPr txBox="1"/>
          <p:nvPr/>
        </p:nvSpPr>
        <p:spPr>
          <a:xfrm>
            <a:off x="4094238" y="3258492"/>
            <a:ext cx="939168" cy="523220"/>
          </a:xfrm>
          <a:prstGeom prst="rect">
            <a:avLst/>
          </a:prstGeom>
          <a:noFill/>
        </p:spPr>
        <p:txBody>
          <a:bodyPr wrap="none" rtlCol="0">
            <a:spAutoFit/>
          </a:bodyPr>
          <a:lstStyle/>
          <a:p>
            <a:pPr algn="ctr"/>
            <a:r>
              <a:rPr lang="en-US" sz="1400" dirty="0"/>
              <a:t>Flow </a:t>
            </a:r>
          </a:p>
          <a:p>
            <a:pPr algn="ctr"/>
            <a:r>
              <a:rPr lang="en-US" sz="1400" dirty="0"/>
              <a:t>cytometer</a:t>
            </a:r>
          </a:p>
        </p:txBody>
      </p:sp>
      <p:sp>
        <p:nvSpPr>
          <p:cNvPr id="36" name="TextBox 35">
            <a:extLst>
              <a:ext uri="{FF2B5EF4-FFF2-40B4-BE49-F238E27FC236}">
                <a16:creationId xmlns:a16="http://schemas.microsoft.com/office/drawing/2014/main" id="{0227271E-B3AD-4142-A88B-ED9F28E962CA}"/>
              </a:ext>
            </a:extLst>
          </p:cNvPr>
          <p:cNvSpPr txBox="1"/>
          <p:nvPr/>
        </p:nvSpPr>
        <p:spPr>
          <a:xfrm>
            <a:off x="2808087" y="1835341"/>
            <a:ext cx="1662443" cy="307777"/>
          </a:xfrm>
          <a:prstGeom prst="rect">
            <a:avLst/>
          </a:prstGeom>
          <a:noFill/>
        </p:spPr>
        <p:txBody>
          <a:bodyPr wrap="none" rtlCol="0">
            <a:spAutoFit/>
          </a:bodyPr>
          <a:lstStyle/>
          <a:p>
            <a:r>
              <a:rPr lang="en-US" sz="1400" dirty="0"/>
              <a:t>Warming microlayer</a:t>
            </a:r>
          </a:p>
        </p:txBody>
      </p:sp>
      <p:sp>
        <p:nvSpPr>
          <p:cNvPr id="37" name="TextBox 36">
            <a:extLst>
              <a:ext uri="{FF2B5EF4-FFF2-40B4-BE49-F238E27FC236}">
                <a16:creationId xmlns:a16="http://schemas.microsoft.com/office/drawing/2014/main" id="{CC34FC59-F7C4-3144-A3EA-49D537B0BA5A}"/>
              </a:ext>
            </a:extLst>
          </p:cNvPr>
          <p:cNvSpPr txBox="1"/>
          <p:nvPr/>
        </p:nvSpPr>
        <p:spPr>
          <a:xfrm>
            <a:off x="5076400" y="4014582"/>
            <a:ext cx="904030" cy="523220"/>
          </a:xfrm>
          <a:prstGeom prst="rect">
            <a:avLst/>
          </a:prstGeom>
          <a:noFill/>
        </p:spPr>
        <p:txBody>
          <a:bodyPr wrap="none" rtlCol="0">
            <a:spAutoFit/>
          </a:bodyPr>
          <a:lstStyle/>
          <a:p>
            <a:pPr algn="ctr"/>
            <a:r>
              <a:rPr lang="en-US" sz="1400" dirty="0"/>
              <a:t>Seawater </a:t>
            </a:r>
          </a:p>
          <a:p>
            <a:pPr algn="ctr"/>
            <a:r>
              <a:rPr lang="en-US" sz="1400" dirty="0"/>
              <a:t>tank</a:t>
            </a:r>
          </a:p>
        </p:txBody>
      </p:sp>
      <p:sp>
        <p:nvSpPr>
          <p:cNvPr id="79" name="Trapezoid 78">
            <a:extLst>
              <a:ext uri="{FF2B5EF4-FFF2-40B4-BE49-F238E27FC236}">
                <a16:creationId xmlns:a16="http://schemas.microsoft.com/office/drawing/2014/main" id="{547C3AFF-E14C-8E48-A504-13FA9584F341}"/>
              </a:ext>
            </a:extLst>
          </p:cNvPr>
          <p:cNvSpPr/>
          <p:nvPr/>
        </p:nvSpPr>
        <p:spPr>
          <a:xfrm rot="10800000">
            <a:off x="6619896" y="420011"/>
            <a:ext cx="166255" cy="380399"/>
          </a:xfrm>
          <a:prstGeom prst="trapezoid">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0" name="Straight Arrow Connector 79">
            <a:extLst>
              <a:ext uri="{FF2B5EF4-FFF2-40B4-BE49-F238E27FC236}">
                <a16:creationId xmlns:a16="http://schemas.microsoft.com/office/drawing/2014/main" id="{B721B19C-4A57-E84D-B6B8-90104723B91F}"/>
              </a:ext>
            </a:extLst>
          </p:cNvPr>
          <p:cNvCxnSpPr>
            <a:cxnSpLocks/>
          </p:cNvCxnSpPr>
          <p:nvPr/>
        </p:nvCxnSpPr>
        <p:spPr>
          <a:xfrm>
            <a:off x="6700935" y="794270"/>
            <a:ext cx="49706" cy="4360317"/>
          </a:xfrm>
          <a:prstGeom prst="straightConnector1">
            <a:avLst/>
          </a:prstGeom>
          <a:ln w="19050">
            <a:solidFill>
              <a:srgbClr val="00B05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28A5A007-B70B-D646-9FDD-96F7DE0DA108}"/>
              </a:ext>
            </a:extLst>
          </p:cNvPr>
          <p:cNvSpPr txBox="1"/>
          <p:nvPr/>
        </p:nvSpPr>
        <p:spPr>
          <a:xfrm>
            <a:off x="5867919" y="4247426"/>
            <a:ext cx="1452321" cy="954107"/>
          </a:xfrm>
          <a:prstGeom prst="rect">
            <a:avLst/>
          </a:prstGeom>
          <a:noFill/>
        </p:spPr>
        <p:txBody>
          <a:bodyPr wrap="none" rtlCol="0">
            <a:spAutoFit/>
          </a:bodyPr>
          <a:lstStyle/>
          <a:p>
            <a:pPr algn="ctr"/>
            <a:r>
              <a:rPr lang="en-US" sz="1400" dirty="0"/>
              <a:t>Control tank with</a:t>
            </a:r>
          </a:p>
          <a:p>
            <a:pPr algn="ctr"/>
            <a:r>
              <a:rPr lang="en-US" sz="1400" dirty="0"/>
              <a:t>distilled water &amp;</a:t>
            </a:r>
          </a:p>
          <a:p>
            <a:pPr algn="ctr"/>
            <a:r>
              <a:rPr lang="en-US" sz="1400" dirty="0"/>
              <a:t>salts to simulate</a:t>
            </a:r>
          </a:p>
          <a:p>
            <a:pPr algn="ctr"/>
            <a:r>
              <a:rPr lang="en-US" sz="1400" dirty="0"/>
              <a:t>seawater</a:t>
            </a:r>
          </a:p>
        </p:txBody>
      </p:sp>
      <p:sp>
        <p:nvSpPr>
          <p:cNvPr id="81" name="TextBox 80">
            <a:extLst>
              <a:ext uri="{FF2B5EF4-FFF2-40B4-BE49-F238E27FC236}">
                <a16:creationId xmlns:a16="http://schemas.microsoft.com/office/drawing/2014/main" id="{9DF1337B-DDAB-FE44-9709-A0BDB519BF53}"/>
              </a:ext>
            </a:extLst>
          </p:cNvPr>
          <p:cNvSpPr txBox="1"/>
          <p:nvPr/>
        </p:nvSpPr>
        <p:spPr>
          <a:xfrm>
            <a:off x="8760931" y="861349"/>
            <a:ext cx="2394823" cy="738664"/>
          </a:xfrm>
          <a:prstGeom prst="rect">
            <a:avLst/>
          </a:prstGeom>
          <a:noFill/>
        </p:spPr>
        <p:txBody>
          <a:bodyPr wrap="none" rtlCol="0">
            <a:spAutoFit/>
          </a:bodyPr>
          <a:lstStyle/>
          <a:p>
            <a:pPr algn="ctr"/>
            <a:r>
              <a:rPr lang="en-US" sz="1400" dirty="0"/>
              <a:t>No microlayer, hence</a:t>
            </a:r>
          </a:p>
          <a:p>
            <a:pPr algn="ctr"/>
            <a:r>
              <a:rPr lang="en-US" sz="1400" dirty="0"/>
              <a:t>probably less surface warming</a:t>
            </a:r>
          </a:p>
          <a:p>
            <a:pPr algn="ctr"/>
            <a:r>
              <a:rPr lang="en-US" sz="1400" dirty="0"/>
              <a:t>and more deep heating</a:t>
            </a:r>
          </a:p>
        </p:txBody>
      </p:sp>
      <p:cxnSp>
        <p:nvCxnSpPr>
          <p:cNvPr id="85" name="Straight Connector 84">
            <a:extLst>
              <a:ext uri="{FF2B5EF4-FFF2-40B4-BE49-F238E27FC236}">
                <a16:creationId xmlns:a16="http://schemas.microsoft.com/office/drawing/2014/main" id="{A5740562-2A46-2947-AC83-4222FE84FBF8}"/>
              </a:ext>
            </a:extLst>
          </p:cNvPr>
          <p:cNvCxnSpPr>
            <a:cxnSpLocks/>
            <a:stCxn id="70" idx="1"/>
            <a:endCxn id="34" idx="3"/>
          </p:cNvCxnSpPr>
          <p:nvPr/>
        </p:nvCxnSpPr>
        <p:spPr>
          <a:xfrm flipH="1">
            <a:off x="2963535" y="2955829"/>
            <a:ext cx="1346108" cy="27463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3F38E8E1-30A0-FE4D-897F-5A9A73A5E6DF}"/>
              </a:ext>
            </a:extLst>
          </p:cNvPr>
          <p:cNvCxnSpPr>
            <a:cxnSpLocks/>
            <a:stCxn id="33" idx="3"/>
            <a:endCxn id="69" idx="4"/>
          </p:cNvCxnSpPr>
          <p:nvPr/>
        </p:nvCxnSpPr>
        <p:spPr>
          <a:xfrm>
            <a:off x="3179459" y="2572744"/>
            <a:ext cx="1059307" cy="29915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05A953ED-A004-E142-A58B-6B3296E610B8}"/>
              </a:ext>
            </a:extLst>
          </p:cNvPr>
          <p:cNvCxnSpPr>
            <a:cxnSpLocks/>
            <a:endCxn id="110" idx="0"/>
          </p:cNvCxnSpPr>
          <p:nvPr/>
        </p:nvCxnSpPr>
        <p:spPr>
          <a:xfrm>
            <a:off x="5277252" y="2071440"/>
            <a:ext cx="1052672" cy="3824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71CBDFD5-55FF-E44A-AEE1-7D4EBF8001BB}"/>
              </a:ext>
            </a:extLst>
          </p:cNvPr>
          <p:cNvCxnSpPr>
            <a:cxnSpLocks/>
          </p:cNvCxnSpPr>
          <p:nvPr/>
        </p:nvCxnSpPr>
        <p:spPr>
          <a:xfrm flipH="1">
            <a:off x="6772244" y="1405310"/>
            <a:ext cx="2210257" cy="15291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8" name="TextBox 97">
            <a:extLst>
              <a:ext uri="{FF2B5EF4-FFF2-40B4-BE49-F238E27FC236}">
                <a16:creationId xmlns:a16="http://schemas.microsoft.com/office/drawing/2014/main" id="{1CD4024E-FF6C-B14C-8E85-29454C68D1FA}"/>
              </a:ext>
            </a:extLst>
          </p:cNvPr>
          <p:cNvSpPr txBox="1"/>
          <p:nvPr/>
        </p:nvSpPr>
        <p:spPr>
          <a:xfrm>
            <a:off x="2070914" y="3949212"/>
            <a:ext cx="1400383" cy="738664"/>
          </a:xfrm>
          <a:prstGeom prst="rect">
            <a:avLst/>
          </a:prstGeom>
          <a:noFill/>
        </p:spPr>
        <p:txBody>
          <a:bodyPr wrap="none" rtlCol="0">
            <a:spAutoFit/>
          </a:bodyPr>
          <a:lstStyle/>
          <a:p>
            <a:pPr algn="ctr"/>
            <a:r>
              <a:rPr lang="en-US" sz="1400" dirty="0"/>
              <a:t>Infra-red camera</a:t>
            </a:r>
          </a:p>
          <a:p>
            <a:pPr algn="ctr"/>
            <a:r>
              <a:rPr lang="en-US" sz="1400" dirty="0"/>
              <a:t>locations for</a:t>
            </a:r>
          </a:p>
          <a:p>
            <a:pPr algn="ctr"/>
            <a:r>
              <a:rPr lang="en-US" sz="1400" dirty="0"/>
              <a:t>Seawater tank</a:t>
            </a:r>
          </a:p>
        </p:txBody>
      </p:sp>
      <p:sp>
        <p:nvSpPr>
          <p:cNvPr id="99" name="TextBox 98">
            <a:extLst>
              <a:ext uri="{FF2B5EF4-FFF2-40B4-BE49-F238E27FC236}">
                <a16:creationId xmlns:a16="http://schemas.microsoft.com/office/drawing/2014/main" id="{F7225653-C73D-F940-A07E-A9AA34F112CB}"/>
              </a:ext>
            </a:extLst>
          </p:cNvPr>
          <p:cNvSpPr txBox="1"/>
          <p:nvPr/>
        </p:nvSpPr>
        <p:spPr>
          <a:xfrm>
            <a:off x="6524026" y="6070476"/>
            <a:ext cx="1543628" cy="738664"/>
          </a:xfrm>
          <a:prstGeom prst="rect">
            <a:avLst/>
          </a:prstGeom>
          <a:noFill/>
        </p:spPr>
        <p:txBody>
          <a:bodyPr wrap="none" rtlCol="0">
            <a:spAutoFit/>
          </a:bodyPr>
          <a:lstStyle/>
          <a:p>
            <a:pPr algn="ctr"/>
            <a:r>
              <a:rPr lang="en-US" sz="1400" dirty="0"/>
              <a:t>Dark blue cloth to</a:t>
            </a:r>
          </a:p>
          <a:p>
            <a:pPr algn="ctr"/>
            <a:r>
              <a:rPr lang="en-US" sz="1400" dirty="0"/>
              <a:t>simulate the deep </a:t>
            </a:r>
          </a:p>
          <a:p>
            <a:pPr algn="ctr"/>
            <a:r>
              <a:rPr lang="en-US" sz="1400" dirty="0"/>
              <a:t>sea </a:t>
            </a:r>
            <a:r>
              <a:rPr lang="en-US" sz="1400" dirty="0" err="1"/>
              <a:t>colour</a:t>
            </a:r>
            <a:endParaRPr lang="en-US" sz="1400" dirty="0"/>
          </a:p>
        </p:txBody>
      </p:sp>
      <p:sp>
        <p:nvSpPr>
          <p:cNvPr id="100" name="Cloud 99">
            <a:extLst>
              <a:ext uri="{FF2B5EF4-FFF2-40B4-BE49-F238E27FC236}">
                <a16:creationId xmlns:a16="http://schemas.microsoft.com/office/drawing/2014/main" id="{ADBDF366-8DBF-694F-BC33-3E0330DA604D}"/>
              </a:ext>
            </a:extLst>
          </p:cNvPr>
          <p:cNvSpPr/>
          <p:nvPr/>
        </p:nvSpPr>
        <p:spPr>
          <a:xfrm>
            <a:off x="5836128" y="2303858"/>
            <a:ext cx="266008" cy="213218"/>
          </a:xfrm>
          <a:prstGeom prst="cloud">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Cloud 100">
            <a:extLst>
              <a:ext uri="{FF2B5EF4-FFF2-40B4-BE49-F238E27FC236}">
                <a16:creationId xmlns:a16="http://schemas.microsoft.com/office/drawing/2014/main" id="{12405E9F-129F-6D4E-A91E-279D604DC9C6}"/>
              </a:ext>
            </a:extLst>
          </p:cNvPr>
          <p:cNvSpPr/>
          <p:nvPr/>
        </p:nvSpPr>
        <p:spPr>
          <a:xfrm>
            <a:off x="6502793" y="2330928"/>
            <a:ext cx="266008" cy="213218"/>
          </a:xfrm>
          <a:prstGeom prst="cloud">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TextBox 101">
            <a:extLst>
              <a:ext uri="{FF2B5EF4-FFF2-40B4-BE49-F238E27FC236}">
                <a16:creationId xmlns:a16="http://schemas.microsoft.com/office/drawing/2014/main" id="{83050E4A-67E9-B040-91FE-24538B0D8306}"/>
              </a:ext>
            </a:extLst>
          </p:cNvPr>
          <p:cNvSpPr txBox="1"/>
          <p:nvPr/>
        </p:nvSpPr>
        <p:spPr>
          <a:xfrm>
            <a:off x="8634777" y="1564271"/>
            <a:ext cx="1444754" cy="307777"/>
          </a:xfrm>
          <a:prstGeom prst="rect">
            <a:avLst/>
          </a:prstGeom>
          <a:noFill/>
        </p:spPr>
        <p:txBody>
          <a:bodyPr wrap="none" rtlCol="0">
            <a:spAutoFit/>
          </a:bodyPr>
          <a:lstStyle/>
          <a:p>
            <a:r>
              <a:rPr lang="en-US" sz="1400" dirty="0"/>
              <a:t>Humidity sensors</a:t>
            </a:r>
          </a:p>
        </p:txBody>
      </p:sp>
      <p:cxnSp>
        <p:nvCxnSpPr>
          <p:cNvPr id="103" name="Straight Connector 102">
            <a:extLst>
              <a:ext uri="{FF2B5EF4-FFF2-40B4-BE49-F238E27FC236}">
                <a16:creationId xmlns:a16="http://schemas.microsoft.com/office/drawing/2014/main" id="{104B4ED8-8CEE-F741-90D6-C9DE03FEC9BC}"/>
              </a:ext>
            </a:extLst>
          </p:cNvPr>
          <p:cNvCxnSpPr>
            <a:cxnSpLocks/>
            <a:stCxn id="102" idx="2"/>
            <a:endCxn id="101" idx="3"/>
          </p:cNvCxnSpPr>
          <p:nvPr/>
        </p:nvCxnSpPr>
        <p:spPr>
          <a:xfrm flipH="1">
            <a:off x="6635797" y="1872048"/>
            <a:ext cx="2721357" cy="4710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7F01456F-81C3-6F4D-A5E5-F6F46E3C8633}"/>
              </a:ext>
            </a:extLst>
          </p:cNvPr>
          <p:cNvCxnSpPr>
            <a:cxnSpLocks/>
            <a:stCxn id="102" idx="2"/>
            <a:endCxn id="100" idx="3"/>
          </p:cNvCxnSpPr>
          <p:nvPr/>
        </p:nvCxnSpPr>
        <p:spPr>
          <a:xfrm flipH="1">
            <a:off x="5969132" y="1872048"/>
            <a:ext cx="3388022" cy="4440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0" name="Hexagon 109">
            <a:extLst>
              <a:ext uri="{FF2B5EF4-FFF2-40B4-BE49-F238E27FC236}">
                <a16:creationId xmlns:a16="http://schemas.microsoft.com/office/drawing/2014/main" id="{4D7B5893-65D5-1541-8DD3-8DADAE9F875C}"/>
              </a:ext>
            </a:extLst>
          </p:cNvPr>
          <p:cNvSpPr/>
          <p:nvPr/>
        </p:nvSpPr>
        <p:spPr>
          <a:xfrm>
            <a:off x="6133743" y="2363594"/>
            <a:ext cx="196181" cy="180552"/>
          </a:xfrm>
          <a:prstGeom prst="hex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TextBox 111">
            <a:extLst>
              <a:ext uri="{FF2B5EF4-FFF2-40B4-BE49-F238E27FC236}">
                <a16:creationId xmlns:a16="http://schemas.microsoft.com/office/drawing/2014/main" id="{F807441C-9CB6-EC4E-AC3F-ECFFDD4507FD}"/>
              </a:ext>
            </a:extLst>
          </p:cNvPr>
          <p:cNvSpPr txBox="1"/>
          <p:nvPr/>
        </p:nvSpPr>
        <p:spPr>
          <a:xfrm>
            <a:off x="4391204" y="1769863"/>
            <a:ext cx="1213344" cy="523220"/>
          </a:xfrm>
          <a:prstGeom prst="rect">
            <a:avLst/>
          </a:prstGeom>
          <a:noFill/>
        </p:spPr>
        <p:txBody>
          <a:bodyPr wrap="none" rtlCol="0">
            <a:spAutoFit/>
          </a:bodyPr>
          <a:lstStyle/>
          <a:p>
            <a:pPr algn="ctr"/>
            <a:r>
              <a:rPr lang="en-US" sz="1400" dirty="0"/>
              <a:t>Light intensity</a:t>
            </a:r>
          </a:p>
          <a:p>
            <a:pPr algn="ctr"/>
            <a:r>
              <a:rPr lang="en-US" sz="1400" dirty="0"/>
              <a:t>recorder</a:t>
            </a:r>
          </a:p>
        </p:txBody>
      </p:sp>
      <p:cxnSp>
        <p:nvCxnSpPr>
          <p:cNvPr id="113" name="Straight Connector 112">
            <a:extLst>
              <a:ext uri="{FF2B5EF4-FFF2-40B4-BE49-F238E27FC236}">
                <a16:creationId xmlns:a16="http://schemas.microsoft.com/office/drawing/2014/main" id="{20B23B31-8640-C148-B38D-024E52A7B8CC}"/>
              </a:ext>
            </a:extLst>
          </p:cNvPr>
          <p:cNvCxnSpPr>
            <a:cxnSpLocks/>
          </p:cNvCxnSpPr>
          <p:nvPr/>
        </p:nvCxnSpPr>
        <p:spPr>
          <a:xfrm>
            <a:off x="4023053" y="2064235"/>
            <a:ext cx="2132522" cy="8625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9" name="TextBox 118">
            <a:extLst>
              <a:ext uri="{FF2B5EF4-FFF2-40B4-BE49-F238E27FC236}">
                <a16:creationId xmlns:a16="http://schemas.microsoft.com/office/drawing/2014/main" id="{D4C36CAF-1FEF-554D-8726-DC1B8F51B20F}"/>
              </a:ext>
            </a:extLst>
          </p:cNvPr>
          <p:cNvSpPr txBox="1"/>
          <p:nvPr/>
        </p:nvSpPr>
        <p:spPr>
          <a:xfrm>
            <a:off x="4472184" y="2990565"/>
            <a:ext cx="942887" cy="261610"/>
          </a:xfrm>
          <a:prstGeom prst="rect">
            <a:avLst/>
          </a:prstGeom>
          <a:noFill/>
        </p:spPr>
        <p:txBody>
          <a:bodyPr wrap="none" rtlCol="0">
            <a:spAutoFit/>
          </a:bodyPr>
          <a:lstStyle/>
          <a:p>
            <a:r>
              <a:rPr lang="en-US" sz="1100" dirty="0"/>
              <a:t>Nanobubbles</a:t>
            </a:r>
          </a:p>
        </p:txBody>
      </p:sp>
      <p:sp>
        <p:nvSpPr>
          <p:cNvPr id="121" name="TextBox 120">
            <a:extLst>
              <a:ext uri="{FF2B5EF4-FFF2-40B4-BE49-F238E27FC236}">
                <a16:creationId xmlns:a16="http://schemas.microsoft.com/office/drawing/2014/main" id="{5DBC0020-CC68-4141-93C5-02BAAA6B3721}"/>
              </a:ext>
            </a:extLst>
          </p:cNvPr>
          <p:cNvSpPr txBox="1"/>
          <p:nvPr/>
        </p:nvSpPr>
        <p:spPr>
          <a:xfrm>
            <a:off x="1537394" y="5201533"/>
            <a:ext cx="3280513" cy="1169551"/>
          </a:xfrm>
          <a:prstGeom prst="rect">
            <a:avLst/>
          </a:prstGeom>
          <a:noFill/>
        </p:spPr>
        <p:txBody>
          <a:bodyPr wrap="none" rtlCol="0">
            <a:spAutoFit/>
          </a:bodyPr>
          <a:lstStyle/>
          <a:p>
            <a:pPr algn="ctr"/>
            <a:r>
              <a:rPr lang="en-US" sz="1400" i="1" dirty="0"/>
              <a:t>More </a:t>
            </a:r>
            <a:r>
              <a:rPr lang="en-US" sz="1400" i="1" dirty="0" err="1"/>
              <a:t>undershine</a:t>
            </a:r>
            <a:r>
              <a:rPr lang="en-US" sz="1400" i="1" dirty="0"/>
              <a:t> glow may be observed </a:t>
            </a:r>
          </a:p>
          <a:p>
            <a:pPr algn="ctr"/>
            <a:r>
              <a:rPr lang="en-US" sz="1400" i="1" dirty="0"/>
              <a:t>and measured looking upwards at the </a:t>
            </a:r>
          </a:p>
          <a:p>
            <a:pPr algn="ctr"/>
            <a:r>
              <a:rPr lang="en-US" sz="1400" i="1" dirty="0"/>
              <a:t>microlayer in the case of the </a:t>
            </a:r>
            <a:r>
              <a:rPr lang="en-US" sz="1400" i="1" dirty="0" err="1"/>
              <a:t>nanobubbled</a:t>
            </a:r>
            <a:r>
              <a:rPr lang="en-US" sz="1400" i="1" dirty="0"/>
              <a:t> </a:t>
            </a:r>
          </a:p>
          <a:p>
            <a:pPr algn="ctr"/>
            <a:r>
              <a:rPr lang="en-US" sz="1400" i="1" dirty="0"/>
              <a:t>seawater tank than in that of the water </a:t>
            </a:r>
          </a:p>
          <a:p>
            <a:pPr algn="ctr"/>
            <a:r>
              <a:rPr lang="en-US" sz="1400" i="1" dirty="0"/>
              <a:t>surface in the Control tank </a:t>
            </a:r>
          </a:p>
        </p:txBody>
      </p:sp>
      <p:sp>
        <p:nvSpPr>
          <p:cNvPr id="122" name="TextBox 121">
            <a:extLst>
              <a:ext uri="{FF2B5EF4-FFF2-40B4-BE49-F238E27FC236}">
                <a16:creationId xmlns:a16="http://schemas.microsoft.com/office/drawing/2014/main" id="{B4DD4708-6172-A441-85FF-B515011D8185}"/>
              </a:ext>
            </a:extLst>
          </p:cNvPr>
          <p:cNvSpPr txBox="1"/>
          <p:nvPr/>
        </p:nvSpPr>
        <p:spPr>
          <a:xfrm>
            <a:off x="8748596" y="4147018"/>
            <a:ext cx="3402983" cy="1815882"/>
          </a:xfrm>
          <a:prstGeom prst="rect">
            <a:avLst/>
          </a:prstGeom>
          <a:noFill/>
        </p:spPr>
        <p:txBody>
          <a:bodyPr wrap="none" rtlCol="0">
            <a:spAutoFit/>
          </a:bodyPr>
          <a:lstStyle/>
          <a:p>
            <a:pPr algn="ctr"/>
            <a:r>
              <a:rPr lang="en-US" sz="1400" i="1" dirty="0"/>
              <a:t>After a long period of exposure to the</a:t>
            </a:r>
          </a:p>
          <a:p>
            <a:pPr algn="ctr"/>
            <a:r>
              <a:rPr lang="en-US" sz="1400" i="1" dirty="0"/>
              <a:t>light source, the water in the Control</a:t>
            </a:r>
          </a:p>
          <a:p>
            <a:pPr algn="ctr"/>
            <a:r>
              <a:rPr lang="en-US" sz="1400" i="1" dirty="0"/>
              <a:t>tank may become fractionally warmer than</a:t>
            </a:r>
          </a:p>
          <a:p>
            <a:pPr algn="ctr"/>
            <a:r>
              <a:rPr lang="en-US" sz="1400" i="1" dirty="0"/>
              <a:t>that in the </a:t>
            </a:r>
            <a:r>
              <a:rPr lang="en-US" sz="1400" i="1" dirty="0" err="1"/>
              <a:t>nanobubbled</a:t>
            </a:r>
            <a:r>
              <a:rPr lang="en-US" sz="1400" i="1" dirty="0"/>
              <a:t> tank whilst the</a:t>
            </a:r>
          </a:p>
          <a:p>
            <a:pPr algn="ctr"/>
            <a:r>
              <a:rPr lang="en-US" sz="1400" i="1" dirty="0"/>
              <a:t>air above should be cooler and less humid.</a:t>
            </a:r>
          </a:p>
          <a:p>
            <a:pPr algn="ctr"/>
            <a:r>
              <a:rPr lang="en-US" sz="1400" i="1" dirty="0"/>
              <a:t>Removing the glass cover should, over time, </a:t>
            </a:r>
          </a:p>
          <a:p>
            <a:pPr algn="ctr"/>
            <a:r>
              <a:rPr lang="en-US" sz="1400" i="1" dirty="0"/>
              <a:t>cause the level in the seawater tank to</a:t>
            </a:r>
          </a:p>
          <a:p>
            <a:pPr algn="ctr"/>
            <a:r>
              <a:rPr lang="en-US" sz="1400" i="1" dirty="0"/>
              <a:t>become lower than in the Control tank</a:t>
            </a:r>
          </a:p>
        </p:txBody>
      </p:sp>
      <p:sp>
        <p:nvSpPr>
          <p:cNvPr id="123" name="TextBox 122">
            <a:extLst>
              <a:ext uri="{FF2B5EF4-FFF2-40B4-BE49-F238E27FC236}">
                <a16:creationId xmlns:a16="http://schemas.microsoft.com/office/drawing/2014/main" id="{E25E059E-2D30-E942-A398-D7E10D16F582}"/>
              </a:ext>
            </a:extLst>
          </p:cNvPr>
          <p:cNvSpPr txBox="1"/>
          <p:nvPr/>
        </p:nvSpPr>
        <p:spPr>
          <a:xfrm>
            <a:off x="8883692" y="1971066"/>
            <a:ext cx="3089948" cy="954107"/>
          </a:xfrm>
          <a:prstGeom prst="rect">
            <a:avLst/>
          </a:prstGeom>
          <a:noFill/>
        </p:spPr>
        <p:txBody>
          <a:bodyPr wrap="none" rtlCol="0">
            <a:spAutoFit/>
          </a:bodyPr>
          <a:lstStyle/>
          <a:p>
            <a:pPr algn="ctr"/>
            <a:r>
              <a:rPr lang="en-US" sz="1400" i="1" dirty="0"/>
              <a:t>Should the method work, the water </a:t>
            </a:r>
          </a:p>
          <a:p>
            <a:pPr algn="ctr"/>
            <a:r>
              <a:rPr lang="en-US" sz="1400" i="1" dirty="0"/>
              <a:t>surface in the Control tank will become </a:t>
            </a:r>
          </a:p>
          <a:p>
            <a:pPr algn="ctr"/>
            <a:r>
              <a:rPr lang="en-US" sz="1400" i="1" dirty="0"/>
              <a:t>of lower temperature than that in the</a:t>
            </a:r>
          </a:p>
          <a:p>
            <a:pPr algn="ctr"/>
            <a:r>
              <a:rPr lang="en-US" sz="1400" i="1" dirty="0"/>
              <a:t>Seawater tank</a:t>
            </a:r>
          </a:p>
        </p:txBody>
      </p:sp>
      <p:cxnSp>
        <p:nvCxnSpPr>
          <p:cNvPr id="124" name="Straight Arrow Connector 123">
            <a:extLst>
              <a:ext uri="{FF2B5EF4-FFF2-40B4-BE49-F238E27FC236}">
                <a16:creationId xmlns:a16="http://schemas.microsoft.com/office/drawing/2014/main" id="{6A659BFA-7059-8B46-A388-1858225B6871}"/>
              </a:ext>
            </a:extLst>
          </p:cNvPr>
          <p:cNvCxnSpPr>
            <a:cxnSpLocks/>
            <a:stCxn id="123" idx="1"/>
            <a:endCxn id="48" idx="3"/>
          </p:cNvCxnSpPr>
          <p:nvPr/>
        </p:nvCxnSpPr>
        <p:spPr>
          <a:xfrm flipH="1">
            <a:off x="8541722" y="2448120"/>
            <a:ext cx="341970" cy="48347"/>
          </a:xfrm>
          <a:prstGeom prst="straightConnector1">
            <a:avLst/>
          </a:prstGeom>
          <a:ln w="19050">
            <a:solidFill>
              <a:schemeClr val="tx2"/>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127" name="TextBox 126">
            <a:extLst>
              <a:ext uri="{FF2B5EF4-FFF2-40B4-BE49-F238E27FC236}">
                <a16:creationId xmlns:a16="http://schemas.microsoft.com/office/drawing/2014/main" id="{BE515950-084D-CB47-97A5-67F41E2EAB12}"/>
              </a:ext>
            </a:extLst>
          </p:cNvPr>
          <p:cNvSpPr txBox="1"/>
          <p:nvPr/>
        </p:nvSpPr>
        <p:spPr>
          <a:xfrm>
            <a:off x="154481" y="863791"/>
            <a:ext cx="2870722" cy="1384995"/>
          </a:xfrm>
          <a:prstGeom prst="rect">
            <a:avLst/>
          </a:prstGeom>
          <a:noFill/>
        </p:spPr>
        <p:txBody>
          <a:bodyPr wrap="none" rtlCol="0">
            <a:spAutoFit/>
          </a:bodyPr>
          <a:lstStyle/>
          <a:p>
            <a:pPr algn="ctr"/>
            <a:r>
              <a:rPr lang="en-US" sz="1400" i="1" dirty="0"/>
              <a:t>Should the method work, the surface</a:t>
            </a:r>
          </a:p>
          <a:p>
            <a:pPr algn="ctr"/>
            <a:r>
              <a:rPr lang="en-US" sz="1400" i="1" dirty="0"/>
              <a:t>in the Seawater tank will become of </a:t>
            </a:r>
          </a:p>
          <a:p>
            <a:pPr algn="ctr"/>
            <a:r>
              <a:rPr lang="en-US" sz="1400" i="1" dirty="0"/>
              <a:t>higher temperature than that in the</a:t>
            </a:r>
          </a:p>
          <a:p>
            <a:pPr algn="ctr"/>
            <a:r>
              <a:rPr lang="en-US" sz="1400" i="1" dirty="0"/>
              <a:t>Control tank, and the air above it</a:t>
            </a:r>
          </a:p>
          <a:p>
            <a:pPr algn="ctr"/>
            <a:r>
              <a:rPr lang="en-US" sz="1400" i="1" dirty="0"/>
              <a:t>slightly warmer and more humid</a:t>
            </a:r>
          </a:p>
          <a:p>
            <a:endParaRPr lang="en-US" sz="1400" i="1" dirty="0"/>
          </a:p>
        </p:txBody>
      </p:sp>
      <p:sp>
        <p:nvSpPr>
          <p:cNvPr id="129" name="Parallelogram 128">
            <a:extLst>
              <a:ext uri="{FF2B5EF4-FFF2-40B4-BE49-F238E27FC236}">
                <a16:creationId xmlns:a16="http://schemas.microsoft.com/office/drawing/2014/main" id="{D9C2DE78-44EA-4549-977E-7ADB8F92CB55}"/>
              </a:ext>
            </a:extLst>
          </p:cNvPr>
          <p:cNvSpPr/>
          <p:nvPr/>
        </p:nvSpPr>
        <p:spPr>
          <a:xfrm>
            <a:off x="5112328" y="1999742"/>
            <a:ext cx="2328379" cy="824130"/>
          </a:xfrm>
          <a:prstGeom prst="parallelogram">
            <a:avLst>
              <a:gd name="adj" fmla="val 102085"/>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TextBox 129">
            <a:extLst>
              <a:ext uri="{FF2B5EF4-FFF2-40B4-BE49-F238E27FC236}">
                <a16:creationId xmlns:a16="http://schemas.microsoft.com/office/drawing/2014/main" id="{570313DE-9304-BC48-A969-A5426EBED5BA}"/>
              </a:ext>
            </a:extLst>
          </p:cNvPr>
          <p:cNvSpPr txBox="1"/>
          <p:nvPr/>
        </p:nvSpPr>
        <p:spPr>
          <a:xfrm>
            <a:off x="7718526" y="1423771"/>
            <a:ext cx="1007840" cy="307777"/>
          </a:xfrm>
          <a:prstGeom prst="rect">
            <a:avLst/>
          </a:prstGeom>
          <a:noFill/>
        </p:spPr>
        <p:txBody>
          <a:bodyPr wrap="none" rtlCol="0">
            <a:spAutoFit/>
          </a:bodyPr>
          <a:lstStyle/>
          <a:p>
            <a:r>
              <a:rPr lang="en-US" sz="1400" dirty="0"/>
              <a:t>Glass cover</a:t>
            </a:r>
          </a:p>
        </p:txBody>
      </p:sp>
      <p:cxnSp>
        <p:nvCxnSpPr>
          <p:cNvPr id="131" name="Straight Connector 130">
            <a:extLst>
              <a:ext uri="{FF2B5EF4-FFF2-40B4-BE49-F238E27FC236}">
                <a16:creationId xmlns:a16="http://schemas.microsoft.com/office/drawing/2014/main" id="{0696C0D3-98D4-1848-BE5D-B66FD54B0E58}"/>
              </a:ext>
            </a:extLst>
          </p:cNvPr>
          <p:cNvCxnSpPr>
            <a:cxnSpLocks/>
            <a:stCxn id="130" idx="2"/>
          </p:cNvCxnSpPr>
          <p:nvPr/>
        </p:nvCxnSpPr>
        <p:spPr>
          <a:xfrm flipH="1">
            <a:off x="7343873" y="1731548"/>
            <a:ext cx="878573" cy="3028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4" name="Pie 133">
            <a:extLst>
              <a:ext uri="{FF2B5EF4-FFF2-40B4-BE49-F238E27FC236}">
                <a16:creationId xmlns:a16="http://schemas.microsoft.com/office/drawing/2014/main" id="{42AFCD22-0030-B440-AA6B-3107971986BF}"/>
              </a:ext>
            </a:extLst>
          </p:cNvPr>
          <p:cNvSpPr/>
          <p:nvPr/>
        </p:nvSpPr>
        <p:spPr>
          <a:xfrm rot="6231999">
            <a:off x="5666735" y="2381006"/>
            <a:ext cx="198701" cy="160138"/>
          </a:xfrm>
          <a:prstGeom prst="pie">
            <a:avLst/>
          </a:prstGeom>
          <a:solidFill>
            <a:srgbClr val="FFF99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5" name="Pie 134">
            <a:extLst>
              <a:ext uri="{FF2B5EF4-FFF2-40B4-BE49-F238E27FC236}">
                <a16:creationId xmlns:a16="http://schemas.microsoft.com/office/drawing/2014/main" id="{FD692AD1-0D72-5D41-94C4-6343A1366C16}"/>
              </a:ext>
            </a:extLst>
          </p:cNvPr>
          <p:cNvSpPr/>
          <p:nvPr/>
        </p:nvSpPr>
        <p:spPr>
          <a:xfrm rot="6231999">
            <a:off x="6033287" y="1893982"/>
            <a:ext cx="198701" cy="160138"/>
          </a:xfrm>
          <a:prstGeom prst="pie">
            <a:avLst/>
          </a:prstGeom>
          <a:solidFill>
            <a:srgbClr val="FFF99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6" name="Pie 135">
            <a:extLst>
              <a:ext uri="{FF2B5EF4-FFF2-40B4-BE49-F238E27FC236}">
                <a16:creationId xmlns:a16="http://schemas.microsoft.com/office/drawing/2014/main" id="{93D3BBA9-A537-B840-8B7C-F41720C86149}"/>
              </a:ext>
            </a:extLst>
          </p:cNvPr>
          <p:cNvSpPr/>
          <p:nvPr/>
        </p:nvSpPr>
        <p:spPr>
          <a:xfrm rot="10163337">
            <a:off x="6927093" y="1884717"/>
            <a:ext cx="198701" cy="160138"/>
          </a:xfrm>
          <a:prstGeom prst="pi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7" name="Pie 136">
            <a:extLst>
              <a:ext uri="{FF2B5EF4-FFF2-40B4-BE49-F238E27FC236}">
                <a16:creationId xmlns:a16="http://schemas.microsoft.com/office/drawing/2014/main" id="{65E7739D-80D9-EB40-A3ED-2519AB6208BD}"/>
              </a:ext>
            </a:extLst>
          </p:cNvPr>
          <p:cNvSpPr/>
          <p:nvPr/>
        </p:nvSpPr>
        <p:spPr>
          <a:xfrm rot="9865653">
            <a:off x="6333338" y="2462548"/>
            <a:ext cx="198701" cy="160138"/>
          </a:xfrm>
          <a:prstGeom prst="pi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1" name="TextBox 140">
            <a:extLst>
              <a:ext uri="{FF2B5EF4-FFF2-40B4-BE49-F238E27FC236}">
                <a16:creationId xmlns:a16="http://schemas.microsoft.com/office/drawing/2014/main" id="{64C6318F-F608-084F-A5D1-142AAA93C85B}"/>
              </a:ext>
            </a:extLst>
          </p:cNvPr>
          <p:cNvSpPr txBox="1"/>
          <p:nvPr/>
        </p:nvSpPr>
        <p:spPr>
          <a:xfrm>
            <a:off x="8388152" y="61746"/>
            <a:ext cx="912173" cy="738664"/>
          </a:xfrm>
          <a:prstGeom prst="rect">
            <a:avLst/>
          </a:prstGeom>
          <a:noFill/>
        </p:spPr>
        <p:txBody>
          <a:bodyPr wrap="none" rtlCol="0">
            <a:spAutoFit/>
          </a:bodyPr>
          <a:lstStyle/>
          <a:p>
            <a:pPr algn="ctr"/>
            <a:r>
              <a:rPr lang="en-US" sz="1400" dirty="0"/>
              <a:t>Reflected </a:t>
            </a:r>
          </a:p>
          <a:p>
            <a:pPr algn="ctr"/>
            <a:r>
              <a:rPr lang="en-US" sz="1400" dirty="0"/>
              <a:t>light</a:t>
            </a:r>
          </a:p>
          <a:p>
            <a:pPr algn="ctr"/>
            <a:r>
              <a:rPr lang="en-US" sz="1400" dirty="0"/>
              <a:t>sensors</a:t>
            </a:r>
          </a:p>
        </p:txBody>
      </p:sp>
      <p:cxnSp>
        <p:nvCxnSpPr>
          <p:cNvPr id="142" name="Straight Connector 141">
            <a:extLst>
              <a:ext uri="{FF2B5EF4-FFF2-40B4-BE49-F238E27FC236}">
                <a16:creationId xmlns:a16="http://schemas.microsoft.com/office/drawing/2014/main" id="{46F40B5C-02A2-3A45-AF31-54C3246E9A2F}"/>
              </a:ext>
            </a:extLst>
          </p:cNvPr>
          <p:cNvCxnSpPr>
            <a:cxnSpLocks/>
            <a:stCxn id="141" idx="2"/>
            <a:endCxn id="136" idx="2"/>
          </p:cNvCxnSpPr>
          <p:nvPr/>
        </p:nvCxnSpPr>
        <p:spPr>
          <a:xfrm flipH="1">
            <a:off x="7124095" y="800410"/>
            <a:ext cx="1720144" cy="11460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Straight Arrow Connector 147">
            <a:extLst>
              <a:ext uri="{FF2B5EF4-FFF2-40B4-BE49-F238E27FC236}">
                <a16:creationId xmlns:a16="http://schemas.microsoft.com/office/drawing/2014/main" id="{0E0B85DF-B951-8A4A-AEDC-C279ED12ECAC}"/>
              </a:ext>
            </a:extLst>
          </p:cNvPr>
          <p:cNvCxnSpPr>
            <a:cxnSpLocks/>
          </p:cNvCxnSpPr>
          <p:nvPr/>
        </p:nvCxnSpPr>
        <p:spPr>
          <a:xfrm flipH="1">
            <a:off x="4178649" y="3290648"/>
            <a:ext cx="1647867" cy="1998036"/>
          </a:xfrm>
          <a:prstGeom prst="straightConnector1">
            <a:avLst/>
          </a:prstGeom>
          <a:ln>
            <a:solidFill>
              <a:schemeClr val="accent4">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4" name="Curved Right Arrow 73">
            <a:extLst>
              <a:ext uri="{FF2B5EF4-FFF2-40B4-BE49-F238E27FC236}">
                <a16:creationId xmlns:a16="http://schemas.microsoft.com/office/drawing/2014/main" id="{B75371FA-A1C1-F247-B5B9-A6A44352E244}"/>
              </a:ext>
            </a:extLst>
          </p:cNvPr>
          <p:cNvSpPr/>
          <p:nvPr/>
        </p:nvSpPr>
        <p:spPr>
          <a:xfrm>
            <a:off x="4801086" y="3256185"/>
            <a:ext cx="903364" cy="345627"/>
          </a:xfrm>
          <a:prstGeom prst="curvedRightArrow">
            <a:avLst>
              <a:gd name="adj1" fmla="val 18396"/>
              <a:gd name="adj2" fmla="val 50000"/>
              <a:gd name="adj3" fmla="val 25000"/>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52" name="Straight Connector 151">
            <a:extLst>
              <a:ext uri="{FF2B5EF4-FFF2-40B4-BE49-F238E27FC236}">
                <a16:creationId xmlns:a16="http://schemas.microsoft.com/office/drawing/2014/main" id="{9F63A7B2-E723-2545-9738-C1A0680AC7A6}"/>
              </a:ext>
            </a:extLst>
          </p:cNvPr>
          <p:cNvCxnSpPr>
            <a:cxnSpLocks/>
          </p:cNvCxnSpPr>
          <p:nvPr/>
        </p:nvCxnSpPr>
        <p:spPr>
          <a:xfrm flipH="1">
            <a:off x="6285636" y="826125"/>
            <a:ext cx="877837" cy="5967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7" name="TextBox 156">
            <a:extLst>
              <a:ext uri="{FF2B5EF4-FFF2-40B4-BE49-F238E27FC236}">
                <a16:creationId xmlns:a16="http://schemas.microsoft.com/office/drawing/2014/main" id="{11DCCF0E-0DB3-9648-8CA7-59D8622C672C}"/>
              </a:ext>
            </a:extLst>
          </p:cNvPr>
          <p:cNvSpPr txBox="1"/>
          <p:nvPr/>
        </p:nvSpPr>
        <p:spPr>
          <a:xfrm>
            <a:off x="8934640" y="6001752"/>
            <a:ext cx="2400401" cy="738664"/>
          </a:xfrm>
          <a:prstGeom prst="rect">
            <a:avLst/>
          </a:prstGeom>
          <a:noFill/>
        </p:spPr>
        <p:txBody>
          <a:bodyPr wrap="none" rtlCol="0">
            <a:spAutoFit/>
          </a:bodyPr>
          <a:lstStyle/>
          <a:p>
            <a:pPr algn="ctr"/>
            <a:r>
              <a:rPr lang="en-US" sz="1400" i="1" dirty="0"/>
              <a:t>Note, not shown are two more</a:t>
            </a:r>
          </a:p>
          <a:p>
            <a:pPr algn="ctr"/>
            <a:r>
              <a:rPr lang="en-US" sz="1400" i="1" dirty="0"/>
              <a:t>tanks located immediately </a:t>
            </a:r>
          </a:p>
          <a:p>
            <a:pPr algn="ctr"/>
            <a:r>
              <a:rPr lang="en-US" sz="1400" i="1" dirty="0"/>
              <a:t>behind those pictured</a:t>
            </a:r>
          </a:p>
        </p:txBody>
      </p:sp>
      <p:sp>
        <p:nvSpPr>
          <p:cNvPr id="158" name="TextBox 157">
            <a:extLst>
              <a:ext uri="{FF2B5EF4-FFF2-40B4-BE49-F238E27FC236}">
                <a16:creationId xmlns:a16="http://schemas.microsoft.com/office/drawing/2014/main" id="{9187CC7F-52A5-B246-AF7B-784D8C4C43E7}"/>
              </a:ext>
            </a:extLst>
          </p:cNvPr>
          <p:cNvSpPr txBox="1"/>
          <p:nvPr/>
        </p:nvSpPr>
        <p:spPr>
          <a:xfrm>
            <a:off x="98924" y="2363594"/>
            <a:ext cx="1913794" cy="954107"/>
          </a:xfrm>
          <a:prstGeom prst="rect">
            <a:avLst/>
          </a:prstGeom>
          <a:noFill/>
        </p:spPr>
        <p:txBody>
          <a:bodyPr wrap="none" rtlCol="0">
            <a:spAutoFit/>
          </a:bodyPr>
          <a:lstStyle/>
          <a:p>
            <a:pPr algn="ctr"/>
            <a:r>
              <a:rPr lang="en-US" sz="1400" i="1" dirty="0"/>
              <a:t>Light source may be</a:t>
            </a:r>
          </a:p>
          <a:p>
            <a:pPr algn="ctr"/>
            <a:r>
              <a:rPr lang="en-US" sz="1400" i="1" dirty="0"/>
              <a:t>moved forwards and</a:t>
            </a:r>
          </a:p>
          <a:p>
            <a:pPr algn="ctr"/>
            <a:r>
              <a:rPr lang="en-US" sz="1400" i="1" dirty="0"/>
              <a:t>angled to simulate non-</a:t>
            </a:r>
          </a:p>
          <a:p>
            <a:pPr algn="ctr"/>
            <a:r>
              <a:rPr lang="en-US" sz="1400" i="1" dirty="0"/>
              <a:t>orthogonal sunlight</a:t>
            </a:r>
          </a:p>
        </p:txBody>
      </p:sp>
      <p:sp>
        <p:nvSpPr>
          <p:cNvPr id="21" name="Quad Arrow Callout 20">
            <a:extLst>
              <a:ext uri="{FF2B5EF4-FFF2-40B4-BE49-F238E27FC236}">
                <a16:creationId xmlns:a16="http://schemas.microsoft.com/office/drawing/2014/main" id="{B9B661A3-DED3-544C-9C5D-25CABDD95AF3}"/>
              </a:ext>
            </a:extLst>
          </p:cNvPr>
          <p:cNvSpPr/>
          <p:nvPr/>
        </p:nvSpPr>
        <p:spPr>
          <a:xfrm rot="21042544">
            <a:off x="6756896" y="1541757"/>
            <a:ext cx="303917" cy="307777"/>
          </a:xfrm>
          <a:prstGeom prst="quadArrow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77ABD31F-89C5-5049-87F7-352E84FD6F18}"/>
              </a:ext>
            </a:extLst>
          </p:cNvPr>
          <p:cNvSpPr txBox="1"/>
          <p:nvPr/>
        </p:nvSpPr>
        <p:spPr>
          <a:xfrm>
            <a:off x="6717381" y="1062863"/>
            <a:ext cx="1106393" cy="553998"/>
          </a:xfrm>
          <a:prstGeom prst="rect">
            <a:avLst/>
          </a:prstGeom>
          <a:noFill/>
        </p:spPr>
        <p:txBody>
          <a:bodyPr wrap="none" rtlCol="0">
            <a:spAutoFit/>
          </a:bodyPr>
          <a:lstStyle/>
          <a:p>
            <a:pPr algn="ctr"/>
            <a:r>
              <a:rPr lang="en-US" sz="1000" dirty="0"/>
              <a:t>Fan to simulate</a:t>
            </a:r>
          </a:p>
          <a:p>
            <a:pPr algn="ctr"/>
            <a:r>
              <a:rPr lang="en-US" sz="1000" dirty="0"/>
              <a:t>oceanic breeze in</a:t>
            </a:r>
          </a:p>
          <a:p>
            <a:pPr algn="ctr"/>
            <a:r>
              <a:rPr lang="en-US" sz="1000" dirty="0"/>
              <a:t>evaporation expt.</a:t>
            </a:r>
          </a:p>
        </p:txBody>
      </p:sp>
    </p:spTree>
    <p:extLst>
      <p:ext uri="{BB962C8B-B14F-4D97-AF65-F5344CB8AC3E}">
        <p14:creationId xmlns:p14="http://schemas.microsoft.com/office/powerpoint/2010/main" val="1406552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FDF83-38B4-BD4D-B93A-E8AE38DE8AE1}"/>
              </a:ext>
            </a:extLst>
          </p:cNvPr>
          <p:cNvSpPr>
            <a:spLocks noGrp="1"/>
          </p:cNvSpPr>
          <p:nvPr>
            <p:ph type="title"/>
          </p:nvPr>
        </p:nvSpPr>
        <p:spPr>
          <a:xfrm>
            <a:off x="838200" y="365125"/>
            <a:ext cx="10515600" cy="682279"/>
          </a:xfrm>
        </p:spPr>
        <p:txBody>
          <a:bodyPr>
            <a:noAutofit/>
          </a:bodyPr>
          <a:lstStyle/>
          <a:p>
            <a:r>
              <a:rPr lang="en-US" b="1" dirty="0"/>
              <a:t>Method</a:t>
            </a:r>
          </a:p>
        </p:txBody>
      </p:sp>
      <p:sp>
        <p:nvSpPr>
          <p:cNvPr id="3" name="Content Placeholder 2">
            <a:extLst>
              <a:ext uri="{FF2B5EF4-FFF2-40B4-BE49-F238E27FC236}">
                <a16:creationId xmlns:a16="http://schemas.microsoft.com/office/drawing/2014/main" id="{7970509B-5AC8-254F-9064-AF20AE3DEF22}"/>
              </a:ext>
            </a:extLst>
          </p:cNvPr>
          <p:cNvSpPr>
            <a:spLocks noGrp="1"/>
          </p:cNvSpPr>
          <p:nvPr>
            <p:ph idx="1"/>
          </p:nvPr>
        </p:nvSpPr>
        <p:spPr>
          <a:xfrm>
            <a:off x="838200" y="1047404"/>
            <a:ext cx="10515600" cy="5527963"/>
          </a:xfrm>
        </p:spPr>
        <p:txBody>
          <a:bodyPr>
            <a:normAutofit fontScale="70000" lnSpcReduction="20000"/>
          </a:bodyPr>
          <a:lstStyle/>
          <a:p>
            <a:r>
              <a:rPr lang="en-US" dirty="0"/>
              <a:t>Obtain and set up the equipment</a:t>
            </a:r>
          </a:p>
          <a:p>
            <a:r>
              <a:rPr lang="en-US" dirty="0"/>
              <a:t>Measure or estimate: the zonal nanobubble-particulate distribution; the reflectance of microlayer and control water surfaces, before and after the introduction of different concentrations of additional nanobubbles; the comparative enclosed air temperature and humidity; differences in </a:t>
            </a:r>
            <a:r>
              <a:rPr lang="en-US" dirty="0" err="1"/>
              <a:t>undershine</a:t>
            </a:r>
            <a:r>
              <a:rPr lang="en-US" dirty="0"/>
              <a:t>; and the zonal water temperature, all under different degrees and durations of illumination. The numbers of introduced nanobubbles might be estimated from the oscillation frequency of the DZFOs, the active pore number in each diffuser, and the duration of their activation.</a:t>
            </a:r>
          </a:p>
          <a:p>
            <a:r>
              <a:rPr lang="en-US" dirty="0"/>
              <a:t>Determine what effects the introduction of different concentrations of nanobubbles into the microlayer have on solar energy distribution and on microorganism species and concentrations in the Seawater tanks over time. This will require a separate Seawater tank without nanobubble introduction, hence possibly a 2x2 matrix of tanks, with only one of the two Seawater ones being </a:t>
            </a:r>
            <a:r>
              <a:rPr lang="en-US" dirty="0" err="1"/>
              <a:t>nanobubbled</a:t>
            </a:r>
            <a:r>
              <a:rPr lang="en-US" dirty="0"/>
              <a:t>, and two, diagonally-arranged (to aid with insolation equality) distilled </a:t>
            </a:r>
            <a:r>
              <a:rPr lang="en-US" dirty="0" err="1"/>
              <a:t>water+salt</a:t>
            </a:r>
            <a:r>
              <a:rPr lang="en-US" dirty="0"/>
              <a:t> ones.</a:t>
            </a:r>
          </a:p>
          <a:p>
            <a:r>
              <a:rPr lang="en-US" dirty="0"/>
              <a:t>After completing these tests, and should the experiment have given some prospective results, empty the four tanks, add two lateral dividers in each (making 12 cells), and replace their contents with surface seawater and nanobubbles in three different areal coverage concentrations (2, 4 and 6%), two different bubble sizes (say, 700nm and 900nm), and two different, simulated and averaged, daytime (with nightly breaks) solar radiation levels at sea level (those for the central equatorial Pacific Ocean and the central Indian Ocean at 42</a:t>
            </a:r>
            <a:r>
              <a:rPr lang="en-US" baseline="30000" dirty="0"/>
              <a:t>0</a:t>
            </a:r>
            <a:r>
              <a:rPr lang="en-US" dirty="0"/>
              <a:t>S), then remove the glass lids and measure the progressive loss of albedo (reflectiveness) and water level over some months.</a:t>
            </a:r>
          </a:p>
          <a:p>
            <a:r>
              <a:rPr lang="en-US" dirty="0"/>
              <a:t>Then, possibly attempt to estimate what would be the ocean surface and atmospheric cooling effects of each of these changes if made globally over, say, twenty years. </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938428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7D3BC-C603-C741-A969-75F08880D742}"/>
              </a:ext>
            </a:extLst>
          </p:cNvPr>
          <p:cNvSpPr>
            <a:spLocks noGrp="1"/>
          </p:cNvSpPr>
          <p:nvPr>
            <p:ph type="title"/>
          </p:nvPr>
        </p:nvSpPr>
        <p:spPr/>
        <p:txBody>
          <a:bodyPr/>
          <a:lstStyle/>
          <a:p>
            <a:r>
              <a:rPr lang="en-US" b="1" dirty="0"/>
              <a:t>Wrap-up</a:t>
            </a:r>
          </a:p>
        </p:txBody>
      </p:sp>
      <p:sp>
        <p:nvSpPr>
          <p:cNvPr id="3" name="Content Placeholder 2">
            <a:extLst>
              <a:ext uri="{FF2B5EF4-FFF2-40B4-BE49-F238E27FC236}">
                <a16:creationId xmlns:a16="http://schemas.microsoft.com/office/drawing/2014/main" id="{E0A0FFA9-0FA9-004D-BB20-EA117971B4A6}"/>
              </a:ext>
            </a:extLst>
          </p:cNvPr>
          <p:cNvSpPr>
            <a:spLocks noGrp="1"/>
          </p:cNvSpPr>
          <p:nvPr>
            <p:ph idx="1"/>
          </p:nvPr>
        </p:nvSpPr>
        <p:spPr/>
        <p:txBody>
          <a:bodyPr>
            <a:normAutofit lnSpcReduction="10000"/>
          </a:bodyPr>
          <a:lstStyle/>
          <a:p>
            <a:r>
              <a:rPr lang="en-US" dirty="0"/>
              <a:t>Write up the results as an academic paper and submit it for peer-review and publication.</a:t>
            </a:r>
          </a:p>
          <a:p>
            <a:r>
              <a:rPr lang="en-US" dirty="0"/>
              <a:t>Coincidentally, submit an early draft to research, government and engineering organizations that might be interested in: its various applications (such as protecting coral reefs); in modelling and optimizing its net beneficial effects; in the approval processes; in risk management (including addressing that of unchecked climate change); in developing the technology; in manufacturing, deploying and maintaining </a:t>
            </a:r>
            <a:r>
              <a:rPr lang="en-US" dirty="0" err="1"/>
              <a:t>Fiztops</a:t>
            </a:r>
            <a:r>
              <a:rPr lang="en-US" dirty="0"/>
              <a:t> or their components; in their logistics or the complementary development of the cleaner-collector drones; or in assessing what other sensors and services might be provided by such a potentially widely disseminated platform.   </a:t>
            </a:r>
          </a:p>
        </p:txBody>
      </p:sp>
    </p:spTree>
    <p:extLst>
      <p:ext uri="{BB962C8B-B14F-4D97-AF65-F5344CB8AC3E}">
        <p14:creationId xmlns:p14="http://schemas.microsoft.com/office/powerpoint/2010/main" val="37762246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1626</TotalTime>
  <Words>1067</Words>
  <Application>Microsoft Macintosh PowerPoint</Application>
  <PresentationFormat>Widescreen</PresentationFormat>
  <Paragraphs>101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Outline for a Fiztop Proof of Concept Experiment </vt:lpstr>
      <vt:lpstr>Introduction</vt:lpstr>
      <vt:lpstr>Equipment Requirements</vt:lpstr>
      <vt:lpstr>PowerPoint Presentation</vt:lpstr>
      <vt:lpstr>Method</vt:lpstr>
      <vt:lpstr>Wrap-up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Outline for a Fiztop Proof of Concept Experiment </dc:title>
  <dc:creator>Alice Clarke</dc:creator>
  <cp:lastModifiedBy>Alice Clarke</cp:lastModifiedBy>
  <cp:revision>45</cp:revision>
  <cp:lastPrinted>2019-06-08T09:45:14Z</cp:lastPrinted>
  <dcterms:created xsi:type="dcterms:W3CDTF">2019-06-08T01:00:21Z</dcterms:created>
  <dcterms:modified xsi:type="dcterms:W3CDTF">2019-12-11T01:15:42Z</dcterms:modified>
</cp:coreProperties>
</file>