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24"/>
    <p:restoredTop sz="94740"/>
  </p:normalViewPr>
  <p:slideViewPr>
    <p:cSldViewPr snapToGrid="0">
      <p:cViewPr varScale="1">
        <p:scale>
          <a:sx n="134" d="100"/>
          <a:sy n="134" d="100"/>
        </p:scale>
        <p:origin x="216"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860A8-86C7-3701-0E8A-5EF0518DF6E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892F18F-4CC6-4052-4F68-D3F8691ED4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8990C34-4EF4-A844-50CF-C9342E523916}"/>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5" name="Footer Placeholder 4">
            <a:extLst>
              <a:ext uri="{FF2B5EF4-FFF2-40B4-BE49-F238E27FC236}">
                <a16:creationId xmlns:a16="http://schemas.microsoft.com/office/drawing/2014/main" id="{762FA0CF-80E5-76E0-D20A-1787360189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EF722-8172-B4D1-E191-4470E0E1FB40}"/>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2134098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CA5F-8F13-1FF2-A7FD-9DB8E4295F3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83AEEFD-2E73-179D-78EB-4C6C7D5829E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422A82D-6058-1F33-869C-3028052E25E8}"/>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5" name="Footer Placeholder 4">
            <a:extLst>
              <a:ext uri="{FF2B5EF4-FFF2-40B4-BE49-F238E27FC236}">
                <a16:creationId xmlns:a16="http://schemas.microsoft.com/office/drawing/2014/main" id="{84D2FC1F-C47C-3C71-4ED7-B6F0A526D8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1ADF1-FF90-938A-C59A-E60402055E4F}"/>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1097767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A8B669-47A0-93C3-E6C0-4B82BD45D53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9756CD2-987A-5255-289F-B9284F4375E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CB70D2-294D-487D-70DF-56F41235F00A}"/>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5" name="Footer Placeholder 4">
            <a:extLst>
              <a:ext uri="{FF2B5EF4-FFF2-40B4-BE49-F238E27FC236}">
                <a16:creationId xmlns:a16="http://schemas.microsoft.com/office/drawing/2014/main" id="{C0F60098-0EA0-082F-D30F-14A82595F4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05BCA-9E83-1A42-2410-0294C4A8C821}"/>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142381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870A8-FA83-A3E9-464B-B3A710DB03C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7CB8B2A-B190-6A42-3B20-64C996EB2D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D07B6F1-DAE3-DF3D-950A-CC37525E5E46}"/>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5" name="Footer Placeholder 4">
            <a:extLst>
              <a:ext uri="{FF2B5EF4-FFF2-40B4-BE49-F238E27FC236}">
                <a16:creationId xmlns:a16="http://schemas.microsoft.com/office/drawing/2014/main" id="{2CE5A0EE-76D4-B51C-1514-70482EAA64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DEC53-9BE0-EB8F-7CAA-6756688FA064}"/>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416138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ABADB-7ECE-2B66-D5E5-E76258F11B9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5F524BA-FDF9-F22A-3F8A-195A9E3787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2830FF2-3BF7-9CD4-7F4C-992E6B1A0A05}"/>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5" name="Footer Placeholder 4">
            <a:extLst>
              <a:ext uri="{FF2B5EF4-FFF2-40B4-BE49-F238E27FC236}">
                <a16:creationId xmlns:a16="http://schemas.microsoft.com/office/drawing/2014/main" id="{B88DD396-D54A-EDFE-BF4B-966A39FCC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BE6F8-CD6A-75A5-367C-DF9F325AE338}"/>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1935959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0B8D5-38E9-CEA3-5C18-8445D3E4BB6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1F1D270-AF96-86B1-B377-8B968245F21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18017B7-80B5-677E-0696-A97B721AE66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C2ED5F2-75C7-CC4F-8710-CB81317521BA}"/>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6" name="Footer Placeholder 5">
            <a:extLst>
              <a:ext uri="{FF2B5EF4-FFF2-40B4-BE49-F238E27FC236}">
                <a16:creationId xmlns:a16="http://schemas.microsoft.com/office/drawing/2014/main" id="{C1BAA0FD-1534-BE1C-0813-4E7C17BFF1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E3822-D748-4595-0553-FCBD49D5A599}"/>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841046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48FAB-A6D4-6247-D59D-5EBE3367EB1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B762AC2-EA75-15B0-E76F-24349C263B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D588242-B06A-5528-F59C-33EFF14BCEC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D949377-BB9A-FAC8-79C6-0E65639223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B48C02A-C4C0-3CFA-7F76-530D49E3094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9A306B2-5005-1249-32B0-45FEE6EA6768}"/>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8" name="Footer Placeholder 7">
            <a:extLst>
              <a:ext uri="{FF2B5EF4-FFF2-40B4-BE49-F238E27FC236}">
                <a16:creationId xmlns:a16="http://schemas.microsoft.com/office/drawing/2014/main" id="{0060CA1A-D226-7957-9DDE-9E84F502B9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2B0382-895D-4112-AC48-5E67B7957DAB}"/>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3293464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F8CA2-3C78-801E-2EDE-DB6B369171A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4523CF8-4EB2-A7EF-A911-3E040408DF30}"/>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4" name="Footer Placeholder 3">
            <a:extLst>
              <a:ext uri="{FF2B5EF4-FFF2-40B4-BE49-F238E27FC236}">
                <a16:creationId xmlns:a16="http://schemas.microsoft.com/office/drawing/2014/main" id="{F77A5CD2-8A3B-CAFC-EB89-915CA5FDE0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07D9D4-AB10-AFFD-5099-9571B0A2490C}"/>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341431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4232B7-A4E5-289C-FC42-3B6F31CAE9D8}"/>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3" name="Footer Placeholder 2">
            <a:extLst>
              <a:ext uri="{FF2B5EF4-FFF2-40B4-BE49-F238E27FC236}">
                <a16:creationId xmlns:a16="http://schemas.microsoft.com/office/drawing/2014/main" id="{A33DB277-9561-4D9F-88F0-6346AD9450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C70545-148D-2F75-C197-7FA16BB32588}"/>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3905843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15885-0206-4FB3-FAFD-47EECFBE685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A4786A8-E1CE-A89F-4258-40B4C49EA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8DA44B4-CC4F-E54D-2BB8-F3133320B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477E23C-4428-A9BA-3116-9470787FD4B0}"/>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6" name="Footer Placeholder 5">
            <a:extLst>
              <a:ext uri="{FF2B5EF4-FFF2-40B4-BE49-F238E27FC236}">
                <a16:creationId xmlns:a16="http://schemas.microsoft.com/office/drawing/2014/main" id="{229D5F3B-10F0-68D9-CF84-1228834624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AD3422-DDF1-40D7-1059-2E11C79041EA}"/>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3407866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49A4-4E59-FEFB-E5D9-1C617E19F87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3C10E98-35B6-0AC8-3969-DA9F09F5A7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1E90E7-BA5B-A549-3A6C-2E16895B88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E62EF1F-5610-AF0F-182E-050184892912}"/>
              </a:ext>
            </a:extLst>
          </p:cNvPr>
          <p:cNvSpPr>
            <a:spLocks noGrp="1"/>
          </p:cNvSpPr>
          <p:nvPr>
            <p:ph type="dt" sz="half" idx="10"/>
          </p:nvPr>
        </p:nvSpPr>
        <p:spPr/>
        <p:txBody>
          <a:bodyPr/>
          <a:lstStyle/>
          <a:p>
            <a:fld id="{6D2689F2-24BC-844A-9FE6-1ADCD420FD12}" type="datetimeFigureOut">
              <a:rPr lang="en-US" smtClean="0"/>
              <a:t>6/9/23</a:t>
            </a:fld>
            <a:endParaRPr lang="en-US"/>
          </a:p>
        </p:txBody>
      </p:sp>
      <p:sp>
        <p:nvSpPr>
          <p:cNvPr id="6" name="Footer Placeholder 5">
            <a:extLst>
              <a:ext uri="{FF2B5EF4-FFF2-40B4-BE49-F238E27FC236}">
                <a16:creationId xmlns:a16="http://schemas.microsoft.com/office/drawing/2014/main" id="{C227B441-8F93-3B79-B10F-D968F60E7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99EBB8-E789-964D-7BD7-F54BE57B44C2}"/>
              </a:ext>
            </a:extLst>
          </p:cNvPr>
          <p:cNvSpPr>
            <a:spLocks noGrp="1"/>
          </p:cNvSpPr>
          <p:nvPr>
            <p:ph type="sldNum" sz="quarter" idx="12"/>
          </p:nvPr>
        </p:nvSpPr>
        <p:spPr/>
        <p:txBody>
          <a:bodyPr/>
          <a:lstStyle/>
          <a:p>
            <a:fld id="{A38B7478-29F4-3742-BB75-52238321D556}" type="slidenum">
              <a:rPr lang="en-US" smtClean="0"/>
              <a:t>‹#›</a:t>
            </a:fld>
            <a:endParaRPr lang="en-US"/>
          </a:p>
        </p:txBody>
      </p:sp>
    </p:spTree>
    <p:extLst>
      <p:ext uri="{BB962C8B-B14F-4D97-AF65-F5344CB8AC3E}">
        <p14:creationId xmlns:p14="http://schemas.microsoft.com/office/powerpoint/2010/main" val="2950819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C7E2A2-3608-05AD-CFF8-09533A06C3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9EF5858-51E6-6524-925E-BB431F1E4A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161899-AC37-4736-D15C-A8ED0BBA3C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689F2-24BC-844A-9FE6-1ADCD420FD12}" type="datetimeFigureOut">
              <a:rPr lang="en-US" smtClean="0"/>
              <a:t>6/9/23</a:t>
            </a:fld>
            <a:endParaRPr lang="en-US"/>
          </a:p>
        </p:txBody>
      </p:sp>
      <p:sp>
        <p:nvSpPr>
          <p:cNvPr id="5" name="Footer Placeholder 4">
            <a:extLst>
              <a:ext uri="{FF2B5EF4-FFF2-40B4-BE49-F238E27FC236}">
                <a16:creationId xmlns:a16="http://schemas.microsoft.com/office/drawing/2014/main" id="{FD0B4A95-9391-9E06-8050-38277B201C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2E4EE2-F08E-A65A-59CE-2C81F52B59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B7478-29F4-3742-BB75-52238321D556}" type="slidenum">
              <a:rPr lang="en-US" smtClean="0"/>
              <a:t>‹#›</a:t>
            </a:fld>
            <a:endParaRPr lang="en-US"/>
          </a:p>
        </p:txBody>
      </p:sp>
    </p:spTree>
    <p:extLst>
      <p:ext uri="{BB962C8B-B14F-4D97-AF65-F5344CB8AC3E}">
        <p14:creationId xmlns:p14="http://schemas.microsoft.com/office/powerpoint/2010/main" val="428923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B212-4495-EBB0-9830-32433C5D60D8}"/>
              </a:ext>
            </a:extLst>
          </p:cNvPr>
          <p:cNvSpPr>
            <a:spLocks noGrp="1"/>
          </p:cNvSpPr>
          <p:nvPr>
            <p:ph type="ctrTitle"/>
          </p:nvPr>
        </p:nvSpPr>
        <p:spPr/>
        <p:txBody>
          <a:bodyPr>
            <a:normAutofit fontScale="90000"/>
          </a:bodyPr>
          <a:lstStyle/>
          <a:p>
            <a:r>
              <a:rPr lang="en-US" dirty="0">
                <a:latin typeface="Arial" panose="020B0604020202020204" pitchFamily="34" charset="0"/>
                <a:cs typeface="Arial" panose="020B0604020202020204" pitchFamily="34" charset="0"/>
              </a:rPr>
              <a:t>How to Scale Buoyant Flake Formulation and Manufacture</a:t>
            </a:r>
          </a:p>
        </p:txBody>
      </p:sp>
      <p:sp>
        <p:nvSpPr>
          <p:cNvPr id="3" name="Subtitle 2">
            <a:extLst>
              <a:ext uri="{FF2B5EF4-FFF2-40B4-BE49-F238E27FC236}">
                <a16:creationId xmlns:a16="http://schemas.microsoft.com/office/drawing/2014/main" id="{64C298F1-5112-F802-BB4E-C1EEAB3D535B}"/>
              </a:ext>
            </a:extLst>
          </p:cNvPr>
          <p:cNvSpPr>
            <a:spLocks noGrp="1"/>
          </p:cNvSpPr>
          <p:nvPr>
            <p:ph type="subTitle" idx="1"/>
          </p:nvPr>
        </p:nvSpPr>
        <p:spPr/>
        <p:txBody>
          <a:bodyPr>
            <a:normAutofit/>
          </a:bodyPr>
          <a:lstStyle/>
          <a:p>
            <a:r>
              <a:rPr lang="en-US" sz="1800" dirty="0"/>
              <a:t>Author: </a:t>
            </a:r>
            <a:r>
              <a:rPr lang="en-US" sz="1800" dirty="0" err="1"/>
              <a:t>Sev</a:t>
            </a:r>
            <a:r>
              <a:rPr lang="en-US" sz="1800" dirty="0"/>
              <a:t> Clarke Dec 2022</a:t>
            </a:r>
          </a:p>
        </p:txBody>
      </p:sp>
    </p:spTree>
    <p:extLst>
      <p:ext uri="{BB962C8B-B14F-4D97-AF65-F5344CB8AC3E}">
        <p14:creationId xmlns:p14="http://schemas.microsoft.com/office/powerpoint/2010/main" val="4167262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83341-4F6A-4D56-03D3-3A291E30213E}"/>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Phasing</a:t>
            </a:r>
          </a:p>
        </p:txBody>
      </p:sp>
      <p:sp>
        <p:nvSpPr>
          <p:cNvPr id="3" name="Content Placeholder 2">
            <a:extLst>
              <a:ext uri="{FF2B5EF4-FFF2-40B4-BE49-F238E27FC236}">
                <a16:creationId xmlns:a16="http://schemas.microsoft.com/office/drawing/2014/main" id="{C0EF5B8C-9FBD-67ED-9EEB-E15A8D40ACE1}"/>
              </a:ext>
            </a:extLst>
          </p:cNvPr>
          <p:cNvSpPr>
            <a:spLocks noGrp="1"/>
          </p:cNvSpPr>
          <p:nvPr>
            <p:ph idx="1"/>
          </p:nvPr>
        </p:nvSpPr>
        <p:spPr/>
        <p:txBody>
          <a:bodyPr>
            <a:normAutofit fontScale="92500" lnSpcReduction="10000"/>
          </a:bodyPr>
          <a:lstStyle/>
          <a:p>
            <a:pPr marL="0" indent="0">
              <a:buNone/>
            </a:pPr>
            <a:r>
              <a:rPr lang="en-US" dirty="0"/>
              <a:t>To restore global ocean health and productivity; to increase its cooling albedo enough to offset current levels of greenhouse gas warming; and to sequester substantial quantities of CO</a:t>
            </a:r>
            <a:r>
              <a:rPr lang="en-US" baseline="-25000" dirty="0"/>
              <a:t>2</a:t>
            </a:r>
            <a:r>
              <a:rPr lang="en-US" dirty="0"/>
              <a:t> in its depths, supplementary nutrients of the eventual order of hundreds of </a:t>
            </a:r>
            <a:r>
              <a:rPr lang="en-US" dirty="0" err="1"/>
              <a:t>megatonnes</a:t>
            </a:r>
            <a:r>
              <a:rPr lang="en-US" dirty="0"/>
              <a:t> per annum of Buoyant Flakes would be required. </a:t>
            </a:r>
          </a:p>
          <a:p>
            <a:pPr marL="0" indent="0">
              <a:buNone/>
            </a:pPr>
            <a:r>
              <a:rPr lang="en-US" dirty="0"/>
              <a:t>To go from making a few kilograms of flake in order to optimize its formulation, to an industry producing </a:t>
            </a:r>
            <a:r>
              <a:rPr lang="en-US" dirty="0" err="1"/>
              <a:t>megatonnes</a:t>
            </a:r>
            <a:r>
              <a:rPr lang="en-US" dirty="0"/>
              <a:t> of flake by, say, 2040 requires some four phases. The scales of these may conveniently be termed the </a:t>
            </a:r>
            <a:r>
              <a:rPr lang="en-US" b="1" dirty="0"/>
              <a:t>K</a:t>
            </a:r>
            <a:r>
              <a:rPr lang="en-US" dirty="0"/>
              <a:t>ilogram, </a:t>
            </a:r>
            <a:r>
              <a:rPr lang="en-US" b="1" dirty="0" err="1"/>
              <a:t>T</a:t>
            </a:r>
            <a:r>
              <a:rPr lang="en-US" dirty="0" err="1"/>
              <a:t>onne</a:t>
            </a:r>
            <a:r>
              <a:rPr lang="en-US" dirty="0"/>
              <a:t>, </a:t>
            </a:r>
            <a:r>
              <a:rPr lang="en-US" b="1" dirty="0" err="1"/>
              <a:t>K</a:t>
            </a:r>
            <a:r>
              <a:rPr lang="en-US" dirty="0" err="1"/>
              <a:t>ilotonne</a:t>
            </a:r>
            <a:r>
              <a:rPr lang="en-US" dirty="0"/>
              <a:t> and </a:t>
            </a:r>
            <a:r>
              <a:rPr lang="en-US" b="1" dirty="0" err="1"/>
              <a:t>M</a:t>
            </a:r>
            <a:r>
              <a:rPr lang="en-US" dirty="0" err="1"/>
              <a:t>egatonne</a:t>
            </a:r>
            <a:r>
              <a:rPr lang="en-US" dirty="0"/>
              <a:t> phases. The methods to be used for each of the first two phases are outlined below. Except for a few suggestions, those for the latter two phases require the services of professional engineering and logistics practitioners. Phases will overlap.  </a:t>
            </a:r>
          </a:p>
        </p:txBody>
      </p:sp>
    </p:spTree>
    <p:extLst>
      <p:ext uri="{BB962C8B-B14F-4D97-AF65-F5344CB8AC3E}">
        <p14:creationId xmlns:p14="http://schemas.microsoft.com/office/powerpoint/2010/main" val="10601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AA2F4-0107-EBC2-B373-88398D7F747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Kilogram-scale flake manufacture</a:t>
            </a:r>
          </a:p>
        </p:txBody>
      </p:sp>
      <p:sp>
        <p:nvSpPr>
          <p:cNvPr id="3" name="Content Placeholder 2">
            <a:extLst>
              <a:ext uri="{FF2B5EF4-FFF2-40B4-BE49-F238E27FC236}">
                <a16:creationId xmlns:a16="http://schemas.microsoft.com/office/drawing/2014/main" id="{127B6687-219F-A3BD-529E-AEF9CDC629D4}"/>
              </a:ext>
            </a:extLst>
          </p:cNvPr>
          <p:cNvSpPr>
            <a:spLocks noGrp="1"/>
          </p:cNvSpPr>
          <p:nvPr>
            <p:ph idx="1"/>
          </p:nvPr>
        </p:nvSpPr>
        <p:spPr/>
        <p:txBody>
          <a:bodyPr>
            <a:normAutofit fontScale="77500" lnSpcReduction="20000"/>
          </a:bodyPr>
          <a:lstStyle/>
          <a:p>
            <a:r>
              <a:rPr lang="en-US" dirty="0"/>
              <a:t>For laboratory and mesocosm testing of Buoyant Flake performance and effects only kilogram-scale quantities are required. Low cost and ease of sourcing and construction are more the issue than are wastage, formulation or process efficiency. Hence: the flakes are probably not pre-flattened; the waste minerals are simulated from local sources; the processing is of a handcrafted nature; and the baking process domestic.</a:t>
            </a:r>
          </a:p>
          <a:p>
            <a:r>
              <a:rPr lang="en-US" dirty="0"/>
              <a:t>The main equipment consists of long, thick garden stakes, clingwrap, corrugated PVC/PC sheet, trolleys, rope, rakes, step ladder, sieving pan, high-volume low-pressure (HVLP) paint spray gun(s), and a domestic microwave oven.</a:t>
            </a:r>
          </a:p>
          <a:p>
            <a:r>
              <a:rPr lang="en-US" dirty="0"/>
              <a:t>Flake materials might comprise: sacked rice husks sold as animal bedding; commercial </a:t>
            </a:r>
            <a:r>
              <a:rPr lang="en-US" dirty="0" err="1"/>
              <a:t>Organosolv</a:t>
            </a:r>
            <a:r>
              <a:rPr lang="en-US" dirty="0"/>
              <a:t> lignin powder; iron oxide cement </a:t>
            </a:r>
            <a:r>
              <a:rPr lang="en-US" dirty="0" err="1"/>
              <a:t>colourant</a:t>
            </a:r>
            <a:r>
              <a:rPr lang="en-US" dirty="0"/>
              <a:t>; garden supply powdered phosphate rock; home-made, rice water glue; and possibly a leavening agent such as baking powder </a:t>
            </a:r>
            <a:r>
              <a:rPr lang="en-US" i="1" dirty="0"/>
              <a:t>(or possibly into recoverable ammonium bicarbonate which decomposes above 36</a:t>
            </a:r>
            <a:r>
              <a:rPr lang="en-US" i="1" baseline="30000" dirty="0"/>
              <a:t>0</a:t>
            </a:r>
            <a:r>
              <a:rPr lang="en-US" i="1" dirty="0"/>
              <a:t>C into NH</a:t>
            </a:r>
            <a:r>
              <a:rPr lang="en-US" i="1" baseline="-25000" dirty="0"/>
              <a:t>3</a:t>
            </a:r>
            <a:r>
              <a:rPr lang="en-US" i="1" dirty="0"/>
              <a:t> and CO</a:t>
            </a:r>
            <a:r>
              <a:rPr lang="en-US" i="1" baseline="-25000" dirty="0"/>
              <a:t>2</a:t>
            </a:r>
            <a:r>
              <a:rPr lang="en-US" i="1" dirty="0"/>
              <a:t> gases plus water) </a:t>
            </a:r>
            <a:r>
              <a:rPr lang="en-US" dirty="0"/>
              <a:t>- unless there is enough water left in the partly-dried rice water glue and air between the powdered particles to leaven the flakes in baking whilst the lignin glue hot-melts then cools to form a strong, buoyant and waterproof matrix.  </a:t>
            </a:r>
          </a:p>
        </p:txBody>
      </p:sp>
    </p:spTree>
    <p:extLst>
      <p:ext uri="{BB962C8B-B14F-4D97-AF65-F5344CB8AC3E}">
        <p14:creationId xmlns:p14="http://schemas.microsoft.com/office/powerpoint/2010/main" val="1494026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a:extLst>
              <a:ext uri="{FF2B5EF4-FFF2-40B4-BE49-F238E27FC236}">
                <a16:creationId xmlns:a16="http://schemas.microsoft.com/office/drawing/2014/main" id="{3EAB1043-D319-ED65-F60D-A83338FB73CE}"/>
              </a:ext>
            </a:extLst>
          </p:cNvPr>
          <p:cNvGrpSpPr/>
          <p:nvPr/>
        </p:nvGrpSpPr>
        <p:grpSpPr>
          <a:xfrm>
            <a:off x="1129993" y="4114023"/>
            <a:ext cx="2197107" cy="624878"/>
            <a:chOff x="8680661" y="5863165"/>
            <a:chExt cx="2197107" cy="624878"/>
          </a:xfrm>
        </p:grpSpPr>
        <p:sp>
          <p:nvSpPr>
            <p:cNvPr id="57" name="Oval 56">
              <a:extLst>
                <a:ext uri="{FF2B5EF4-FFF2-40B4-BE49-F238E27FC236}">
                  <a16:creationId xmlns:a16="http://schemas.microsoft.com/office/drawing/2014/main" id="{F4AAA669-5EE7-1795-F5FF-F2DED0DC600C}"/>
                </a:ext>
              </a:extLst>
            </p:cNvPr>
            <p:cNvSpPr/>
            <p:nvPr/>
          </p:nvSpPr>
          <p:spPr>
            <a:xfrm>
              <a:off x="9433684" y="6294043"/>
              <a:ext cx="194733" cy="194000"/>
            </a:xfrm>
            <a:prstGeom prst="ellipse">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13C8B4EF-4CA8-39D2-F6AB-CDBF0D090284}"/>
                </a:ext>
              </a:extLst>
            </p:cNvPr>
            <p:cNvSpPr/>
            <p:nvPr/>
          </p:nvSpPr>
          <p:spPr>
            <a:xfrm>
              <a:off x="10339619" y="6294043"/>
              <a:ext cx="194733" cy="194000"/>
            </a:xfrm>
            <a:prstGeom prst="ellipse">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Cube 58">
              <a:extLst>
                <a:ext uri="{FF2B5EF4-FFF2-40B4-BE49-F238E27FC236}">
                  <a16:creationId xmlns:a16="http://schemas.microsoft.com/office/drawing/2014/main" id="{E0C0BAF7-82DE-C30F-9310-0C9AE3E2FF7A}"/>
                </a:ext>
              </a:extLst>
            </p:cNvPr>
            <p:cNvSpPr/>
            <p:nvPr/>
          </p:nvSpPr>
          <p:spPr>
            <a:xfrm rot="16200000">
              <a:off x="9515276" y="5028550"/>
              <a:ext cx="527877" cy="2197107"/>
            </a:xfrm>
            <a:prstGeom prst="cube">
              <a:avLst>
                <a:gd name="adj" fmla="val 9419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Cube 4">
            <a:extLst>
              <a:ext uri="{FF2B5EF4-FFF2-40B4-BE49-F238E27FC236}">
                <a16:creationId xmlns:a16="http://schemas.microsoft.com/office/drawing/2014/main" id="{54D4271E-B9F4-E9F0-88FC-B1632E5CA533}"/>
              </a:ext>
            </a:extLst>
          </p:cNvPr>
          <p:cNvSpPr/>
          <p:nvPr/>
        </p:nvSpPr>
        <p:spPr>
          <a:xfrm rot="16200000">
            <a:off x="6994986" y="3436866"/>
            <a:ext cx="1241560" cy="2197107"/>
          </a:xfrm>
          <a:prstGeom prst="cube">
            <a:avLst>
              <a:gd name="adj" fmla="val 94198"/>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a:extLst>
              <a:ext uri="{FF2B5EF4-FFF2-40B4-BE49-F238E27FC236}">
                <a16:creationId xmlns:a16="http://schemas.microsoft.com/office/drawing/2014/main" id="{303C5468-E62D-0470-28EF-8F34560B64EB}"/>
              </a:ext>
            </a:extLst>
          </p:cNvPr>
          <p:cNvGrpSpPr/>
          <p:nvPr/>
        </p:nvGrpSpPr>
        <p:grpSpPr>
          <a:xfrm>
            <a:off x="6476993" y="4114023"/>
            <a:ext cx="2197107" cy="624878"/>
            <a:chOff x="8680661" y="5863165"/>
            <a:chExt cx="2197107" cy="624878"/>
          </a:xfrm>
        </p:grpSpPr>
        <p:sp>
          <p:nvSpPr>
            <p:cNvPr id="53" name="Oval 52">
              <a:extLst>
                <a:ext uri="{FF2B5EF4-FFF2-40B4-BE49-F238E27FC236}">
                  <a16:creationId xmlns:a16="http://schemas.microsoft.com/office/drawing/2014/main" id="{B3785478-979D-B165-FC29-AF84E7622414}"/>
                </a:ext>
              </a:extLst>
            </p:cNvPr>
            <p:cNvSpPr/>
            <p:nvPr/>
          </p:nvSpPr>
          <p:spPr>
            <a:xfrm>
              <a:off x="9433684" y="6294043"/>
              <a:ext cx="194733" cy="194000"/>
            </a:xfrm>
            <a:prstGeom prst="ellipse">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1984C532-65C9-D352-717E-A2C5445D764B}"/>
                </a:ext>
              </a:extLst>
            </p:cNvPr>
            <p:cNvSpPr/>
            <p:nvPr/>
          </p:nvSpPr>
          <p:spPr>
            <a:xfrm>
              <a:off x="10339619" y="6294043"/>
              <a:ext cx="194733" cy="194000"/>
            </a:xfrm>
            <a:prstGeom prst="ellipse">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Cube 51">
              <a:extLst>
                <a:ext uri="{FF2B5EF4-FFF2-40B4-BE49-F238E27FC236}">
                  <a16:creationId xmlns:a16="http://schemas.microsoft.com/office/drawing/2014/main" id="{E1488AF4-288F-78DE-39B6-0588AA8375C4}"/>
                </a:ext>
              </a:extLst>
            </p:cNvPr>
            <p:cNvSpPr/>
            <p:nvPr/>
          </p:nvSpPr>
          <p:spPr>
            <a:xfrm rot="16200000">
              <a:off x="9515276" y="5028550"/>
              <a:ext cx="527877" cy="2197107"/>
            </a:xfrm>
            <a:prstGeom prst="cube">
              <a:avLst>
                <a:gd name="adj" fmla="val 9419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Cube 50">
            <a:extLst>
              <a:ext uri="{FF2B5EF4-FFF2-40B4-BE49-F238E27FC236}">
                <a16:creationId xmlns:a16="http://schemas.microsoft.com/office/drawing/2014/main" id="{2D72D7C9-B14F-D6D5-E3EF-EB5D49B74B20}"/>
              </a:ext>
            </a:extLst>
          </p:cNvPr>
          <p:cNvSpPr/>
          <p:nvPr/>
        </p:nvSpPr>
        <p:spPr>
          <a:xfrm rot="16200000">
            <a:off x="4274093" y="-113789"/>
            <a:ext cx="862511" cy="9080502"/>
          </a:xfrm>
          <a:prstGeom prst="cube">
            <a:avLst>
              <a:gd name="adj" fmla="val 94198"/>
            </a:avLst>
          </a:prstGeom>
          <a:solidFill>
            <a:schemeClr val="accent1">
              <a:lumMod val="20000"/>
              <a:lumOff val="80000"/>
              <a:alpha val="60427"/>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CF5140B8-A0CE-D299-24FB-0D07157DF40A}"/>
              </a:ext>
            </a:extLst>
          </p:cNvPr>
          <p:cNvGrpSpPr/>
          <p:nvPr/>
        </p:nvGrpSpPr>
        <p:grpSpPr>
          <a:xfrm>
            <a:off x="4285951" y="440267"/>
            <a:ext cx="2261118" cy="5422900"/>
            <a:chOff x="4285951" y="440267"/>
            <a:chExt cx="2261118" cy="5422900"/>
          </a:xfrm>
        </p:grpSpPr>
        <p:sp>
          <p:nvSpPr>
            <p:cNvPr id="37" name="Freeform 36">
              <a:extLst>
                <a:ext uri="{FF2B5EF4-FFF2-40B4-BE49-F238E27FC236}">
                  <a16:creationId xmlns:a16="http://schemas.microsoft.com/office/drawing/2014/main" id="{3E874F39-F10D-83E6-8292-6DB34C6D46AA}"/>
                </a:ext>
              </a:extLst>
            </p:cNvPr>
            <p:cNvSpPr/>
            <p:nvPr/>
          </p:nvSpPr>
          <p:spPr>
            <a:xfrm>
              <a:off x="4495800" y="694267"/>
              <a:ext cx="1905000" cy="4461933"/>
            </a:xfrm>
            <a:custGeom>
              <a:avLst/>
              <a:gdLst>
                <a:gd name="connsiteX0" fmla="*/ 1896533 w 1905000"/>
                <a:gd name="connsiteY0" fmla="*/ 4461933 h 4461933"/>
                <a:gd name="connsiteX1" fmla="*/ 431800 w 1905000"/>
                <a:gd name="connsiteY1" fmla="*/ 4461933 h 4461933"/>
                <a:gd name="connsiteX2" fmla="*/ 0 w 1905000"/>
                <a:gd name="connsiteY2" fmla="*/ 2379133 h 4461933"/>
                <a:gd name="connsiteX3" fmla="*/ 25400 w 1905000"/>
                <a:gd name="connsiteY3" fmla="*/ 0 h 4461933"/>
                <a:gd name="connsiteX4" fmla="*/ 1303867 w 1905000"/>
                <a:gd name="connsiteY4" fmla="*/ 16933 h 4461933"/>
                <a:gd name="connsiteX5" fmla="*/ 1905000 w 1905000"/>
                <a:gd name="connsiteY5" fmla="*/ 1507066 h 4461933"/>
                <a:gd name="connsiteX6" fmla="*/ 1896533 w 1905000"/>
                <a:gd name="connsiteY6" fmla="*/ 4461933 h 4461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5000" h="4461933">
                  <a:moveTo>
                    <a:pt x="1896533" y="4461933"/>
                  </a:moveTo>
                  <a:lnTo>
                    <a:pt x="431800" y="4461933"/>
                  </a:lnTo>
                  <a:lnTo>
                    <a:pt x="0" y="2379133"/>
                  </a:lnTo>
                  <a:lnTo>
                    <a:pt x="25400" y="0"/>
                  </a:lnTo>
                  <a:lnTo>
                    <a:pt x="1303867" y="16933"/>
                  </a:lnTo>
                  <a:lnTo>
                    <a:pt x="1905000" y="1507066"/>
                  </a:lnTo>
                  <a:cubicBezTo>
                    <a:pt x="1902178" y="2483555"/>
                    <a:pt x="1899355" y="3460044"/>
                    <a:pt x="1896533" y="4461933"/>
                  </a:cubicBez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ube 29">
              <a:extLst>
                <a:ext uri="{FF2B5EF4-FFF2-40B4-BE49-F238E27FC236}">
                  <a16:creationId xmlns:a16="http://schemas.microsoft.com/office/drawing/2014/main" id="{FFF90911-FA5F-271D-B3CE-17C68908FB21}"/>
                </a:ext>
              </a:extLst>
            </p:cNvPr>
            <p:cNvSpPr/>
            <p:nvPr/>
          </p:nvSpPr>
          <p:spPr>
            <a:xfrm rot="16200000">
              <a:off x="5072896" y="602177"/>
              <a:ext cx="114296" cy="1604437"/>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ube 28">
              <a:extLst>
                <a:ext uri="{FF2B5EF4-FFF2-40B4-BE49-F238E27FC236}">
                  <a16:creationId xmlns:a16="http://schemas.microsoft.com/office/drawing/2014/main" id="{7FDA305C-A850-1811-E8A3-EC7B20D78CF8}"/>
                </a:ext>
              </a:extLst>
            </p:cNvPr>
            <p:cNvSpPr/>
            <p:nvPr/>
          </p:nvSpPr>
          <p:spPr>
            <a:xfrm rot="16200000">
              <a:off x="5031022" y="-121707"/>
              <a:ext cx="114296" cy="1604437"/>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ube 21">
              <a:extLst>
                <a:ext uri="{FF2B5EF4-FFF2-40B4-BE49-F238E27FC236}">
                  <a16:creationId xmlns:a16="http://schemas.microsoft.com/office/drawing/2014/main" id="{D6ED21BE-41D9-28E2-BB42-95F06DA8ADF2}"/>
                </a:ext>
              </a:extLst>
            </p:cNvPr>
            <p:cNvSpPr/>
            <p:nvPr/>
          </p:nvSpPr>
          <p:spPr>
            <a:xfrm>
              <a:off x="4428067" y="440267"/>
              <a:ext cx="118528" cy="3496734"/>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ube 22">
              <a:extLst>
                <a:ext uri="{FF2B5EF4-FFF2-40B4-BE49-F238E27FC236}">
                  <a16:creationId xmlns:a16="http://schemas.microsoft.com/office/drawing/2014/main" id="{26941B81-0E72-B699-8953-9F9952FAAE4D}"/>
                </a:ext>
              </a:extLst>
            </p:cNvPr>
            <p:cNvSpPr/>
            <p:nvPr/>
          </p:nvSpPr>
          <p:spPr>
            <a:xfrm>
              <a:off x="4868327" y="2010833"/>
              <a:ext cx="118528" cy="3852333"/>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ube 23">
              <a:extLst>
                <a:ext uri="{FF2B5EF4-FFF2-40B4-BE49-F238E27FC236}">
                  <a16:creationId xmlns:a16="http://schemas.microsoft.com/office/drawing/2014/main" id="{953B1D89-8ACE-9BA0-5F88-425881BCB665}"/>
                </a:ext>
              </a:extLst>
            </p:cNvPr>
            <p:cNvSpPr/>
            <p:nvPr/>
          </p:nvSpPr>
          <p:spPr>
            <a:xfrm rot="9372929">
              <a:off x="6069823" y="475757"/>
              <a:ext cx="103152" cy="1876879"/>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ube 24">
              <a:extLst>
                <a:ext uri="{FF2B5EF4-FFF2-40B4-BE49-F238E27FC236}">
                  <a16:creationId xmlns:a16="http://schemas.microsoft.com/office/drawing/2014/main" id="{ECA2920D-2A7B-C9C2-43CD-C7C76E945FBC}"/>
                </a:ext>
              </a:extLst>
            </p:cNvPr>
            <p:cNvSpPr/>
            <p:nvPr/>
          </p:nvSpPr>
          <p:spPr>
            <a:xfrm>
              <a:off x="5681140" y="469898"/>
              <a:ext cx="118528" cy="3496734"/>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ube 25">
              <a:extLst>
                <a:ext uri="{FF2B5EF4-FFF2-40B4-BE49-F238E27FC236}">
                  <a16:creationId xmlns:a16="http://schemas.microsoft.com/office/drawing/2014/main" id="{13276FB3-984A-E6B0-8DD4-E9447A5B3F14}"/>
                </a:ext>
              </a:extLst>
            </p:cNvPr>
            <p:cNvSpPr/>
            <p:nvPr/>
          </p:nvSpPr>
          <p:spPr>
            <a:xfrm>
              <a:off x="6333070" y="2010834"/>
              <a:ext cx="118528" cy="3852333"/>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ube 26">
              <a:extLst>
                <a:ext uri="{FF2B5EF4-FFF2-40B4-BE49-F238E27FC236}">
                  <a16:creationId xmlns:a16="http://schemas.microsoft.com/office/drawing/2014/main" id="{B0B85529-08BF-1EB9-4366-43B37B96D8BD}"/>
                </a:ext>
              </a:extLst>
            </p:cNvPr>
            <p:cNvSpPr/>
            <p:nvPr/>
          </p:nvSpPr>
          <p:spPr>
            <a:xfrm rot="16200000">
              <a:off x="5612454" y="1473414"/>
              <a:ext cx="114296" cy="1754935"/>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ube 27">
              <a:extLst>
                <a:ext uri="{FF2B5EF4-FFF2-40B4-BE49-F238E27FC236}">
                  <a16:creationId xmlns:a16="http://schemas.microsoft.com/office/drawing/2014/main" id="{6E559F81-2F6E-834F-40ED-9C6487E5694F}"/>
                </a:ext>
              </a:extLst>
            </p:cNvPr>
            <p:cNvSpPr/>
            <p:nvPr/>
          </p:nvSpPr>
          <p:spPr>
            <a:xfrm rot="9838722">
              <a:off x="4584827" y="469116"/>
              <a:ext cx="103152" cy="1876879"/>
            </a:xfrm>
            <a:prstGeom prst="cub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5FB83358-18DD-3045-73CB-D15119B8070B}"/>
                </a:ext>
              </a:extLst>
            </p:cNvPr>
            <p:cNvGrpSpPr/>
            <p:nvPr/>
          </p:nvGrpSpPr>
          <p:grpSpPr>
            <a:xfrm>
              <a:off x="4978375" y="1151328"/>
              <a:ext cx="389467" cy="543051"/>
              <a:chOff x="8991599" y="2480733"/>
              <a:chExt cx="389467" cy="543051"/>
            </a:xfrm>
          </p:grpSpPr>
          <p:sp>
            <p:nvSpPr>
              <p:cNvPr id="31" name="Trapezium 30">
                <a:extLst>
                  <a:ext uri="{FF2B5EF4-FFF2-40B4-BE49-F238E27FC236}">
                    <a16:creationId xmlns:a16="http://schemas.microsoft.com/office/drawing/2014/main" id="{208C3C16-540E-ABB9-CAEA-EA26BB3CF60A}"/>
                  </a:ext>
                </a:extLst>
              </p:cNvPr>
              <p:cNvSpPr/>
              <p:nvPr/>
            </p:nvSpPr>
            <p:spPr>
              <a:xfrm>
                <a:off x="8991599" y="2603499"/>
                <a:ext cx="389467" cy="420285"/>
              </a:xfrm>
              <a:prstGeom prst="trapezoid">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6E8AB71F-1025-298C-6ACD-3A85EF758805}"/>
                  </a:ext>
                </a:extLst>
              </p:cNvPr>
              <p:cNvSpPr/>
              <p:nvPr/>
            </p:nvSpPr>
            <p:spPr>
              <a:xfrm>
                <a:off x="9063566" y="2480733"/>
                <a:ext cx="245534" cy="24553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3736D07F-ECD6-1708-DD32-35E8A0722976}"/>
                  </a:ext>
                </a:extLst>
              </p:cNvPr>
              <p:cNvSpPr/>
              <p:nvPr/>
            </p:nvSpPr>
            <p:spPr>
              <a:xfrm>
                <a:off x="9152465" y="2574924"/>
                <a:ext cx="67733" cy="57149"/>
              </a:xfrm>
              <a:prstGeom prst="ellipse">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 name="Triangle 5">
            <a:extLst>
              <a:ext uri="{FF2B5EF4-FFF2-40B4-BE49-F238E27FC236}">
                <a16:creationId xmlns:a16="http://schemas.microsoft.com/office/drawing/2014/main" id="{E4ECE35E-A52B-FAA9-D5D9-FC8C6EB9EBD0}"/>
              </a:ext>
            </a:extLst>
          </p:cNvPr>
          <p:cNvSpPr/>
          <p:nvPr/>
        </p:nvSpPr>
        <p:spPr>
          <a:xfrm>
            <a:off x="1676400" y="3696724"/>
            <a:ext cx="2035964" cy="708192"/>
          </a:xfrm>
          <a:prstGeom prst="triangle">
            <a:avLst>
              <a:gd name="adj" fmla="val 49202"/>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rapezium 7">
            <a:extLst>
              <a:ext uri="{FF2B5EF4-FFF2-40B4-BE49-F238E27FC236}">
                <a16:creationId xmlns:a16="http://schemas.microsoft.com/office/drawing/2014/main" id="{988251EC-060C-C2BD-690D-99A397FDE003}"/>
              </a:ext>
            </a:extLst>
          </p:cNvPr>
          <p:cNvSpPr/>
          <p:nvPr/>
        </p:nvSpPr>
        <p:spPr>
          <a:xfrm>
            <a:off x="5120480" y="4377961"/>
            <a:ext cx="922866" cy="1406665"/>
          </a:xfrm>
          <a:prstGeom prst="trapezoid">
            <a:avLst>
              <a:gd name="adj" fmla="val 33257"/>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rapezium 6">
            <a:extLst>
              <a:ext uri="{FF2B5EF4-FFF2-40B4-BE49-F238E27FC236}">
                <a16:creationId xmlns:a16="http://schemas.microsoft.com/office/drawing/2014/main" id="{2D0D4681-6395-4E2B-6AF7-CF0C7406BD0F}"/>
              </a:ext>
            </a:extLst>
          </p:cNvPr>
          <p:cNvSpPr/>
          <p:nvPr/>
        </p:nvSpPr>
        <p:spPr>
          <a:xfrm>
            <a:off x="5390095" y="4641900"/>
            <a:ext cx="922866" cy="1406665"/>
          </a:xfrm>
          <a:prstGeom prst="trapezoid">
            <a:avLst>
              <a:gd name="adj" fmla="val 33257"/>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a:extLst>
              <a:ext uri="{FF2B5EF4-FFF2-40B4-BE49-F238E27FC236}">
                <a16:creationId xmlns:a16="http://schemas.microsoft.com/office/drawing/2014/main" id="{65DFB050-35D6-AE98-EA8D-A11C60C11966}"/>
              </a:ext>
            </a:extLst>
          </p:cNvPr>
          <p:cNvSpPr/>
          <p:nvPr/>
        </p:nvSpPr>
        <p:spPr>
          <a:xfrm>
            <a:off x="5461000" y="4368800"/>
            <a:ext cx="550333" cy="287867"/>
          </a:xfrm>
          <a:custGeom>
            <a:avLst/>
            <a:gdLst>
              <a:gd name="connsiteX0" fmla="*/ 237067 w 550333"/>
              <a:gd name="connsiteY0" fmla="*/ 287867 h 287867"/>
              <a:gd name="connsiteX1" fmla="*/ 0 w 550333"/>
              <a:gd name="connsiteY1" fmla="*/ 0 h 287867"/>
              <a:gd name="connsiteX2" fmla="*/ 287867 w 550333"/>
              <a:gd name="connsiteY2" fmla="*/ 8467 h 287867"/>
              <a:gd name="connsiteX3" fmla="*/ 550333 w 550333"/>
              <a:gd name="connsiteY3" fmla="*/ 279400 h 287867"/>
              <a:gd name="connsiteX4" fmla="*/ 237067 w 550333"/>
              <a:gd name="connsiteY4" fmla="*/ 287867 h 287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0333" h="287867">
                <a:moveTo>
                  <a:pt x="237067" y="287867"/>
                </a:moveTo>
                <a:lnTo>
                  <a:pt x="0" y="0"/>
                </a:lnTo>
                <a:lnTo>
                  <a:pt x="287867" y="8467"/>
                </a:lnTo>
                <a:lnTo>
                  <a:pt x="550333" y="279400"/>
                </a:lnTo>
                <a:lnTo>
                  <a:pt x="237067" y="287867"/>
                </a:lnTo>
                <a:close/>
              </a:path>
            </a:pathLst>
          </a:cu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be 9">
            <a:extLst>
              <a:ext uri="{FF2B5EF4-FFF2-40B4-BE49-F238E27FC236}">
                <a16:creationId xmlns:a16="http://schemas.microsoft.com/office/drawing/2014/main" id="{C6FB92A9-49BD-D0F6-7DAF-AC2EF1BD106B}"/>
              </a:ext>
            </a:extLst>
          </p:cNvPr>
          <p:cNvSpPr/>
          <p:nvPr/>
        </p:nvSpPr>
        <p:spPr>
          <a:xfrm rot="16200000">
            <a:off x="5088731" y="104222"/>
            <a:ext cx="347134" cy="1219200"/>
          </a:xfrm>
          <a:prstGeom prst="cub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D9A5689F-19F3-43CD-EF26-B64FDF9CFC6C}"/>
              </a:ext>
            </a:extLst>
          </p:cNvPr>
          <p:cNvCxnSpPr>
            <a:cxnSpLocks/>
            <a:stCxn id="34" idx="0"/>
          </p:cNvCxnSpPr>
          <p:nvPr/>
        </p:nvCxnSpPr>
        <p:spPr>
          <a:xfrm flipH="1">
            <a:off x="4850302" y="1245519"/>
            <a:ext cx="322806" cy="95044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02264B3-7768-D132-223B-EB267203E81A}"/>
              </a:ext>
            </a:extLst>
          </p:cNvPr>
          <p:cNvCxnSpPr>
            <a:cxnSpLocks/>
            <a:stCxn id="34" idx="4"/>
          </p:cNvCxnSpPr>
          <p:nvPr/>
        </p:nvCxnSpPr>
        <p:spPr>
          <a:xfrm>
            <a:off x="5173108" y="1302668"/>
            <a:ext cx="33334" cy="899743"/>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338B593-503E-7A96-142E-0F1E50DFAF97}"/>
              </a:ext>
            </a:extLst>
          </p:cNvPr>
          <p:cNvCxnSpPr>
            <a:cxnSpLocks/>
            <a:stCxn id="34" idx="4"/>
          </p:cNvCxnSpPr>
          <p:nvPr/>
        </p:nvCxnSpPr>
        <p:spPr>
          <a:xfrm>
            <a:off x="5173108" y="1302668"/>
            <a:ext cx="331163" cy="91546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FEE1BE0-4A3A-50D3-89B6-3577B9AE81DC}"/>
              </a:ext>
            </a:extLst>
          </p:cNvPr>
          <p:cNvCxnSpPr>
            <a:cxnSpLocks/>
            <a:stCxn id="34" idx="3"/>
          </p:cNvCxnSpPr>
          <p:nvPr/>
        </p:nvCxnSpPr>
        <p:spPr>
          <a:xfrm>
            <a:off x="5149160" y="1294299"/>
            <a:ext cx="716656" cy="94251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4AE3E52-DB31-ACA0-1378-3C00D13CD89E}"/>
              </a:ext>
            </a:extLst>
          </p:cNvPr>
          <p:cNvCxnSpPr/>
          <p:nvPr/>
        </p:nvCxnSpPr>
        <p:spPr>
          <a:xfrm>
            <a:off x="5199281" y="1270144"/>
            <a:ext cx="914400" cy="9144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EA2F261-D7DC-788F-56A0-9B61E37E091C}"/>
              </a:ext>
            </a:extLst>
          </p:cNvPr>
          <p:cNvCxnSpPr>
            <a:cxnSpLocks/>
          </p:cNvCxnSpPr>
          <p:nvPr/>
        </p:nvCxnSpPr>
        <p:spPr>
          <a:xfrm>
            <a:off x="4707468" y="923824"/>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5420E9F-7EAA-7655-2297-7E513385BE0A}"/>
              </a:ext>
            </a:extLst>
          </p:cNvPr>
          <p:cNvCxnSpPr>
            <a:cxnSpLocks/>
          </p:cNvCxnSpPr>
          <p:nvPr/>
        </p:nvCxnSpPr>
        <p:spPr>
          <a:xfrm>
            <a:off x="4809830" y="1151328"/>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3B179B1-7FA5-BC0E-0BD0-55A720932AFE}"/>
              </a:ext>
            </a:extLst>
          </p:cNvPr>
          <p:cNvCxnSpPr>
            <a:cxnSpLocks/>
          </p:cNvCxnSpPr>
          <p:nvPr/>
        </p:nvCxnSpPr>
        <p:spPr>
          <a:xfrm>
            <a:off x="4868327" y="1525949"/>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F01D090-5D67-92D5-7F3E-B3BFDE7E8027}"/>
              </a:ext>
            </a:extLst>
          </p:cNvPr>
          <p:cNvCxnSpPr>
            <a:cxnSpLocks/>
          </p:cNvCxnSpPr>
          <p:nvPr/>
        </p:nvCxnSpPr>
        <p:spPr>
          <a:xfrm>
            <a:off x="4970691" y="1776854"/>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1DBFD18-A196-B8A1-CAA6-5BDB10C54AC7}"/>
              </a:ext>
            </a:extLst>
          </p:cNvPr>
          <p:cNvCxnSpPr>
            <a:cxnSpLocks/>
          </p:cNvCxnSpPr>
          <p:nvPr/>
        </p:nvCxnSpPr>
        <p:spPr>
          <a:xfrm>
            <a:off x="5035813" y="2095500"/>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56C5FEF-D324-86AB-D4EE-2882E8C05B7E}"/>
              </a:ext>
            </a:extLst>
          </p:cNvPr>
          <p:cNvCxnSpPr>
            <a:cxnSpLocks/>
          </p:cNvCxnSpPr>
          <p:nvPr/>
        </p:nvCxnSpPr>
        <p:spPr>
          <a:xfrm>
            <a:off x="5110381" y="2781300"/>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6C0548E-7FC8-A8A0-30EA-DCA86D2B82E4}"/>
              </a:ext>
            </a:extLst>
          </p:cNvPr>
          <p:cNvCxnSpPr>
            <a:cxnSpLocks/>
          </p:cNvCxnSpPr>
          <p:nvPr/>
        </p:nvCxnSpPr>
        <p:spPr>
          <a:xfrm>
            <a:off x="5088170" y="3221567"/>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3F2D1EE1-C83E-9CC5-204A-1BCA43CA43FD}"/>
              </a:ext>
            </a:extLst>
          </p:cNvPr>
          <p:cNvCxnSpPr>
            <a:cxnSpLocks/>
          </p:cNvCxnSpPr>
          <p:nvPr/>
        </p:nvCxnSpPr>
        <p:spPr>
          <a:xfrm>
            <a:off x="5088170" y="3627967"/>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A3BBD989-15CE-4466-048C-D543663A32EB}"/>
              </a:ext>
            </a:extLst>
          </p:cNvPr>
          <p:cNvCxnSpPr>
            <a:cxnSpLocks/>
          </p:cNvCxnSpPr>
          <p:nvPr/>
        </p:nvCxnSpPr>
        <p:spPr>
          <a:xfrm>
            <a:off x="5110381" y="3966632"/>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64461700-5145-721E-A6F6-1922ACB77E10}"/>
              </a:ext>
            </a:extLst>
          </p:cNvPr>
          <p:cNvCxnSpPr>
            <a:cxnSpLocks/>
          </p:cNvCxnSpPr>
          <p:nvPr/>
        </p:nvCxnSpPr>
        <p:spPr>
          <a:xfrm>
            <a:off x="5110381" y="4296833"/>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AE8926D-A7DF-C9E5-7523-0D61471FEFFA}"/>
              </a:ext>
            </a:extLst>
          </p:cNvPr>
          <p:cNvCxnSpPr>
            <a:cxnSpLocks/>
          </p:cNvCxnSpPr>
          <p:nvPr/>
        </p:nvCxnSpPr>
        <p:spPr>
          <a:xfrm>
            <a:off x="5149632" y="2454597"/>
            <a:ext cx="109220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sp>
        <p:nvSpPr>
          <p:cNvPr id="62" name="Arc 61">
            <a:extLst>
              <a:ext uri="{FF2B5EF4-FFF2-40B4-BE49-F238E27FC236}">
                <a16:creationId xmlns:a16="http://schemas.microsoft.com/office/drawing/2014/main" id="{FD380013-4662-893F-5F48-21D04BBE042C}"/>
              </a:ext>
            </a:extLst>
          </p:cNvPr>
          <p:cNvSpPr/>
          <p:nvPr/>
        </p:nvSpPr>
        <p:spPr>
          <a:xfrm rot="6007100">
            <a:off x="8146645" y="2659361"/>
            <a:ext cx="1532467" cy="1898054"/>
          </a:xfrm>
          <a:prstGeom prst="arc">
            <a:avLst>
              <a:gd name="adj1" fmla="val 17647171"/>
              <a:gd name="adj2" fmla="val 0"/>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Arc 62">
            <a:extLst>
              <a:ext uri="{FF2B5EF4-FFF2-40B4-BE49-F238E27FC236}">
                <a16:creationId xmlns:a16="http://schemas.microsoft.com/office/drawing/2014/main" id="{A7463D95-173A-1D97-27FE-998C3578E446}"/>
              </a:ext>
            </a:extLst>
          </p:cNvPr>
          <p:cNvSpPr/>
          <p:nvPr/>
        </p:nvSpPr>
        <p:spPr>
          <a:xfrm rot="8321124">
            <a:off x="-391450" y="2624345"/>
            <a:ext cx="1532467" cy="1898054"/>
          </a:xfrm>
          <a:prstGeom prst="arc">
            <a:avLst>
              <a:gd name="adj1" fmla="val 17647171"/>
              <a:gd name="adj2" fmla="val 0"/>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TextBox 65">
            <a:extLst>
              <a:ext uri="{FF2B5EF4-FFF2-40B4-BE49-F238E27FC236}">
                <a16:creationId xmlns:a16="http://schemas.microsoft.com/office/drawing/2014/main" id="{AB6D8ED3-27FF-0F4D-AC27-B419D2C489C9}"/>
              </a:ext>
            </a:extLst>
          </p:cNvPr>
          <p:cNvSpPr txBox="1"/>
          <p:nvPr/>
        </p:nvSpPr>
        <p:spPr>
          <a:xfrm>
            <a:off x="6787106" y="4114120"/>
            <a:ext cx="1607235" cy="523220"/>
          </a:xfrm>
          <a:prstGeom prst="rect">
            <a:avLst/>
          </a:prstGeom>
          <a:noFill/>
        </p:spPr>
        <p:txBody>
          <a:bodyPr wrap="none" rtlCol="0">
            <a:spAutoFit/>
          </a:bodyPr>
          <a:lstStyle/>
          <a:p>
            <a:pPr algn="ctr"/>
            <a:r>
              <a:rPr lang="en-US" sz="1400" dirty="0"/>
              <a:t>Supporting trolleys </a:t>
            </a:r>
          </a:p>
          <a:p>
            <a:pPr algn="ctr"/>
            <a:r>
              <a:rPr lang="en-US" sz="1400" dirty="0"/>
              <a:t>under the sheet</a:t>
            </a:r>
          </a:p>
        </p:txBody>
      </p:sp>
      <p:sp>
        <p:nvSpPr>
          <p:cNvPr id="64" name="TextBox 63">
            <a:extLst>
              <a:ext uri="{FF2B5EF4-FFF2-40B4-BE49-F238E27FC236}">
                <a16:creationId xmlns:a16="http://schemas.microsoft.com/office/drawing/2014/main" id="{FCD50D54-867B-0D25-4950-64258BD98199}"/>
              </a:ext>
            </a:extLst>
          </p:cNvPr>
          <p:cNvSpPr txBox="1"/>
          <p:nvPr/>
        </p:nvSpPr>
        <p:spPr>
          <a:xfrm>
            <a:off x="618067" y="313267"/>
            <a:ext cx="2125069" cy="830997"/>
          </a:xfrm>
          <a:prstGeom prst="rect">
            <a:avLst/>
          </a:prstGeom>
          <a:noFill/>
        </p:spPr>
        <p:txBody>
          <a:bodyPr wrap="none" rtlCol="0">
            <a:spAutoFit/>
          </a:bodyPr>
          <a:lstStyle/>
          <a:p>
            <a:r>
              <a:rPr lang="en-US" sz="2400" b="1" dirty="0"/>
              <a:t>Kilogram-scale</a:t>
            </a:r>
          </a:p>
          <a:p>
            <a:r>
              <a:rPr lang="en-US" sz="2400" b="1" dirty="0"/>
              <a:t>Flake “Factory”</a:t>
            </a:r>
          </a:p>
        </p:txBody>
      </p:sp>
      <p:sp>
        <p:nvSpPr>
          <p:cNvPr id="65" name="TextBox 64">
            <a:extLst>
              <a:ext uri="{FF2B5EF4-FFF2-40B4-BE49-F238E27FC236}">
                <a16:creationId xmlns:a16="http://schemas.microsoft.com/office/drawing/2014/main" id="{E94F727D-1F7A-28F0-D411-A03D269FBF76}"/>
              </a:ext>
            </a:extLst>
          </p:cNvPr>
          <p:cNvSpPr txBox="1"/>
          <p:nvPr/>
        </p:nvSpPr>
        <p:spPr>
          <a:xfrm>
            <a:off x="5516791" y="6085269"/>
            <a:ext cx="1019510" cy="307777"/>
          </a:xfrm>
          <a:prstGeom prst="rect">
            <a:avLst/>
          </a:prstGeom>
          <a:noFill/>
        </p:spPr>
        <p:txBody>
          <a:bodyPr wrap="none" rtlCol="0">
            <a:spAutoFit/>
          </a:bodyPr>
          <a:lstStyle/>
          <a:p>
            <a:r>
              <a:rPr lang="en-US" sz="1400" dirty="0"/>
              <a:t>Step ladder</a:t>
            </a:r>
          </a:p>
        </p:txBody>
      </p:sp>
      <p:sp>
        <p:nvSpPr>
          <p:cNvPr id="71" name="TextBox 70">
            <a:extLst>
              <a:ext uri="{FF2B5EF4-FFF2-40B4-BE49-F238E27FC236}">
                <a16:creationId xmlns:a16="http://schemas.microsoft.com/office/drawing/2014/main" id="{C71857E3-4EDC-9E21-FB1E-8AE3382E2323}"/>
              </a:ext>
            </a:extLst>
          </p:cNvPr>
          <p:cNvSpPr txBox="1"/>
          <p:nvPr/>
        </p:nvSpPr>
        <p:spPr>
          <a:xfrm>
            <a:off x="5463641" y="310649"/>
            <a:ext cx="3304339" cy="738664"/>
          </a:xfrm>
          <a:prstGeom prst="rect">
            <a:avLst/>
          </a:prstGeom>
          <a:noFill/>
        </p:spPr>
        <p:txBody>
          <a:bodyPr wrap="square">
            <a:spAutoFit/>
          </a:bodyPr>
          <a:lstStyle/>
          <a:p>
            <a:pPr algn="ctr"/>
            <a:r>
              <a:rPr lang="en-US" sz="1400" dirty="0"/>
              <a:t>Hand-shaken sieve provides a </a:t>
            </a:r>
          </a:p>
          <a:p>
            <a:pPr algn="ctr"/>
            <a:r>
              <a:rPr lang="en-US" sz="1400" dirty="0"/>
              <a:t>steady shower of rice husks or</a:t>
            </a:r>
          </a:p>
          <a:p>
            <a:pPr algn="ctr"/>
            <a:r>
              <a:rPr lang="en-US" sz="1400" dirty="0"/>
              <a:t>semi-coated, buoyant flakes</a:t>
            </a:r>
          </a:p>
        </p:txBody>
      </p:sp>
      <p:sp>
        <p:nvSpPr>
          <p:cNvPr id="72" name="TextBox 71">
            <a:extLst>
              <a:ext uri="{FF2B5EF4-FFF2-40B4-BE49-F238E27FC236}">
                <a16:creationId xmlns:a16="http://schemas.microsoft.com/office/drawing/2014/main" id="{683D2832-85F8-6155-2BF5-05D1CDA7E88B}"/>
              </a:ext>
            </a:extLst>
          </p:cNvPr>
          <p:cNvSpPr txBox="1"/>
          <p:nvPr/>
        </p:nvSpPr>
        <p:spPr>
          <a:xfrm>
            <a:off x="1315557" y="2989757"/>
            <a:ext cx="2519792" cy="738664"/>
          </a:xfrm>
          <a:prstGeom prst="rect">
            <a:avLst/>
          </a:prstGeom>
          <a:noFill/>
        </p:spPr>
        <p:txBody>
          <a:bodyPr wrap="none" rtlCol="0">
            <a:spAutoFit/>
          </a:bodyPr>
          <a:lstStyle/>
          <a:p>
            <a:pPr algn="ctr"/>
            <a:r>
              <a:rPr lang="en-US" sz="1400" dirty="0"/>
              <a:t>Lignin-mineral-leavening mix to</a:t>
            </a:r>
          </a:p>
          <a:p>
            <a:pPr algn="ctr"/>
            <a:r>
              <a:rPr lang="en-US" sz="1400" dirty="0"/>
              <a:t>be spread over the corrugated</a:t>
            </a:r>
          </a:p>
          <a:p>
            <a:pPr algn="ctr"/>
            <a:r>
              <a:rPr lang="en-US" sz="1400" dirty="0"/>
              <a:t>PVC/PC plastic sheet</a:t>
            </a:r>
          </a:p>
        </p:txBody>
      </p:sp>
      <p:sp>
        <p:nvSpPr>
          <p:cNvPr id="73" name="TextBox 72">
            <a:extLst>
              <a:ext uri="{FF2B5EF4-FFF2-40B4-BE49-F238E27FC236}">
                <a16:creationId xmlns:a16="http://schemas.microsoft.com/office/drawing/2014/main" id="{AA75A888-16D5-B754-9835-4BE59111135B}"/>
              </a:ext>
            </a:extLst>
          </p:cNvPr>
          <p:cNvSpPr txBox="1"/>
          <p:nvPr/>
        </p:nvSpPr>
        <p:spPr>
          <a:xfrm>
            <a:off x="6703310" y="5080288"/>
            <a:ext cx="3458063" cy="1600438"/>
          </a:xfrm>
          <a:prstGeom prst="rect">
            <a:avLst/>
          </a:prstGeom>
          <a:noFill/>
        </p:spPr>
        <p:txBody>
          <a:bodyPr wrap="none" rtlCol="0">
            <a:spAutoFit/>
          </a:bodyPr>
          <a:lstStyle/>
          <a:p>
            <a:pPr algn="ctr"/>
            <a:r>
              <a:rPr lang="en-US" sz="1400" dirty="0"/>
              <a:t>Mix and glue-moistened husks or flakes</a:t>
            </a:r>
          </a:p>
          <a:p>
            <a:pPr algn="ctr"/>
            <a:r>
              <a:rPr lang="en-US" sz="1400" dirty="0"/>
              <a:t>are shaken together by being drawn </a:t>
            </a:r>
          </a:p>
          <a:p>
            <a:pPr algn="ctr"/>
            <a:r>
              <a:rPr lang="en-US" sz="1400" dirty="0"/>
              <a:t>over transverse, corrugated plastic sheeting </a:t>
            </a:r>
          </a:p>
          <a:p>
            <a:pPr algn="ctr"/>
            <a:r>
              <a:rPr lang="en-US" sz="1400" dirty="0"/>
              <a:t>so each husk is thoroughly coated in the mix.</a:t>
            </a:r>
          </a:p>
          <a:p>
            <a:pPr algn="ctr"/>
            <a:r>
              <a:rPr lang="en-US" sz="1400" dirty="0"/>
              <a:t> After partial drying, more layers may be </a:t>
            </a:r>
          </a:p>
          <a:p>
            <a:pPr algn="ctr"/>
            <a:r>
              <a:rPr lang="en-US" sz="1400" dirty="0"/>
              <a:t>added before the baking operation </a:t>
            </a:r>
          </a:p>
          <a:p>
            <a:pPr algn="ctr"/>
            <a:r>
              <a:rPr lang="en-US" sz="1400" dirty="0"/>
              <a:t>generates hard, leavened Buoyant Flakes  </a:t>
            </a:r>
          </a:p>
        </p:txBody>
      </p:sp>
      <p:sp>
        <p:nvSpPr>
          <p:cNvPr id="74" name="Cube 73">
            <a:extLst>
              <a:ext uri="{FF2B5EF4-FFF2-40B4-BE49-F238E27FC236}">
                <a16:creationId xmlns:a16="http://schemas.microsoft.com/office/drawing/2014/main" id="{ED8C3FCF-7010-5D20-407F-81F431DD3666}"/>
              </a:ext>
            </a:extLst>
          </p:cNvPr>
          <p:cNvSpPr/>
          <p:nvPr/>
        </p:nvSpPr>
        <p:spPr>
          <a:xfrm>
            <a:off x="10024806" y="3496898"/>
            <a:ext cx="1757715" cy="1216152"/>
          </a:xfrm>
          <a:prstGeom prst="cub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83FC6D54-8DC5-8C1E-710E-E523D877A6A7}"/>
              </a:ext>
            </a:extLst>
          </p:cNvPr>
          <p:cNvSpPr txBox="1"/>
          <p:nvPr/>
        </p:nvSpPr>
        <p:spPr>
          <a:xfrm>
            <a:off x="10136390" y="4020532"/>
            <a:ext cx="1386983" cy="307777"/>
          </a:xfrm>
          <a:prstGeom prst="rect">
            <a:avLst/>
          </a:prstGeom>
          <a:noFill/>
        </p:spPr>
        <p:txBody>
          <a:bodyPr wrap="none" rtlCol="0">
            <a:spAutoFit/>
          </a:bodyPr>
          <a:lstStyle/>
          <a:p>
            <a:r>
              <a:rPr lang="en-US" sz="1400" dirty="0"/>
              <a:t>Microwave oven</a:t>
            </a:r>
          </a:p>
        </p:txBody>
      </p:sp>
      <p:sp>
        <p:nvSpPr>
          <p:cNvPr id="76" name="TextBox 75">
            <a:extLst>
              <a:ext uri="{FF2B5EF4-FFF2-40B4-BE49-F238E27FC236}">
                <a16:creationId xmlns:a16="http://schemas.microsoft.com/office/drawing/2014/main" id="{8D63E224-A945-8CEE-7A5C-61A664CA6C2D}"/>
              </a:ext>
            </a:extLst>
          </p:cNvPr>
          <p:cNvSpPr txBox="1"/>
          <p:nvPr/>
        </p:nvSpPr>
        <p:spPr>
          <a:xfrm>
            <a:off x="2618151" y="992111"/>
            <a:ext cx="1755481" cy="1600438"/>
          </a:xfrm>
          <a:prstGeom prst="rect">
            <a:avLst/>
          </a:prstGeom>
          <a:noFill/>
        </p:spPr>
        <p:txBody>
          <a:bodyPr wrap="none" rtlCol="0">
            <a:spAutoFit/>
          </a:bodyPr>
          <a:lstStyle/>
          <a:p>
            <a:pPr algn="ctr"/>
            <a:r>
              <a:rPr lang="en-US" sz="1400" dirty="0"/>
              <a:t>A spray paint gun</a:t>
            </a:r>
          </a:p>
          <a:p>
            <a:pPr algn="ctr"/>
            <a:r>
              <a:rPr lang="en-US" sz="1400" dirty="0"/>
              <a:t>sprays a mist of rice </a:t>
            </a:r>
          </a:p>
          <a:p>
            <a:pPr algn="ctr"/>
            <a:r>
              <a:rPr lang="en-US" sz="1400" dirty="0"/>
              <a:t>water glue, suffusing </a:t>
            </a:r>
          </a:p>
          <a:p>
            <a:pPr algn="ctr"/>
            <a:r>
              <a:rPr lang="en-US" sz="1400" dirty="0"/>
              <a:t>the open chamber.</a:t>
            </a:r>
          </a:p>
          <a:p>
            <a:pPr algn="ctr"/>
            <a:r>
              <a:rPr lang="en-US" sz="1400" dirty="0"/>
              <a:t>Larger droplets might</a:t>
            </a:r>
          </a:p>
          <a:p>
            <a:pPr algn="ctr"/>
            <a:r>
              <a:rPr lang="en-US" sz="1400" dirty="0"/>
              <a:t> be left to impact the </a:t>
            </a:r>
          </a:p>
          <a:p>
            <a:pPr algn="ctr"/>
            <a:r>
              <a:rPr lang="en-US" sz="1400" dirty="0"/>
              <a:t>opposite wall</a:t>
            </a:r>
          </a:p>
        </p:txBody>
      </p:sp>
      <p:sp>
        <p:nvSpPr>
          <p:cNvPr id="78" name="TextBox 77">
            <a:extLst>
              <a:ext uri="{FF2B5EF4-FFF2-40B4-BE49-F238E27FC236}">
                <a16:creationId xmlns:a16="http://schemas.microsoft.com/office/drawing/2014/main" id="{3FE72CFA-FE0C-2236-728E-CB88065FB679}"/>
              </a:ext>
            </a:extLst>
          </p:cNvPr>
          <p:cNvSpPr txBox="1"/>
          <p:nvPr/>
        </p:nvSpPr>
        <p:spPr>
          <a:xfrm>
            <a:off x="6372601" y="2649590"/>
            <a:ext cx="2123787" cy="954107"/>
          </a:xfrm>
          <a:prstGeom prst="rect">
            <a:avLst/>
          </a:prstGeom>
          <a:noFill/>
        </p:spPr>
        <p:txBody>
          <a:bodyPr wrap="none" rtlCol="0">
            <a:spAutoFit/>
          </a:bodyPr>
          <a:lstStyle/>
          <a:p>
            <a:pPr algn="ctr"/>
            <a:r>
              <a:rPr lang="en-US" sz="1400" dirty="0"/>
              <a:t>Film plastic Clingwrap</a:t>
            </a:r>
          </a:p>
          <a:p>
            <a:pPr algn="ctr"/>
            <a:r>
              <a:rPr lang="en-US" sz="1400" dirty="0"/>
              <a:t>covers wooden framework</a:t>
            </a:r>
          </a:p>
          <a:p>
            <a:pPr algn="ctr"/>
            <a:r>
              <a:rPr lang="en-US" sz="1400" dirty="0"/>
              <a:t>that is open at both top</a:t>
            </a:r>
          </a:p>
          <a:p>
            <a:pPr algn="ctr"/>
            <a:r>
              <a:rPr lang="en-US" sz="1400" dirty="0"/>
              <a:t>and bottom</a:t>
            </a:r>
          </a:p>
        </p:txBody>
      </p:sp>
      <p:sp>
        <p:nvSpPr>
          <p:cNvPr id="79" name="TextBox 78">
            <a:extLst>
              <a:ext uri="{FF2B5EF4-FFF2-40B4-BE49-F238E27FC236}">
                <a16:creationId xmlns:a16="http://schemas.microsoft.com/office/drawing/2014/main" id="{C891260B-3445-F4D3-54B6-7FA67AA54CC7}"/>
              </a:ext>
            </a:extLst>
          </p:cNvPr>
          <p:cNvSpPr txBox="1"/>
          <p:nvPr/>
        </p:nvSpPr>
        <p:spPr>
          <a:xfrm>
            <a:off x="8824941" y="1900015"/>
            <a:ext cx="2622898" cy="1169551"/>
          </a:xfrm>
          <a:prstGeom prst="rect">
            <a:avLst/>
          </a:prstGeom>
          <a:noFill/>
        </p:spPr>
        <p:txBody>
          <a:bodyPr wrap="none" rtlCol="0">
            <a:spAutoFit/>
          </a:bodyPr>
          <a:lstStyle/>
          <a:p>
            <a:pPr algn="ctr"/>
            <a:r>
              <a:rPr lang="en-US" sz="1400" dirty="0"/>
              <a:t>After passing through the coating</a:t>
            </a:r>
          </a:p>
          <a:p>
            <a:pPr algn="ctr"/>
            <a:r>
              <a:rPr lang="en-US" sz="1400" dirty="0"/>
              <a:t>operations, flakes are raked off</a:t>
            </a:r>
          </a:p>
          <a:p>
            <a:pPr algn="ctr"/>
            <a:r>
              <a:rPr lang="en-US" sz="1400" dirty="0"/>
              <a:t>and fed into the oven, possibly</a:t>
            </a:r>
          </a:p>
          <a:p>
            <a:pPr algn="ctr"/>
            <a:r>
              <a:rPr lang="en-US" sz="1400" dirty="0"/>
              <a:t>including balls of glued mix not</a:t>
            </a:r>
          </a:p>
          <a:p>
            <a:pPr algn="ctr"/>
            <a:r>
              <a:rPr lang="en-US" sz="1400" dirty="0"/>
              <a:t>attached to husks</a:t>
            </a:r>
          </a:p>
        </p:txBody>
      </p:sp>
      <p:sp>
        <p:nvSpPr>
          <p:cNvPr id="80" name="TextBox 79">
            <a:extLst>
              <a:ext uri="{FF2B5EF4-FFF2-40B4-BE49-F238E27FC236}">
                <a16:creationId xmlns:a16="http://schemas.microsoft.com/office/drawing/2014/main" id="{1C289BC7-8E72-661F-3594-7EBDB3248A74}"/>
              </a:ext>
            </a:extLst>
          </p:cNvPr>
          <p:cNvSpPr txBox="1"/>
          <p:nvPr/>
        </p:nvSpPr>
        <p:spPr>
          <a:xfrm>
            <a:off x="1290073" y="4894590"/>
            <a:ext cx="2731582" cy="954107"/>
          </a:xfrm>
          <a:prstGeom prst="rect">
            <a:avLst/>
          </a:prstGeom>
          <a:noFill/>
        </p:spPr>
        <p:txBody>
          <a:bodyPr wrap="none" rtlCol="0">
            <a:spAutoFit/>
          </a:bodyPr>
          <a:lstStyle/>
          <a:p>
            <a:pPr algn="ctr"/>
            <a:r>
              <a:rPr lang="en-US" sz="1400" dirty="0"/>
              <a:t>The sheet might be given low sides</a:t>
            </a:r>
          </a:p>
          <a:p>
            <a:pPr algn="ctr"/>
            <a:r>
              <a:rPr lang="en-US" sz="1400" dirty="0"/>
              <a:t>in order to retain the mix better.</a:t>
            </a:r>
          </a:p>
          <a:p>
            <a:pPr algn="ctr"/>
            <a:r>
              <a:rPr lang="en-US" sz="1400" dirty="0"/>
              <a:t>The mix should be thick enough</a:t>
            </a:r>
          </a:p>
          <a:p>
            <a:pPr algn="ctr"/>
            <a:r>
              <a:rPr lang="en-US" sz="1400" dirty="0"/>
              <a:t>to cover the corrugations</a:t>
            </a:r>
          </a:p>
        </p:txBody>
      </p:sp>
      <p:sp>
        <p:nvSpPr>
          <p:cNvPr id="81" name="TextBox 80">
            <a:extLst>
              <a:ext uri="{FF2B5EF4-FFF2-40B4-BE49-F238E27FC236}">
                <a16:creationId xmlns:a16="http://schemas.microsoft.com/office/drawing/2014/main" id="{B3612315-EC47-B8C0-1396-09072A4CEB5D}"/>
              </a:ext>
            </a:extLst>
          </p:cNvPr>
          <p:cNvSpPr txBox="1"/>
          <p:nvPr/>
        </p:nvSpPr>
        <p:spPr>
          <a:xfrm>
            <a:off x="8900005" y="4095886"/>
            <a:ext cx="557717" cy="307777"/>
          </a:xfrm>
          <a:prstGeom prst="rect">
            <a:avLst/>
          </a:prstGeom>
          <a:noFill/>
        </p:spPr>
        <p:txBody>
          <a:bodyPr wrap="none" rtlCol="0">
            <a:spAutoFit/>
          </a:bodyPr>
          <a:lstStyle/>
          <a:p>
            <a:r>
              <a:rPr lang="en-US" sz="1400" dirty="0"/>
              <a:t>Rope</a:t>
            </a:r>
          </a:p>
        </p:txBody>
      </p:sp>
      <p:sp>
        <p:nvSpPr>
          <p:cNvPr id="82" name="Right Arrow 81">
            <a:extLst>
              <a:ext uri="{FF2B5EF4-FFF2-40B4-BE49-F238E27FC236}">
                <a16:creationId xmlns:a16="http://schemas.microsoft.com/office/drawing/2014/main" id="{0B615778-CD0C-8E5E-F6A7-A098510AA137}"/>
              </a:ext>
            </a:extLst>
          </p:cNvPr>
          <p:cNvSpPr/>
          <p:nvPr/>
        </p:nvSpPr>
        <p:spPr>
          <a:xfrm>
            <a:off x="8602395" y="3983417"/>
            <a:ext cx="966804" cy="1619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ight Arrow 82">
            <a:extLst>
              <a:ext uri="{FF2B5EF4-FFF2-40B4-BE49-F238E27FC236}">
                <a16:creationId xmlns:a16="http://schemas.microsoft.com/office/drawing/2014/main" id="{35A214A7-41FB-2B9B-BB86-D7B1283B20DE}"/>
              </a:ext>
            </a:extLst>
          </p:cNvPr>
          <p:cNvSpPr/>
          <p:nvPr/>
        </p:nvSpPr>
        <p:spPr>
          <a:xfrm rot="10800000">
            <a:off x="9170598" y="4523218"/>
            <a:ext cx="966804" cy="1619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708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18F3F-86B4-9AEC-6EBF-37EBB966B499}"/>
              </a:ext>
            </a:extLst>
          </p:cNvPr>
          <p:cNvSpPr>
            <a:spLocks noGrp="1"/>
          </p:cNvSpPr>
          <p:nvPr>
            <p:ph type="title"/>
          </p:nvPr>
        </p:nvSpPr>
        <p:spPr/>
        <p:txBody>
          <a:bodyPr>
            <a:normAutofit/>
          </a:bodyPr>
          <a:lstStyle/>
          <a:p>
            <a:r>
              <a:rPr lang="en-US" sz="3600" dirty="0" err="1">
                <a:latin typeface="Arial" panose="020B0604020202020204" pitchFamily="34" charset="0"/>
                <a:cs typeface="Arial" panose="020B0604020202020204" pitchFamily="34" charset="0"/>
              </a:rPr>
              <a:t>Tonne</a:t>
            </a:r>
            <a:r>
              <a:rPr lang="en-US" sz="3600" dirty="0">
                <a:latin typeface="Arial" panose="020B0604020202020204" pitchFamily="34" charset="0"/>
                <a:cs typeface="Arial" panose="020B0604020202020204" pitchFamily="34" charset="0"/>
              </a:rPr>
              <a:t> to low-</a:t>
            </a:r>
            <a:r>
              <a:rPr lang="en-US" sz="3600" dirty="0" err="1">
                <a:latin typeface="Arial" panose="020B0604020202020204" pitchFamily="34" charset="0"/>
                <a:cs typeface="Arial" panose="020B0604020202020204" pitchFamily="34" charset="0"/>
              </a:rPr>
              <a:t>kilotonne</a:t>
            </a:r>
            <a:r>
              <a:rPr lang="en-US" sz="3600" dirty="0">
                <a:latin typeface="Arial" panose="020B0604020202020204" pitchFamily="34" charset="0"/>
                <a:cs typeface="Arial" panose="020B0604020202020204" pitchFamily="34" charset="0"/>
              </a:rPr>
              <a:t>-scale Pilot Flake Factory</a:t>
            </a:r>
          </a:p>
        </p:txBody>
      </p:sp>
      <p:sp>
        <p:nvSpPr>
          <p:cNvPr id="3" name="Content Placeholder 2">
            <a:extLst>
              <a:ext uri="{FF2B5EF4-FFF2-40B4-BE49-F238E27FC236}">
                <a16:creationId xmlns:a16="http://schemas.microsoft.com/office/drawing/2014/main" id="{ABF9D189-D7D2-D7A0-E7B9-B4E0473F19F5}"/>
              </a:ext>
            </a:extLst>
          </p:cNvPr>
          <p:cNvSpPr>
            <a:spLocks noGrp="1"/>
          </p:cNvSpPr>
          <p:nvPr>
            <p:ph idx="1"/>
          </p:nvPr>
        </p:nvSpPr>
        <p:spPr>
          <a:xfrm>
            <a:off x="838200" y="1404594"/>
            <a:ext cx="10515600" cy="5288437"/>
          </a:xfrm>
        </p:spPr>
        <p:txBody>
          <a:bodyPr>
            <a:normAutofit fontScale="70000" lnSpcReduction="20000"/>
          </a:bodyPr>
          <a:lstStyle/>
          <a:p>
            <a:r>
              <a:rPr lang="en-US" sz="1800" dirty="0">
                <a:latin typeface="Arial" panose="020B0604020202020204" pitchFamily="34" charset="0"/>
                <a:cs typeface="Arial" panose="020B0604020202020204" pitchFamily="34" charset="0"/>
              </a:rPr>
              <a:t>Such a factory might use rice husks that had been flattened and densified for transportation by passing them through heated rollers after being sprayed with rice water glue.</a:t>
            </a:r>
          </a:p>
          <a:p>
            <a:r>
              <a:rPr lang="en-US" sz="1800" dirty="0">
                <a:latin typeface="Arial" panose="020B0604020202020204" pitchFamily="34" charset="0"/>
                <a:cs typeface="Arial" panose="020B0604020202020204" pitchFamily="34" charset="0"/>
              </a:rPr>
              <a:t>Materials for flake production at these scales might consist of: packaged rice husks (flattened or otherwise); packaged or bulk lignin powder; bulk powdered rock phosphate; bulk </a:t>
            </a:r>
            <a:r>
              <a:rPr lang="en-US" sz="1800" dirty="0" err="1">
                <a:latin typeface="Arial" panose="020B0604020202020204" pitchFamily="34" charset="0"/>
                <a:cs typeface="Arial" panose="020B0604020202020204" pitchFamily="34" charset="0"/>
              </a:rPr>
              <a:t>haematite</a:t>
            </a:r>
            <a:r>
              <a:rPr lang="en-US" sz="1800" dirty="0">
                <a:latin typeface="Arial" panose="020B0604020202020204" pitchFamily="34" charset="0"/>
                <a:cs typeface="Arial" panose="020B0604020202020204" pitchFamily="34" charset="0"/>
              </a:rPr>
              <a:t> or iron ore fines, and possibly much smaller amounts of the packaged oxides of several transition metals, plus cerium, selenium, strontium, etc. The relative amounts of these trace element flake constituents might resemble those calculated in a separate document and designed specifically for </a:t>
            </a:r>
            <a:r>
              <a:rPr lang="en-US" sz="1800" dirty="0" err="1">
                <a:latin typeface="Arial" panose="020B0604020202020204" pitchFamily="34" charset="0"/>
                <a:cs typeface="Arial" panose="020B0604020202020204" pitchFamily="34" charset="0"/>
              </a:rPr>
              <a:t>nutriating</a:t>
            </a:r>
            <a:r>
              <a:rPr lang="en-US" sz="1800" dirty="0">
                <a:latin typeface="Arial" panose="020B0604020202020204" pitchFamily="34" charset="0"/>
                <a:cs typeface="Arial" panose="020B0604020202020204" pitchFamily="34" charset="0"/>
              </a:rPr>
              <a:t> methanotrophs.</a:t>
            </a:r>
          </a:p>
          <a:p>
            <a:r>
              <a:rPr lang="en-US" sz="1800" dirty="0">
                <a:latin typeface="Arial" panose="020B0604020202020204" pitchFamily="34" charset="0"/>
                <a:cs typeface="Arial" panose="020B0604020202020204" pitchFamily="34" charset="0"/>
              </a:rPr>
              <a:t>The version 11 buoyant flake mix of 2012 was suggested to be </a:t>
            </a:r>
            <a:r>
              <a:rPr lang="en-US" sz="1800" dirty="0" err="1">
                <a:latin typeface="Arial" panose="020B0604020202020204" pitchFamily="34" charset="0"/>
                <a:cs typeface="Arial" panose="020B0604020202020204" pitchFamily="34" charset="0"/>
              </a:rPr>
              <a:t>husk:lignin:Fe+P+trace</a:t>
            </a:r>
            <a:r>
              <a:rPr lang="en-US" sz="1800" dirty="0">
                <a:latin typeface="Arial" panose="020B0604020202020204" pitchFamily="34" charset="0"/>
                <a:cs typeface="Arial" panose="020B0604020202020204" pitchFamily="34" charset="0"/>
              </a:rPr>
              <a:t> minerals in the ratio by weight of 60:15:25. However, the more recent addition of rice water glue and a leavening agent would probably allow the husk content to be substantially reduced, perhaps to a finished flake ratio of </a:t>
            </a:r>
            <a:r>
              <a:rPr lang="en-US" sz="1800" dirty="0" err="1">
                <a:latin typeface="Arial" panose="020B0604020202020204" pitchFamily="34" charset="0"/>
                <a:cs typeface="Arial" panose="020B0604020202020204" pitchFamily="34" charset="0"/>
              </a:rPr>
              <a:t>husk:lignin:haematite:rock</a:t>
            </a:r>
            <a:r>
              <a:rPr lang="en-US" sz="1800" dirty="0">
                <a:latin typeface="Arial" panose="020B0604020202020204" pitchFamily="34" charset="0"/>
                <a:cs typeface="Arial" panose="020B0604020202020204" pitchFamily="34" charset="0"/>
              </a:rPr>
              <a:t> phosphate = 100:69:81:244 (or percentages of 20:14:16:49% with other minor residues). Experimentation will determine what are optimal proportions to be used, both on average and for each regional ocean environment and season. A prospective leavening agent is urea (NH</a:t>
            </a:r>
            <a:r>
              <a:rPr lang="en-US" sz="1800" baseline="-25000" dirty="0">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a:t>
            </a:r>
            <a:r>
              <a:rPr lang="en-US" sz="1800" baseline="-25000" dirty="0">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CO </a:t>
            </a:r>
            <a:r>
              <a:rPr lang="en-US" sz="1800">
                <a:latin typeface="Arial" panose="020B0604020202020204" pitchFamily="34" charset="0"/>
                <a:cs typeface="Arial" panose="020B0604020202020204" pitchFamily="34" charset="0"/>
              </a:rPr>
              <a:t>which may, </a:t>
            </a:r>
            <a:r>
              <a:rPr lang="en-US" sz="1800" dirty="0">
                <a:latin typeface="Arial" panose="020B0604020202020204" pitchFamily="34" charset="0"/>
                <a:cs typeface="Arial" panose="020B0604020202020204" pitchFamily="34" charset="0"/>
              </a:rPr>
              <a:t>in the presence </a:t>
            </a:r>
            <a:r>
              <a:rPr lang="en-US" sz="1800">
                <a:latin typeface="Arial" panose="020B0604020202020204" pitchFamily="34" charset="0"/>
                <a:cs typeface="Arial" panose="020B0604020202020204" pitchFamily="34" charset="0"/>
              </a:rPr>
              <a:t>of water, </a:t>
            </a:r>
            <a:r>
              <a:rPr lang="en-US" sz="1800" dirty="0">
                <a:latin typeface="Arial" panose="020B0604020202020204" pitchFamily="34" charset="0"/>
                <a:cs typeface="Arial" panose="020B0604020202020204" pitchFamily="34" charset="0"/>
              </a:rPr>
              <a:t>decompose </a:t>
            </a:r>
            <a:r>
              <a:rPr lang="en-US" sz="1800">
                <a:latin typeface="Arial" panose="020B0604020202020204" pitchFamily="34" charset="0"/>
                <a:cs typeface="Arial" panose="020B0604020202020204" pitchFamily="34" charset="0"/>
              </a:rPr>
              <a:t>at 160-180</a:t>
            </a:r>
            <a:r>
              <a:rPr lang="en-US" sz="1800" baseline="30000">
                <a:latin typeface="Arial" panose="020B0604020202020204" pitchFamily="34" charset="0"/>
                <a:cs typeface="Arial" panose="020B0604020202020204" pitchFamily="34" charset="0"/>
              </a:rPr>
              <a:t>0</a:t>
            </a:r>
            <a:r>
              <a:rPr lang="en-US" sz="1800">
                <a:latin typeface="Arial" panose="020B0604020202020204" pitchFamily="34" charset="0"/>
                <a:cs typeface="Arial" panose="020B0604020202020204" pitchFamily="34" charset="0"/>
              </a:rPr>
              <a:t>C and higher </a:t>
            </a:r>
            <a:r>
              <a:rPr lang="en-US" sz="1800" dirty="0">
                <a:latin typeface="Arial" panose="020B0604020202020204" pitchFamily="34" charset="0"/>
                <a:cs typeface="Arial" panose="020B0604020202020204" pitchFamily="34" charset="0"/>
              </a:rPr>
              <a:t>into the gases NH</a:t>
            </a:r>
            <a:r>
              <a:rPr lang="en-US" sz="1800" baseline="-25000" dirty="0">
                <a:latin typeface="Arial" panose="020B0604020202020204" pitchFamily="34" charset="0"/>
                <a:cs typeface="Arial" panose="020B0604020202020204" pitchFamily="34" charset="0"/>
              </a:rPr>
              <a:t>3, </a:t>
            </a:r>
            <a:r>
              <a:rPr lang="en-US" sz="1800" dirty="0">
                <a:latin typeface="Arial" panose="020B0604020202020204" pitchFamily="34" charset="0"/>
                <a:cs typeface="Arial" panose="020B0604020202020204" pitchFamily="34" charset="0"/>
              </a:rPr>
              <a:t>CO</a:t>
            </a:r>
            <a:r>
              <a:rPr lang="en-US" sz="1800" baseline="-25000" dirty="0">
                <a:latin typeface="Arial" panose="020B0604020202020204" pitchFamily="34" charset="0"/>
                <a:cs typeface="Arial" panose="020B0604020202020204" pitchFamily="34" charset="0"/>
              </a:rPr>
              <a:t>2 </a:t>
            </a:r>
            <a:r>
              <a:rPr lang="en-US" sz="1800" dirty="0">
                <a:latin typeface="Arial" panose="020B0604020202020204" pitchFamily="34" charset="0"/>
                <a:cs typeface="Arial" panose="020B0604020202020204" pitchFamily="34" charset="0"/>
              </a:rPr>
              <a:t>and H</a:t>
            </a:r>
            <a:r>
              <a:rPr lang="en-US" sz="1800" baseline="-25000" dirty="0">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O. Alternatives include di-ammonium tartrate and potassium sodium tartrate tetrahydrate. The leavening agent might best be dissolved into the rice water glue before use. Raw flakes heated by infra-red lamps and/or microwaving might at first form a skin of melted lignin and minerals that contained the later-releasing gases to form a foam with a husk core that cools into a durable, buoyant, ammonia-rich, expanded flake product. Reducing the lignin content to near the minimum required for long term flake buoyancy would improve the economics.</a:t>
            </a:r>
            <a:endParaRPr lang="en-US" sz="1800" baseline="-250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The factory might not be in one of the eight, preferred global manufacturing sites, but would probably have to import most of its materials. Its products might well be used in several global locations for testing purposes, each possibly requiring a separate mineral formulation. Economically, the pilot factory might take over the facilities of an unused food processing or baking facility, as the processes are somewhat similar. Once the husks had been coated in an optimal number of layers or shells of misted rice water glue then mineral </a:t>
            </a:r>
            <a:r>
              <a:rPr lang="en-US" sz="1800" dirty="0" err="1">
                <a:latin typeface="Arial" panose="020B0604020202020204" pitchFamily="34" charset="0"/>
                <a:cs typeface="Arial" panose="020B0604020202020204" pitchFamily="34" charset="0"/>
              </a:rPr>
              <a:t>mix+lignin+leavening</a:t>
            </a:r>
            <a:r>
              <a:rPr lang="en-US" sz="1800" dirty="0">
                <a:latin typeface="Arial" panose="020B0604020202020204" pitchFamily="34" charset="0"/>
                <a:cs typeface="Arial" panose="020B0604020202020204" pitchFamily="34" charset="0"/>
              </a:rPr>
              <a:t> agent, and then partly dried, baking of the separated flakes on a conveyor belt might prove best, as it would tend to melt the </a:t>
            </a:r>
            <a:r>
              <a:rPr lang="en-US" sz="1800" dirty="0" err="1">
                <a:latin typeface="Arial" panose="020B0604020202020204" pitchFamily="34" charset="0"/>
                <a:cs typeface="Arial" panose="020B0604020202020204" pitchFamily="34" charset="0"/>
              </a:rPr>
              <a:t>Organosolv</a:t>
            </a:r>
            <a:r>
              <a:rPr lang="en-US" sz="1800" dirty="0">
                <a:latin typeface="Arial" panose="020B0604020202020204" pitchFamily="34" charset="0"/>
                <a:cs typeface="Arial" panose="020B0604020202020204" pitchFamily="34" charset="0"/>
              </a:rPr>
              <a:t> lignin hot-melt glue (m.p.154-162</a:t>
            </a:r>
            <a:r>
              <a:rPr lang="en-US" sz="1800" baseline="30000" dirty="0">
                <a:latin typeface="Arial" panose="020B0604020202020204" pitchFamily="34" charset="0"/>
                <a:cs typeface="Arial" panose="020B0604020202020204" pitchFamily="34" charset="0"/>
              </a:rPr>
              <a:t>0</a:t>
            </a:r>
            <a:r>
              <a:rPr lang="en-US" sz="1800" dirty="0">
                <a:latin typeface="Arial" panose="020B0604020202020204" pitchFamily="34" charset="0"/>
                <a:cs typeface="Arial" panose="020B0604020202020204" pitchFamily="34" charset="0"/>
              </a:rPr>
              <a:t>C) throughout each flake before too much volatile material had left it, thereby probably ensuring both leavened buoyancy and a suitably strong, water-resistant bonding. Flakes might resemble lightweight, thickened, red rice grains that would turn green in the ocean when colonized by phytoplankton.</a:t>
            </a:r>
          </a:p>
          <a:p>
            <a:r>
              <a:rPr lang="en-US" sz="1800" dirty="0">
                <a:latin typeface="Arial" panose="020B0604020202020204" pitchFamily="34" charset="0"/>
                <a:cs typeface="Arial" panose="020B0604020202020204" pitchFamily="34" charset="0"/>
              </a:rPr>
              <a:t>The factory would probably still use fossil fuels for drying and heating, rather than solar heat or other renewable energy source; and it would not necessarily have port facilities and infrastructure for a major, bulk shipping operation.</a:t>
            </a:r>
          </a:p>
          <a:p>
            <a:r>
              <a:rPr lang="en-US" sz="1800" dirty="0">
                <a:latin typeface="Arial" panose="020B0604020202020204" pitchFamily="34" charset="0"/>
                <a:cs typeface="Arial" panose="020B0604020202020204" pitchFamily="34" charset="0"/>
              </a:rPr>
              <a:t>The factory’s purchasing and logistics operations would probably not be under long term contracts, and its staff might mainly be under short-term contracts, or else be seconded from organizations intending to become leaders in the new industries.</a:t>
            </a:r>
          </a:p>
          <a:p>
            <a:r>
              <a:rPr lang="en-US" sz="1800" dirty="0">
                <a:latin typeface="Arial" panose="020B0604020202020204" pitchFamily="34" charset="0"/>
                <a:cs typeface="Arial" panose="020B0604020202020204" pitchFamily="34" charset="0"/>
              </a:rPr>
              <a:t>As the scale of operations increases, consideration should be given to the optimal changeover points to the use of the much cheaper and more sustainable, if less nutrient-rich, minerals of red mud tailings, phosphatic clay wastes, and low-grade mineral resources. Also, to the use of concentrated solar heat for the drying and baking processes, the eight global flake manufacturing sites, and to customized vessels.     </a:t>
            </a:r>
          </a:p>
        </p:txBody>
      </p:sp>
    </p:spTree>
    <p:extLst>
      <p:ext uri="{BB962C8B-B14F-4D97-AF65-F5344CB8AC3E}">
        <p14:creationId xmlns:p14="http://schemas.microsoft.com/office/powerpoint/2010/main" val="2702445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2F3A3BC-ACC7-5612-E3EF-5A4E04540A55}"/>
              </a:ext>
            </a:extLst>
          </p:cNvPr>
          <p:cNvSpPr/>
          <p:nvPr/>
        </p:nvSpPr>
        <p:spPr>
          <a:xfrm flipV="1">
            <a:off x="7417064" y="5797961"/>
            <a:ext cx="2022968"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rminator 25">
            <a:extLst>
              <a:ext uri="{FF2B5EF4-FFF2-40B4-BE49-F238E27FC236}">
                <a16:creationId xmlns:a16="http://schemas.microsoft.com/office/drawing/2014/main" id="{1645CB82-F690-9C7B-1403-9D8AFD4B7898}"/>
              </a:ext>
            </a:extLst>
          </p:cNvPr>
          <p:cNvSpPr/>
          <p:nvPr/>
        </p:nvSpPr>
        <p:spPr>
          <a:xfrm>
            <a:off x="7270581" y="5850890"/>
            <a:ext cx="2525574" cy="205955"/>
          </a:xfrm>
          <a:prstGeom prst="flowChartTerminator">
            <a:avLst/>
          </a:prstGeom>
          <a:solidFill>
            <a:schemeClr val="bg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AD983B1-9465-BA9C-6A90-964FE9C005F1}"/>
              </a:ext>
            </a:extLst>
          </p:cNvPr>
          <p:cNvSpPr/>
          <p:nvPr/>
        </p:nvSpPr>
        <p:spPr>
          <a:xfrm>
            <a:off x="1237129" y="5714291"/>
            <a:ext cx="3318575" cy="6188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rminator 16">
            <a:extLst>
              <a:ext uri="{FF2B5EF4-FFF2-40B4-BE49-F238E27FC236}">
                <a16:creationId xmlns:a16="http://schemas.microsoft.com/office/drawing/2014/main" id="{EDB94F24-A215-F026-C6B9-2CFB7BBCA45B}"/>
              </a:ext>
            </a:extLst>
          </p:cNvPr>
          <p:cNvSpPr/>
          <p:nvPr/>
        </p:nvSpPr>
        <p:spPr>
          <a:xfrm>
            <a:off x="4315325" y="6002439"/>
            <a:ext cx="1780675" cy="208547"/>
          </a:xfrm>
          <a:prstGeom prst="flowChartTerminator">
            <a:avLst/>
          </a:prstGeom>
          <a:solidFill>
            <a:schemeClr val="bg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rminator 15">
            <a:extLst>
              <a:ext uri="{FF2B5EF4-FFF2-40B4-BE49-F238E27FC236}">
                <a16:creationId xmlns:a16="http://schemas.microsoft.com/office/drawing/2014/main" id="{FE5EEA7D-2E96-A3C5-F253-B12B5D44E42C}"/>
              </a:ext>
            </a:extLst>
          </p:cNvPr>
          <p:cNvSpPr/>
          <p:nvPr/>
        </p:nvSpPr>
        <p:spPr>
          <a:xfrm>
            <a:off x="850016" y="5764772"/>
            <a:ext cx="3878934" cy="169436"/>
          </a:xfrm>
          <a:prstGeom prst="flowChartTerminator">
            <a:avLst/>
          </a:prstGeom>
          <a:solidFill>
            <a:schemeClr val="bg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ata 13">
            <a:extLst>
              <a:ext uri="{FF2B5EF4-FFF2-40B4-BE49-F238E27FC236}">
                <a16:creationId xmlns:a16="http://schemas.microsoft.com/office/drawing/2014/main" id="{A34193BD-8785-BF8F-12BD-C503DBA1E4AC}"/>
              </a:ext>
            </a:extLst>
          </p:cNvPr>
          <p:cNvSpPr/>
          <p:nvPr/>
        </p:nvSpPr>
        <p:spPr>
          <a:xfrm rot="1884844">
            <a:off x="3566678" y="5358184"/>
            <a:ext cx="1219212" cy="612648"/>
          </a:xfrm>
          <a:prstGeom prst="flowChartInputOutput">
            <a:avLst/>
          </a:prstGeom>
          <a:pattFill prst="lgGrid">
            <a:fgClr>
              <a:schemeClr val="bg1">
                <a:lumMod val="65000"/>
              </a:schemeClr>
            </a:fgClr>
            <a:bgClr>
              <a:schemeClr val="bg1"/>
            </a:bgClr>
          </a:pattFill>
          <a:ln>
            <a:solidFill>
              <a:schemeClr val="accent1">
                <a:shade val="50000"/>
                <a:alpha val="535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D45F1B5-74D2-D47D-A709-0E0108A28511}"/>
              </a:ext>
            </a:extLst>
          </p:cNvPr>
          <p:cNvSpPr txBox="1"/>
          <p:nvPr/>
        </p:nvSpPr>
        <p:spPr>
          <a:xfrm>
            <a:off x="258283" y="97899"/>
            <a:ext cx="4515595" cy="830997"/>
          </a:xfrm>
          <a:prstGeom prst="rect">
            <a:avLst/>
          </a:prstGeom>
          <a:noFill/>
        </p:spPr>
        <p:txBody>
          <a:bodyPr wrap="none" rtlCol="0">
            <a:spAutoFit/>
          </a:bodyPr>
          <a:lstStyle/>
          <a:p>
            <a:pPr algn="ctr"/>
            <a:r>
              <a:rPr lang="en-US" sz="2400" b="1" dirty="0" err="1">
                <a:latin typeface="Arial" panose="020B0604020202020204" pitchFamily="34" charset="0"/>
                <a:cs typeface="Arial" panose="020B0604020202020204" pitchFamily="34" charset="0"/>
              </a:rPr>
              <a:t>Tonne</a:t>
            </a:r>
            <a:r>
              <a:rPr lang="en-US" sz="2400" b="1" dirty="0">
                <a:latin typeface="Arial" panose="020B0604020202020204" pitchFamily="34" charset="0"/>
                <a:cs typeface="Arial" panose="020B0604020202020204" pitchFamily="34" charset="0"/>
              </a:rPr>
              <a:t> to low </a:t>
            </a:r>
            <a:r>
              <a:rPr lang="en-US" sz="2400" b="1" dirty="0" err="1">
                <a:latin typeface="Arial" panose="020B0604020202020204" pitchFamily="34" charset="0"/>
                <a:cs typeface="Arial" panose="020B0604020202020204" pitchFamily="34" charset="0"/>
              </a:rPr>
              <a:t>Kilotonne</a:t>
            </a:r>
            <a:r>
              <a:rPr lang="en-US" sz="2400" b="1" dirty="0">
                <a:latin typeface="Arial" panose="020B0604020202020204" pitchFamily="34" charset="0"/>
                <a:cs typeface="Arial" panose="020B0604020202020204" pitchFamily="34" charset="0"/>
              </a:rPr>
              <a:t>-scale</a:t>
            </a:r>
          </a:p>
          <a:p>
            <a:pPr algn="ctr"/>
            <a:r>
              <a:rPr lang="en-US" sz="2400" b="1" dirty="0">
                <a:latin typeface="Arial" panose="020B0604020202020204" pitchFamily="34" charset="0"/>
                <a:cs typeface="Arial" panose="020B0604020202020204" pitchFamily="34" charset="0"/>
              </a:rPr>
              <a:t>Flake Factory Process</a:t>
            </a:r>
          </a:p>
        </p:txBody>
      </p:sp>
      <p:sp>
        <p:nvSpPr>
          <p:cNvPr id="3" name="Trapezium 2">
            <a:extLst>
              <a:ext uri="{FF2B5EF4-FFF2-40B4-BE49-F238E27FC236}">
                <a16:creationId xmlns:a16="http://schemas.microsoft.com/office/drawing/2014/main" id="{9D3D9474-D7A8-82CB-DE2B-1D31DEF7399A}"/>
              </a:ext>
            </a:extLst>
          </p:cNvPr>
          <p:cNvSpPr/>
          <p:nvPr/>
        </p:nvSpPr>
        <p:spPr>
          <a:xfrm rot="10800000">
            <a:off x="697831" y="1240071"/>
            <a:ext cx="457200" cy="569495"/>
          </a:xfrm>
          <a:prstGeom prst="trapezoid">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rapezium 3">
            <a:extLst>
              <a:ext uri="{FF2B5EF4-FFF2-40B4-BE49-F238E27FC236}">
                <a16:creationId xmlns:a16="http://schemas.microsoft.com/office/drawing/2014/main" id="{C606079C-BD45-27B3-E6FB-58E1202611E9}"/>
              </a:ext>
            </a:extLst>
          </p:cNvPr>
          <p:cNvSpPr/>
          <p:nvPr/>
        </p:nvSpPr>
        <p:spPr>
          <a:xfrm rot="10800000">
            <a:off x="6243745" y="1314254"/>
            <a:ext cx="457200" cy="569495"/>
          </a:xfrm>
          <a:prstGeom prst="trapezoi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rapezium 4">
            <a:extLst>
              <a:ext uri="{FF2B5EF4-FFF2-40B4-BE49-F238E27FC236}">
                <a16:creationId xmlns:a16="http://schemas.microsoft.com/office/drawing/2014/main" id="{FDF9F3B8-E27A-577D-D883-DE64BC1553F7}"/>
              </a:ext>
            </a:extLst>
          </p:cNvPr>
          <p:cNvSpPr/>
          <p:nvPr/>
        </p:nvSpPr>
        <p:spPr>
          <a:xfrm rot="10800000">
            <a:off x="533400" y="4616114"/>
            <a:ext cx="457200" cy="569495"/>
          </a:xfrm>
          <a:prstGeom prst="trapezoi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rminator 5">
            <a:extLst>
              <a:ext uri="{FF2B5EF4-FFF2-40B4-BE49-F238E27FC236}">
                <a16:creationId xmlns:a16="http://schemas.microsoft.com/office/drawing/2014/main" id="{7D559F8F-3D91-1009-CA47-385393A368DB}"/>
              </a:ext>
            </a:extLst>
          </p:cNvPr>
          <p:cNvSpPr/>
          <p:nvPr/>
        </p:nvSpPr>
        <p:spPr>
          <a:xfrm>
            <a:off x="417093" y="1900989"/>
            <a:ext cx="1780675" cy="208547"/>
          </a:xfrm>
          <a:prstGeom prst="flowChartTerminator">
            <a:avLst/>
          </a:prstGeom>
          <a:solidFill>
            <a:schemeClr val="bg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rminator 6">
            <a:extLst>
              <a:ext uri="{FF2B5EF4-FFF2-40B4-BE49-F238E27FC236}">
                <a16:creationId xmlns:a16="http://schemas.microsoft.com/office/drawing/2014/main" id="{FF2FD7B0-32C1-2794-9D33-BDF9FC7D66EE}"/>
              </a:ext>
            </a:extLst>
          </p:cNvPr>
          <p:cNvSpPr/>
          <p:nvPr/>
        </p:nvSpPr>
        <p:spPr>
          <a:xfrm>
            <a:off x="202901" y="5285872"/>
            <a:ext cx="3775541" cy="208547"/>
          </a:xfrm>
          <a:prstGeom prst="flowChartTerminator">
            <a:avLst/>
          </a:prstGeom>
          <a:solidFill>
            <a:schemeClr val="bg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rminator 7">
            <a:extLst>
              <a:ext uri="{FF2B5EF4-FFF2-40B4-BE49-F238E27FC236}">
                <a16:creationId xmlns:a16="http://schemas.microsoft.com/office/drawing/2014/main" id="{DC72853F-DA3A-71DB-26C4-13872121F9D9}"/>
              </a:ext>
            </a:extLst>
          </p:cNvPr>
          <p:cNvSpPr/>
          <p:nvPr/>
        </p:nvSpPr>
        <p:spPr>
          <a:xfrm>
            <a:off x="6064375" y="2017111"/>
            <a:ext cx="1780675" cy="208547"/>
          </a:xfrm>
          <a:prstGeom prst="flowChartTerminator">
            <a:avLst/>
          </a:prstGeom>
          <a:solidFill>
            <a:schemeClr val="bg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rminator 8">
            <a:extLst>
              <a:ext uri="{FF2B5EF4-FFF2-40B4-BE49-F238E27FC236}">
                <a16:creationId xmlns:a16="http://schemas.microsoft.com/office/drawing/2014/main" id="{1C3BA90A-7F6C-7595-D636-661EBEF27B97}"/>
              </a:ext>
            </a:extLst>
          </p:cNvPr>
          <p:cNvSpPr/>
          <p:nvPr/>
        </p:nvSpPr>
        <p:spPr>
          <a:xfrm>
            <a:off x="9584172" y="5980686"/>
            <a:ext cx="2525574" cy="205955"/>
          </a:xfrm>
          <a:prstGeom prst="flowChartTerminator">
            <a:avLst/>
          </a:prstGeom>
          <a:solidFill>
            <a:schemeClr val="bg1">
              <a:lumMod val="75000"/>
            </a:schemeClr>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an 9">
            <a:extLst>
              <a:ext uri="{FF2B5EF4-FFF2-40B4-BE49-F238E27FC236}">
                <a16:creationId xmlns:a16="http://schemas.microsoft.com/office/drawing/2014/main" id="{2822BE6E-89E8-FC55-FC50-43CBC62949FB}"/>
              </a:ext>
            </a:extLst>
          </p:cNvPr>
          <p:cNvSpPr/>
          <p:nvPr/>
        </p:nvSpPr>
        <p:spPr>
          <a:xfrm>
            <a:off x="1676399" y="2518609"/>
            <a:ext cx="1347537" cy="2566737"/>
          </a:xfrm>
          <a:prstGeom prst="ca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a:extLst>
              <a:ext uri="{FF2B5EF4-FFF2-40B4-BE49-F238E27FC236}">
                <a16:creationId xmlns:a16="http://schemas.microsoft.com/office/drawing/2014/main" id="{12E462B7-BF56-FA5F-877C-5381A63B978A}"/>
              </a:ext>
            </a:extLst>
          </p:cNvPr>
          <p:cNvSpPr/>
          <p:nvPr/>
        </p:nvSpPr>
        <p:spPr>
          <a:xfrm>
            <a:off x="7317084" y="2659214"/>
            <a:ext cx="1347537" cy="2566736"/>
          </a:xfrm>
          <a:prstGeom prst="ca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an 11">
            <a:extLst>
              <a:ext uri="{FF2B5EF4-FFF2-40B4-BE49-F238E27FC236}">
                <a16:creationId xmlns:a16="http://schemas.microsoft.com/office/drawing/2014/main" id="{B92F43E8-110E-6321-98C9-BA6BC90F09DA}"/>
              </a:ext>
            </a:extLst>
          </p:cNvPr>
          <p:cNvSpPr/>
          <p:nvPr/>
        </p:nvSpPr>
        <p:spPr>
          <a:xfrm>
            <a:off x="1949115" y="2233863"/>
            <a:ext cx="801333" cy="192505"/>
          </a:xfrm>
          <a:prstGeom prst="can">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an 12">
            <a:extLst>
              <a:ext uri="{FF2B5EF4-FFF2-40B4-BE49-F238E27FC236}">
                <a16:creationId xmlns:a16="http://schemas.microsoft.com/office/drawing/2014/main" id="{39993400-0CE2-6C2C-6DA1-1F1D8E73C705}"/>
              </a:ext>
            </a:extLst>
          </p:cNvPr>
          <p:cNvSpPr/>
          <p:nvPr/>
        </p:nvSpPr>
        <p:spPr>
          <a:xfrm>
            <a:off x="7563001" y="2414335"/>
            <a:ext cx="835775" cy="208547"/>
          </a:xfrm>
          <a:prstGeom prst="can">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ata 14">
            <a:extLst>
              <a:ext uri="{FF2B5EF4-FFF2-40B4-BE49-F238E27FC236}">
                <a16:creationId xmlns:a16="http://schemas.microsoft.com/office/drawing/2014/main" id="{FC5FF2CD-CA7D-0736-22F9-D95838330D9C}"/>
              </a:ext>
            </a:extLst>
          </p:cNvPr>
          <p:cNvSpPr/>
          <p:nvPr/>
        </p:nvSpPr>
        <p:spPr>
          <a:xfrm rot="1884844">
            <a:off x="8854423" y="5424129"/>
            <a:ext cx="1219212" cy="612648"/>
          </a:xfrm>
          <a:prstGeom prst="flowChartInputOutput">
            <a:avLst/>
          </a:prstGeom>
          <a:pattFill prst="lgGrid">
            <a:fgClr>
              <a:schemeClr val="bg1">
                <a:lumMod val="6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42CCC684-1D20-9009-6958-3B3D736ADEBA}"/>
              </a:ext>
            </a:extLst>
          </p:cNvPr>
          <p:cNvSpPr txBox="1"/>
          <p:nvPr/>
        </p:nvSpPr>
        <p:spPr>
          <a:xfrm rot="10800000">
            <a:off x="5194470" y="-120628"/>
            <a:ext cx="1347537" cy="4708981"/>
          </a:xfrm>
          <a:prstGeom prst="rect">
            <a:avLst/>
          </a:prstGeom>
          <a:noFill/>
        </p:spPr>
        <p:txBody>
          <a:bodyPr wrap="square" rtlCol="0">
            <a:spAutoFit/>
          </a:bodyPr>
          <a:lstStyle/>
          <a:p>
            <a:r>
              <a:rPr lang="en-US" sz="30000" dirty="0">
                <a:solidFill>
                  <a:schemeClr val="tx2">
                    <a:lumMod val="60000"/>
                    <a:lumOff val="40000"/>
                  </a:schemeClr>
                </a:solidFill>
              </a:rPr>
              <a:t>J</a:t>
            </a:r>
          </a:p>
        </p:txBody>
      </p:sp>
      <p:sp>
        <p:nvSpPr>
          <p:cNvPr id="20" name="Rectangle 19">
            <a:extLst>
              <a:ext uri="{FF2B5EF4-FFF2-40B4-BE49-F238E27FC236}">
                <a16:creationId xmlns:a16="http://schemas.microsoft.com/office/drawing/2014/main" id="{2B883817-CA11-BA35-5375-E9F376D30F8A}"/>
              </a:ext>
            </a:extLst>
          </p:cNvPr>
          <p:cNvSpPr/>
          <p:nvPr/>
        </p:nvSpPr>
        <p:spPr>
          <a:xfrm>
            <a:off x="5554474" y="1900989"/>
            <a:ext cx="313764" cy="396805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8E3D7F4-1D54-903F-B656-2BB626FF6DB2}"/>
              </a:ext>
            </a:extLst>
          </p:cNvPr>
          <p:cNvSpPr/>
          <p:nvPr/>
        </p:nvSpPr>
        <p:spPr>
          <a:xfrm>
            <a:off x="4649524" y="5934207"/>
            <a:ext cx="1111624"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404BD9F-99D1-3C4E-0F69-103E2BBFBC95}"/>
              </a:ext>
            </a:extLst>
          </p:cNvPr>
          <p:cNvSpPr/>
          <p:nvPr/>
        </p:nvSpPr>
        <p:spPr>
          <a:xfrm>
            <a:off x="667090" y="5233891"/>
            <a:ext cx="3178769"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BE0847B-7A2F-BEBE-130B-03F490C5304F}"/>
              </a:ext>
            </a:extLst>
          </p:cNvPr>
          <p:cNvSpPr/>
          <p:nvPr/>
        </p:nvSpPr>
        <p:spPr>
          <a:xfrm>
            <a:off x="2148529" y="5200135"/>
            <a:ext cx="1697330"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F796A1F-8E6A-9E71-B6DB-B71F0CD998D1}"/>
              </a:ext>
            </a:extLst>
          </p:cNvPr>
          <p:cNvSpPr/>
          <p:nvPr/>
        </p:nvSpPr>
        <p:spPr>
          <a:xfrm>
            <a:off x="6373733" y="1943799"/>
            <a:ext cx="1407249"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rminator 26">
            <a:extLst>
              <a:ext uri="{FF2B5EF4-FFF2-40B4-BE49-F238E27FC236}">
                <a16:creationId xmlns:a16="http://schemas.microsoft.com/office/drawing/2014/main" id="{AFD3C0A2-3D07-121A-DB61-154AD2D331E3}"/>
              </a:ext>
            </a:extLst>
          </p:cNvPr>
          <p:cNvSpPr/>
          <p:nvPr/>
        </p:nvSpPr>
        <p:spPr>
          <a:xfrm>
            <a:off x="6323764" y="5390145"/>
            <a:ext cx="3104696" cy="208547"/>
          </a:xfrm>
          <a:prstGeom prst="flowChartTerminator">
            <a:avLst/>
          </a:prstGeom>
          <a:solidFill>
            <a:schemeClr val="bg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rapezium 27">
            <a:extLst>
              <a:ext uri="{FF2B5EF4-FFF2-40B4-BE49-F238E27FC236}">
                <a16:creationId xmlns:a16="http://schemas.microsoft.com/office/drawing/2014/main" id="{E2A9C690-4E4C-70DF-749E-EEB6A9EA50D1}"/>
              </a:ext>
            </a:extLst>
          </p:cNvPr>
          <p:cNvSpPr/>
          <p:nvPr/>
        </p:nvSpPr>
        <p:spPr>
          <a:xfrm rot="10800000">
            <a:off x="6530855" y="4704501"/>
            <a:ext cx="457200" cy="569495"/>
          </a:xfrm>
          <a:prstGeom prst="trapezoi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761C946-CEFA-84BB-EC37-B868FDA39C5F}"/>
              </a:ext>
            </a:extLst>
          </p:cNvPr>
          <p:cNvSpPr/>
          <p:nvPr/>
        </p:nvSpPr>
        <p:spPr>
          <a:xfrm>
            <a:off x="6679810" y="5340120"/>
            <a:ext cx="2580731"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CE62701-145A-3F09-04C3-75F81ED74B63}"/>
              </a:ext>
            </a:extLst>
          </p:cNvPr>
          <p:cNvSpPr/>
          <p:nvPr/>
        </p:nvSpPr>
        <p:spPr>
          <a:xfrm>
            <a:off x="7563211" y="5292073"/>
            <a:ext cx="1697330" cy="4571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7FB74D0-0709-6095-B6CB-7858EA675264}"/>
              </a:ext>
            </a:extLst>
          </p:cNvPr>
          <p:cNvSpPr/>
          <p:nvPr/>
        </p:nvSpPr>
        <p:spPr>
          <a:xfrm>
            <a:off x="9915648" y="5934207"/>
            <a:ext cx="1984811" cy="512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ube 32">
            <a:extLst>
              <a:ext uri="{FF2B5EF4-FFF2-40B4-BE49-F238E27FC236}">
                <a16:creationId xmlns:a16="http://schemas.microsoft.com/office/drawing/2014/main" id="{1A8FFD9D-6B78-BC3C-2A1C-BAB8A310EBF4}"/>
              </a:ext>
            </a:extLst>
          </p:cNvPr>
          <p:cNvSpPr/>
          <p:nvPr/>
        </p:nvSpPr>
        <p:spPr>
          <a:xfrm>
            <a:off x="10198766" y="5322871"/>
            <a:ext cx="1522126" cy="1062751"/>
          </a:xfrm>
          <a:prstGeom prst="cube">
            <a:avLst/>
          </a:prstGeom>
          <a:solidFill>
            <a:schemeClr val="bg1">
              <a:lumMod val="5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13B5DD5-0A72-5CA4-B07E-C297FD2C2C5F}"/>
              </a:ext>
            </a:extLst>
          </p:cNvPr>
          <p:cNvSpPr/>
          <p:nvPr/>
        </p:nvSpPr>
        <p:spPr>
          <a:xfrm flipV="1">
            <a:off x="11560011" y="5929407"/>
            <a:ext cx="293633" cy="512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Elbow Connector 38">
            <a:extLst>
              <a:ext uri="{FF2B5EF4-FFF2-40B4-BE49-F238E27FC236}">
                <a16:creationId xmlns:a16="http://schemas.microsoft.com/office/drawing/2014/main" id="{24735BE1-7784-09CD-1DCB-4BDF20150A60}"/>
              </a:ext>
            </a:extLst>
          </p:cNvPr>
          <p:cNvCxnSpPr/>
          <p:nvPr/>
        </p:nvCxnSpPr>
        <p:spPr>
          <a:xfrm>
            <a:off x="6847728" y="4658472"/>
            <a:ext cx="756000" cy="1116000"/>
          </a:xfrm>
          <a:prstGeom prst="bentConnector3">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Elbow Connector 39">
            <a:extLst>
              <a:ext uri="{FF2B5EF4-FFF2-40B4-BE49-F238E27FC236}">
                <a16:creationId xmlns:a16="http://schemas.microsoft.com/office/drawing/2014/main" id="{A360E56E-1E03-8508-2582-AF0B0F4D716B}"/>
              </a:ext>
            </a:extLst>
          </p:cNvPr>
          <p:cNvCxnSpPr/>
          <p:nvPr/>
        </p:nvCxnSpPr>
        <p:spPr>
          <a:xfrm>
            <a:off x="850015" y="4550009"/>
            <a:ext cx="756000" cy="1116000"/>
          </a:xfrm>
          <a:prstGeom prst="bentConnector3">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Triangle 40">
            <a:extLst>
              <a:ext uri="{FF2B5EF4-FFF2-40B4-BE49-F238E27FC236}">
                <a16:creationId xmlns:a16="http://schemas.microsoft.com/office/drawing/2014/main" id="{B81243DD-0B2B-1DDE-93F6-61A9FF4A6BA4}"/>
              </a:ext>
            </a:extLst>
          </p:cNvPr>
          <p:cNvSpPr/>
          <p:nvPr/>
        </p:nvSpPr>
        <p:spPr>
          <a:xfrm rot="16200000">
            <a:off x="817222" y="4444789"/>
            <a:ext cx="125506" cy="206188"/>
          </a:xfrm>
          <a:prstGeom prst="triangl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riangle 41">
            <a:extLst>
              <a:ext uri="{FF2B5EF4-FFF2-40B4-BE49-F238E27FC236}">
                <a16:creationId xmlns:a16="http://schemas.microsoft.com/office/drawing/2014/main" id="{6BDDF7BC-C695-D662-23CC-E827B7A51A8E}"/>
              </a:ext>
            </a:extLst>
          </p:cNvPr>
          <p:cNvSpPr/>
          <p:nvPr/>
        </p:nvSpPr>
        <p:spPr>
          <a:xfrm rot="16200000">
            <a:off x="6822208" y="4555378"/>
            <a:ext cx="125506" cy="206188"/>
          </a:xfrm>
          <a:prstGeom prst="triangl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Explosion 1 42">
            <a:extLst>
              <a:ext uri="{FF2B5EF4-FFF2-40B4-BE49-F238E27FC236}">
                <a16:creationId xmlns:a16="http://schemas.microsoft.com/office/drawing/2014/main" id="{E621FA9A-EE4E-B2FC-B660-5DF58019F0A3}"/>
              </a:ext>
            </a:extLst>
          </p:cNvPr>
          <p:cNvSpPr/>
          <p:nvPr/>
        </p:nvSpPr>
        <p:spPr>
          <a:xfrm>
            <a:off x="1699348" y="3005976"/>
            <a:ext cx="179294" cy="208547"/>
          </a:xfrm>
          <a:prstGeom prst="irregularSeal1">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Explosion 1 43">
            <a:extLst>
              <a:ext uri="{FF2B5EF4-FFF2-40B4-BE49-F238E27FC236}">
                <a16:creationId xmlns:a16="http://schemas.microsoft.com/office/drawing/2014/main" id="{E0C31950-A70C-9AC9-9CC7-C6C97FC1593E}"/>
              </a:ext>
            </a:extLst>
          </p:cNvPr>
          <p:cNvSpPr/>
          <p:nvPr/>
        </p:nvSpPr>
        <p:spPr>
          <a:xfrm>
            <a:off x="2196824" y="3110250"/>
            <a:ext cx="179294" cy="208547"/>
          </a:xfrm>
          <a:prstGeom prst="irregularSeal1">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Explosion 1 44">
            <a:extLst>
              <a:ext uri="{FF2B5EF4-FFF2-40B4-BE49-F238E27FC236}">
                <a16:creationId xmlns:a16="http://schemas.microsoft.com/office/drawing/2014/main" id="{2EA7DEBF-0868-7C8A-5BAD-753F47010655}"/>
              </a:ext>
            </a:extLst>
          </p:cNvPr>
          <p:cNvSpPr/>
          <p:nvPr/>
        </p:nvSpPr>
        <p:spPr>
          <a:xfrm>
            <a:off x="2777373" y="3033696"/>
            <a:ext cx="179294" cy="208547"/>
          </a:xfrm>
          <a:prstGeom prst="irregularSeal1">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Explosion 1 45">
            <a:extLst>
              <a:ext uri="{FF2B5EF4-FFF2-40B4-BE49-F238E27FC236}">
                <a16:creationId xmlns:a16="http://schemas.microsoft.com/office/drawing/2014/main" id="{DAD90257-C9F8-A574-6E90-A2E9EB69C0C5}"/>
              </a:ext>
            </a:extLst>
          </p:cNvPr>
          <p:cNvSpPr/>
          <p:nvPr/>
        </p:nvSpPr>
        <p:spPr>
          <a:xfrm>
            <a:off x="7314852" y="3091410"/>
            <a:ext cx="179294" cy="208547"/>
          </a:xfrm>
          <a:prstGeom prst="irregularSeal1">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Explosion 1 46">
            <a:extLst>
              <a:ext uri="{FF2B5EF4-FFF2-40B4-BE49-F238E27FC236}">
                <a16:creationId xmlns:a16="http://schemas.microsoft.com/office/drawing/2014/main" id="{53BFB667-76DA-64BD-E8DE-D595BC8460F5}"/>
              </a:ext>
            </a:extLst>
          </p:cNvPr>
          <p:cNvSpPr/>
          <p:nvPr/>
        </p:nvSpPr>
        <p:spPr>
          <a:xfrm>
            <a:off x="7886555" y="3198670"/>
            <a:ext cx="179294" cy="208547"/>
          </a:xfrm>
          <a:prstGeom prst="irregularSeal1">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Explosion 1 47">
            <a:extLst>
              <a:ext uri="{FF2B5EF4-FFF2-40B4-BE49-F238E27FC236}">
                <a16:creationId xmlns:a16="http://schemas.microsoft.com/office/drawing/2014/main" id="{F49D5239-EB37-B87F-B73B-48271937D0BE}"/>
              </a:ext>
            </a:extLst>
          </p:cNvPr>
          <p:cNvSpPr/>
          <p:nvPr/>
        </p:nvSpPr>
        <p:spPr>
          <a:xfrm>
            <a:off x="8443721" y="3099902"/>
            <a:ext cx="179294" cy="208547"/>
          </a:xfrm>
          <a:prstGeom prst="irregularSeal1">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E3352B5D-9248-E21D-D7CC-D331074922DD}"/>
              </a:ext>
            </a:extLst>
          </p:cNvPr>
          <p:cNvSpPr/>
          <p:nvPr/>
        </p:nvSpPr>
        <p:spPr>
          <a:xfrm>
            <a:off x="816900" y="1845159"/>
            <a:ext cx="1347539" cy="45719"/>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Connector 50">
            <a:extLst>
              <a:ext uri="{FF2B5EF4-FFF2-40B4-BE49-F238E27FC236}">
                <a16:creationId xmlns:a16="http://schemas.microsoft.com/office/drawing/2014/main" id="{74D0502C-E55A-4BE4-B616-28D1A7C0F419}"/>
              </a:ext>
            </a:extLst>
          </p:cNvPr>
          <p:cNvCxnSpPr>
            <a:cxnSpLocks/>
          </p:cNvCxnSpPr>
          <p:nvPr/>
        </p:nvCxnSpPr>
        <p:spPr>
          <a:xfrm>
            <a:off x="1949115" y="2761130"/>
            <a:ext cx="708212" cy="0"/>
          </a:xfrm>
          <a:prstGeom prst="line">
            <a:avLst/>
          </a:prstGeom>
          <a:ln w="28575">
            <a:solidFill>
              <a:schemeClr val="accent4">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1813E053-56A3-5E77-E4B7-DC2A41E61008}"/>
              </a:ext>
            </a:extLst>
          </p:cNvPr>
          <p:cNvCxnSpPr>
            <a:cxnSpLocks/>
          </p:cNvCxnSpPr>
          <p:nvPr/>
        </p:nvCxnSpPr>
        <p:spPr>
          <a:xfrm>
            <a:off x="1949115" y="2581362"/>
            <a:ext cx="708212" cy="0"/>
          </a:xfrm>
          <a:prstGeom prst="line">
            <a:avLst/>
          </a:prstGeom>
          <a:ln w="28575">
            <a:solidFill>
              <a:schemeClr val="accent4">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073F9D3-B503-F6FE-B119-325E4261B199}"/>
              </a:ext>
            </a:extLst>
          </p:cNvPr>
          <p:cNvCxnSpPr>
            <a:cxnSpLocks/>
          </p:cNvCxnSpPr>
          <p:nvPr/>
        </p:nvCxnSpPr>
        <p:spPr>
          <a:xfrm>
            <a:off x="1949115" y="2444297"/>
            <a:ext cx="708212" cy="0"/>
          </a:xfrm>
          <a:prstGeom prst="line">
            <a:avLst/>
          </a:prstGeom>
          <a:ln w="28575">
            <a:solidFill>
              <a:schemeClr val="accent4">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2A81FF8-7622-BD90-9FE1-AAD6E97431F7}"/>
              </a:ext>
            </a:extLst>
          </p:cNvPr>
          <p:cNvCxnSpPr>
            <a:cxnSpLocks/>
          </p:cNvCxnSpPr>
          <p:nvPr/>
        </p:nvCxnSpPr>
        <p:spPr>
          <a:xfrm>
            <a:off x="7603728" y="2913529"/>
            <a:ext cx="708212"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4B2767A-4B08-6A4C-55A5-6A230A2DBFCC}"/>
              </a:ext>
            </a:extLst>
          </p:cNvPr>
          <p:cNvCxnSpPr>
            <a:cxnSpLocks/>
          </p:cNvCxnSpPr>
          <p:nvPr/>
        </p:nvCxnSpPr>
        <p:spPr>
          <a:xfrm>
            <a:off x="7603728" y="2761130"/>
            <a:ext cx="708212"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4B9864FF-7304-CB95-72C0-22A770BA1B9F}"/>
              </a:ext>
            </a:extLst>
          </p:cNvPr>
          <p:cNvCxnSpPr>
            <a:cxnSpLocks/>
          </p:cNvCxnSpPr>
          <p:nvPr/>
        </p:nvCxnSpPr>
        <p:spPr>
          <a:xfrm>
            <a:off x="7603728" y="2659214"/>
            <a:ext cx="708212"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sp>
        <p:nvSpPr>
          <p:cNvPr id="60" name="Up Arrow 59">
            <a:extLst>
              <a:ext uri="{FF2B5EF4-FFF2-40B4-BE49-F238E27FC236}">
                <a16:creationId xmlns:a16="http://schemas.microsoft.com/office/drawing/2014/main" id="{F93438C9-8924-BF38-4FE7-1DE38F1E8E60}"/>
              </a:ext>
            </a:extLst>
          </p:cNvPr>
          <p:cNvSpPr/>
          <p:nvPr/>
        </p:nvSpPr>
        <p:spPr>
          <a:xfrm>
            <a:off x="5605197" y="5226756"/>
            <a:ext cx="188942" cy="684938"/>
          </a:xfrm>
          <a:prstGeom prst="up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Bent Arrow 60">
            <a:extLst>
              <a:ext uri="{FF2B5EF4-FFF2-40B4-BE49-F238E27FC236}">
                <a16:creationId xmlns:a16="http://schemas.microsoft.com/office/drawing/2014/main" id="{0207FB3E-B336-F194-1C9E-8AD174AF761B}"/>
              </a:ext>
            </a:extLst>
          </p:cNvPr>
          <p:cNvSpPr/>
          <p:nvPr/>
        </p:nvSpPr>
        <p:spPr>
          <a:xfrm rot="5400000">
            <a:off x="7635514" y="2088410"/>
            <a:ext cx="457200" cy="187440"/>
          </a:xfrm>
          <a:prstGeom prst="ben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Bent Arrow 61">
            <a:extLst>
              <a:ext uri="{FF2B5EF4-FFF2-40B4-BE49-F238E27FC236}">
                <a16:creationId xmlns:a16="http://schemas.microsoft.com/office/drawing/2014/main" id="{08433BED-DED5-1428-3094-31746595693B}"/>
              </a:ext>
            </a:extLst>
          </p:cNvPr>
          <p:cNvSpPr/>
          <p:nvPr/>
        </p:nvSpPr>
        <p:spPr>
          <a:xfrm rot="5400000">
            <a:off x="2027461" y="1968553"/>
            <a:ext cx="457200" cy="187440"/>
          </a:xfrm>
          <a:prstGeom prst="ben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TextBox 62">
            <a:extLst>
              <a:ext uri="{FF2B5EF4-FFF2-40B4-BE49-F238E27FC236}">
                <a16:creationId xmlns:a16="http://schemas.microsoft.com/office/drawing/2014/main" id="{B31013CE-F959-FA32-4C93-CC9E6DE381D6}"/>
              </a:ext>
            </a:extLst>
          </p:cNvPr>
          <p:cNvSpPr txBox="1"/>
          <p:nvPr/>
        </p:nvSpPr>
        <p:spPr>
          <a:xfrm>
            <a:off x="1718956" y="3526497"/>
            <a:ext cx="1237711" cy="461665"/>
          </a:xfrm>
          <a:prstGeom prst="rect">
            <a:avLst/>
          </a:prstGeom>
          <a:noFill/>
        </p:spPr>
        <p:txBody>
          <a:bodyPr wrap="none" rtlCol="0">
            <a:spAutoFit/>
          </a:bodyPr>
          <a:lstStyle/>
          <a:p>
            <a:pPr algn="ctr"/>
            <a:r>
              <a:rPr lang="en-US" sz="1200" dirty="0"/>
              <a:t>Rice water glue</a:t>
            </a:r>
          </a:p>
          <a:p>
            <a:pPr algn="ctr"/>
            <a:r>
              <a:rPr lang="en-US" sz="1200" dirty="0"/>
              <a:t>misting chamber</a:t>
            </a:r>
          </a:p>
        </p:txBody>
      </p:sp>
      <p:sp>
        <p:nvSpPr>
          <p:cNvPr id="65" name="TextBox 64">
            <a:extLst>
              <a:ext uri="{FF2B5EF4-FFF2-40B4-BE49-F238E27FC236}">
                <a16:creationId xmlns:a16="http://schemas.microsoft.com/office/drawing/2014/main" id="{DF9EE061-EC76-5752-BDA0-EB6D2A968165}"/>
              </a:ext>
            </a:extLst>
          </p:cNvPr>
          <p:cNvSpPr txBox="1"/>
          <p:nvPr/>
        </p:nvSpPr>
        <p:spPr>
          <a:xfrm>
            <a:off x="1071084" y="1284176"/>
            <a:ext cx="1041824" cy="461665"/>
          </a:xfrm>
          <a:prstGeom prst="rect">
            <a:avLst/>
          </a:prstGeom>
          <a:noFill/>
        </p:spPr>
        <p:txBody>
          <a:bodyPr wrap="none" rtlCol="0">
            <a:spAutoFit/>
          </a:bodyPr>
          <a:lstStyle/>
          <a:p>
            <a:r>
              <a:rPr lang="en-US" sz="1200" dirty="0"/>
              <a:t>Flattened rice</a:t>
            </a:r>
          </a:p>
          <a:p>
            <a:r>
              <a:rPr lang="en-US" sz="1200" dirty="0"/>
              <a:t>husk hopper</a:t>
            </a:r>
          </a:p>
        </p:txBody>
      </p:sp>
      <p:sp>
        <p:nvSpPr>
          <p:cNvPr id="66" name="TextBox 65">
            <a:extLst>
              <a:ext uri="{FF2B5EF4-FFF2-40B4-BE49-F238E27FC236}">
                <a16:creationId xmlns:a16="http://schemas.microsoft.com/office/drawing/2014/main" id="{CD9A8A84-DDD2-5337-63A4-8E190443D93A}"/>
              </a:ext>
            </a:extLst>
          </p:cNvPr>
          <p:cNvSpPr txBox="1"/>
          <p:nvPr/>
        </p:nvSpPr>
        <p:spPr>
          <a:xfrm>
            <a:off x="6615596" y="1407845"/>
            <a:ext cx="1783180" cy="276999"/>
          </a:xfrm>
          <a:prstGeom prst="rect">
            <a:avLst/>
          </a:prstGeom>
          <a:noFill/>
        </p:spPr>
        <p:txBody>
          <a:bodyPr wrap="none" rtlCol="0">
            <a:spAutoFit/>
          </a:bodyPr>
          <a:lstStyle/>
          <a:p>
            <a:r>
              <a:rPr lang="en-US" sz="1200" dirty="0"/>
              <a:t>Semi-coated flake hopper</a:t>
            </a:r>
          </a:p>
        </p:txBody>
      </p:sp>
      <p:sp>
        <p:nvSpPr>
          <p:cNvPr id="67" name="TextBox 66">
            <a:extLst>
              <a:ext uri="{FF2B5EF4-FFF2-40B4-BE49-F238E27FC236}">
                <a16:creationId xmlns:a16="http://schemas.microsoft.com/office/drawing/2014/main" id="{9F972B28-8868-8D68-2BCA-A89FB540A4F9}"/>
              </a:ext>
            </a:extLst>
          </p:cNvPr>
          <p:cNvSpPr txBox="1"/>
          <p:nvPr/>
        </p:nvSpPr>
        <p:spPr>
          <a:xfrm>
            <a:off x="2506720" y="1932281"/>
            <a:ext cx="1731500" cy="646331"/>
          </a:xfrm>
          <a:prstGeom prst="rect">
            <a:avLst/>
          </a:prstGeom>
          <a:noFill/>
        </p:spPr>
        <p:txBody>
          <a:bodyPr wrap="none" rtlCol="0">
            <a:spAutoFit/>
          </a:bodyPr>
          <a:lstStyle/>
          <a:p>
            <a:pPr algn="ctr"/>
            <a:r>
              <a:rPr lang="en-US" sz="1200" dirty="0"/>
              <a:t>Shaken sieve determines</a:t>
            </a:r>
          </a:p>
          <a:p>
            <a:pPr algn="ctr"/>
            <a:r>
              <a:rPr lang="en-US" sz="1200" dirty="0"/>
              <a:t>the flow rate and</a:t>
            </a:r>
          </a:p>
          <a:p>
            <a:pPr algn="ctr"/>
            <a:r>
              <a:rPr lang="en-US" sz="1200" dirty="0"/>
              <a:t>even dispersion </a:t>
            </a:r>
          </a:p>
        </p:txBody>
      </p:sp>
      <p:sp>
        <p:nvSpPr>
          <p:cNvPr id="69" name="TextBox 68">
            <a:extLst>
              <a:ext uri="{FF2B5EF4-FFF2-40B4-BE49-F238E27FC236}">
                <a16:creationId xmlns:a16="http://schemas.microsoft.com/office/drawing/2014/main" id="{83871C60-850F-3F67-9A8F-DF83EF009CB7}"/>
              </a:ext>
            </a:extLst>
          </p:cNvPr>
          <p:cNvSpPr txBox="1"/>
          <p:nvPr/>
        </p:nvSpPr>
        <p:spPr>
          <a:xfrm>
            <a:off x="1918581" y="2512990"/>
            <a:ext cx="989053" cy="276999"/>
          </a:xfrm>
          <a:prstGeom prst="rect">
            <a:avLst/>
          </a:prstGeom>
          <a:noFill/>
        </p:spPr>
        <p:txBody>
          <a:bodyPr wrap="none" rtlCol="0">
            <a:spAutoFit/>
          </a:bodyPr>
          <a:lstStyle/>
          <a:p>
            <a:r>
              <a:rPr lang="en-US" sz="1200" dirty="0"/>
              <a:t>Husk shower</a:t>
            </a:r>
          </a:p>
        </p:txBody>
      </p:sp>
      <p:sp>
        <p:nvSpPr>
          <p:cNvPr id="70" name="TextBox 69">
            <a:extLst>
              <a:ext uri="{FF2B5EF4-FFF2-40B4-BE49-F238E27FC236}">
                <a16:creationId xmlns:a16="http://schemas.microsoft.com/office/drawing/2014/main" id="{B47CE021-7657-FB2E-DA81-FE71129A507F}"/>
              </a:ext>
            </a:extLst>
          </p:cNvPr>
          <p:cNvSpPr txBox="1"/>
          <p:nvPr/>
        </p:nvSpPr>
        <p:spPr>
          <a:xfrm>
            <a:off x="7468499" y="2664167"/>
            <a:ext cx="1003352" cy="276999"/>
          </a:xfrm>
          <a:prstGeom prst="rect">
            <a:avLst/>
          </a:prstGeom>
          <a:noFill/>
        </p:spPr>
        <p:txBody>
          <a:bodyPr wrap="none" rtlCol="0">
            <a:spAutoFit/>
          </a:bodyPr>
          <a:lstStyle/>
          <a:p>
            <a:r>
              <a:rPr lang="en-US" sz="1200" dirty="0"/>
              <a:t>Flake shower</a:t>
            </a:r>
          </a:p>
        </p:txBody>
      </p:sp>
      <p:sp>
        <p:nvSpPr>
          <p:cNvPr id="71" name="TextBox 70">
            <a:extLst>
              <a:ext uri="{FF2B5EF4-FFF2-40B4-BE49-F238E27FC236}">
                <a16:creationId xmlns:a16="http://schemas.microsoft.com/office/drawing/2014/main" id="{B0EC0EAA-0148-87A0-F04F-9CFE88DEB7E4}"/>
              </a:ext>
            </a:extLst>
          </p:cNvPr>
          <p:cNvSpPr txBox="1"/>
          <p:nvPr/>
        </p:nvSpPr>
        <p:spPr>
          <a:xfrm>
            <a:off x="759998" y="1846092"/>
            <a:ext cx="1049903" cy="276999"/>
          </a:xfrm>
          <a:prstGeom prst="rect">
            <a:avLst/>
          </a:prstGeom>
          <a:noFill/>
        </p:spPr>
        <p:txBody>
          <a:bodyPr wrap="none" rtlCol="0">
            <a:spAutoFit/>
          </a:bodyPr>
          <a:lstStyle/>
          <a:p>
            <a:r>
              <a:rPr lang="en-US" sz="1200" dirty="0"/>
              <a:t>Conveyor belt</a:t>
            </a:r>
          </a:p>
        </p:txBody>
      </p:sp>
      <p:sp>
        <p:nvSpPr>
          <p:cNvPr id="72" name="TextBox 71">
            <a:extLst>
              <a:ext uri="{FF2B5EF4-FFF2-40B4-BE49-F238E27FC236}">
                <a16:creationId xmlns:a16="http://schemas.microsoft.com/office/drawing/2014/main" id="{213D339A-EDE0-8F99-43E4-08DAB453093A}"/>
              </a:ext>
            </a:extLst>
          </p:cNvPr>
          <p:cNvSpPr txBox="1"/>
          <p:nvPr/>
        </p:nvSpPr>
        <p:spPr>
          <a:xfrm>
            <a:off x="80874" y="4194576"/>
            <a:ext cx="906017" cy="276999"/>
          </a:xfrm>
          <a:prstGeom prst="rect">
            <a:avLst/>
          </a:prstGeom>
          <a:noFill/>
        </p:spPr>
        <p:txBody>
          <a:bodyPr wrap="none" rtlCol="0">
            <a:spAutoFit/>
          </a:bodyPr>
          <a:lstStyle/>
          <a:p>
            <a:r>
              <a:rPr lang="en-US" sz="1200" dirty="0"/>
              <a:t>Mix hopper</a:t>
            </a:r>
          </a:p>
        </p:txBody>
      </p:sp>
      <p:sp>
        <p:nvSpPr>
          <p:cNvPr id="73" name="TextBox 72">
            <a:extLst>
              <a:ext uri="{FF2B5EF4-FFF2-40B4-BE49-F238E27FC236}">
                <a16:creationId xmlns:a16="http://schemas.microsoft.com/office/drawing/2014/main" id="{6E2C84DC-AD85-0EDB-1A38-819ABBB3C619}"/>
              </a:ext>
            </a:extLst>
          </p:cNvPr>
          <p:cNvSpPr txBox="1"/>
          <p:nvPr/>
        </p:nvSpPr>
        <p:spPr>
          <a:xfrm rot="16200000">
            <a:off x="829316" y="4665252"/>
            <a:ext cx="994375" cy="276999"/>
          </a:xfrm>
          <a:prstGeom prst="rect">
            <a:avLst/>
          </a:prstGeom>
          <a:noFill/>
        </p:spPr>
        <p:txBody>
          <a:bodyPr wrap="none" rtlCol="0">
            <a:spAutoFit/>
          </a:bodyPr>
          <a:lstStyle/>
          <a:p>
            <a:r>
              <a:rPr lang="en-US" sz="1200" dirty="0"/>
              <a:t>Recycled mix</a:t>
            </a:r>
          </a:p>
        </p:txBody>
      </p:sp>
      <p:sp>
        <p:nvSpPr>
          <p:cNvPr id="74" name="TextBox 73">
            <a:extLst>
              <a:ext uri="{FF2B5EF4-FFF2-40B4-BE49-F238E27FC236}">
                <a16:creationId xmlns:a16="http://schemas.microsoft.com/office/drawing/2014/main" id="{49B09110-74B4-C248-ED6F-E0B03A5202F5}"/>
              </a:ext>
            </a:extLst>
          </p:cNvPr>
          <p:cNvSpPr txBox="1"/>
          <p:nvPr/>
        </p:nvSpPr>
        <p:spPr>
          <a:xfrm>
            <a:off x="2575955" y="4991757"/>
            <a:ext cx="1862369" cy="276999"/>
          </a:xfrm>
          <a:prstGeom prst="rect">
            <a:avLst/>
          </a:prstGeom>
          <a:noFill/>
        </p:spPr>
        <p:txBody>
          <a:bodyPr wrap="none" rtlCol="0">
            <a:spAutoFit/>
          </a:bodyPr>
          <a:lstStyle/>
          <a:p>
            <a:r>
              <a:rPr lang="en-US" sz="1200" dirty="0"/>
              <a:t>Partly coated, drying flakes</a:t>
            </a:r>
          </a:p>
        </p:txBody>
      </p:sp>
      <p:sp>
        <p:nvSpPr>
          <p:cNvPr id="75" name="TextBox 74">
            <a:extLst>
              <a:ext uri="{FF2B5EF4-FFF2-40B4-BE49-F238E27FC236}">
                <a16:creationId xmlns:a16="http://schemas.microsoft.com/office/drawing/2014/main" id="{CA45D310-44D4-6935-425E-AA09E96B2BD3}"/>
              </a:ext>
            </a:extLst>
          </p:cNvPr>
          <p:cNvSpPr txBox="1"/>
          <p:nvPr/>
        </p:nvSpPr>
        <p:spPr>
          <a:xfrm>
            <a:off x="8355106" y="5092864"/>
            <a:ext cx="1793568" cy="276999"/>
          </a:xfrm>
          <a:prstGeom prst="rect">
            <a:avLst/>
          </a:prstGeom>
          <a:noFill/>
        </p:spPr>
        <p:txBody>
          <a:bodyPr wrap="none" rtlCol="0">
            <a:spAutoFit/>
          </a:bodyPr>
          <a:lstStyle/>
          <a:p>
            <a:r>
              <a:rPr lang="en-US" sz="1200" dirty="0"/>
              <a:t>Fully coated, drying flakes</a:t>
            </a:r>
          </a:p>
        </p:txBody>
      </p:sp>
      <p:sp>
        <p:nvSpPr>
          <p:cNvPr id="76" name="TextBox 75">
            <a:extLst>
              <a:ext uri="{FF2B5EF4-FFF2-40B4-BE49-F238E27FC236}">
                <a16:creationId xmlns:a16="http://schemas.microsoft.com/office/drawing/2014/main" id="{AA457B0C-0078-7973-90E8-302B1223E418}"/>
              </a:ext>
            </a:extLst>
          </p:cNvPr>
          <p:cNvSpPr txBox="1"/>
          <p:nvPr/>
        </p:nvSpPr>
        <p:spPr>
          <a:xfrm>
            <a:off x="11495170" y="5533939"/>
            <a:ext cx="599716" cy="461665"/>
          </a:xfrm>
          <a:prstGeom prst="rect">
            <a:avLst/>
          </a:prstGeom>
          <a:noFill/>
        </p:spPr>
        <p:txBody>
          <a:bodyPr wrap="none" rtlCol="0">
            <a:spAutoFit/>
          </a:bodyPr>
          <a:lstStyle/>
          <a:p>
            <a:pPr algn="ctr"/>
            <a:r>
              <a:rPr lang="en-US" sz="1200" dirty="0"/>
              <a:t>Baked </a:t>
            </a:r>
          </a:p>
          <a:p>
            <a:pPr algn="ctr"/>
            <a:r>
              <a:rPr lang="en-US" sz="1200" dirty="0"/>
              <a:t>flakes</a:t>
            </a:r>
          </a:p>
        </p:txBody>
      </p:sp>
      <p:sp>
        <p:nvSpPr>
          <p:cNvPr id="77" name="TextBox 76">
            <a:extLst>
              <a:ext uri="{FF2B5EF4-FFF2-40B4-BE49-F238E27FC236}">
                <a16:creationId xmlns:a16="http://schemas.microsoft.com/office/drawing/2014/main" id="{12FB8989-6235-E490-E870-5C8B9968E85B}"/>
              </a:ext>
            </a:extLst>
          </p:cNvPr>
          <p:cNvSpPr txBox="1"/>
          <p:nvPr/>
        </p:nvSpPr>
        <p:spPr>
          <a:xfrm>
            <a:off x="10256893" y="5730453"/>
            <a:ext cx="1120949" cy="461665"/>
          </a:xfrm>
          <a:prstGeom prst="rect">
            <a:avLst/>
          </a:prstGeom>
          <a:noFill/>
        </p:spPr>
        <p:txBody>
          <a:bodyPr wrap="none" rtlCol="0">
            <a:spAutoFit/>
          </a:bodyPr>
          <a:lstStyle/>
          <a:p>
            <a:pPr algn="ctr"/>
            <a:r>
              <a:rPr lang="en-US" sz="1200" dirty="0"/>
              <a:t>Microwave</a:t>
            </a:r>
          </a:p>
          <a:p>
            <a:pPr algn="ctr"/>
            <a:r>
              <a:rPr lang="en-US" sz="1200" dirty="0"/>
              <a:t>oven or tunnel</a:t>
            </a:r>
          </a:p>
        </p:txBody>
      </p:sp>
      <p:sp>
        <p:nvSpPr>
          <p:cNvPr id="78" name="TextBox 77">
            <a:extLst>
              <a:ext uri="{FF2B5EF4-FFF2-40B4-BE49-F238E27FC236}">
                <a16:creationId xmlns:a16="http://schemas.microsoft.com/office/drawing/2014/main" id="{7EB57A44-EE09-3B5C-FBEA-986A4B984F4D}"/>
              </a:ext>
            </a:extLst>
          </p:cNvPr>
          <p:cNvSpPr txBox="1"/>
          <p:nvPr/>
        </p:nvSpPr>
        <p:spPr>
          <a:xfrm rot="1870898">
            <a:off x="3765162" y="5393735"/>
            <a:ext cx="1099596" cy="461665"/>
          </a:xfrm>
          <a:prstGeom prst="rect">
            <a:avLst/>
          </a:prstGeom>
          <a:noFill/>
        </p:spPr>
        <p:txBody>
          <a:bodyPr wrap="none" rtlCol="0">
            <a:spAutoFit/>
          </a:bodyPr>
          <a:lstStyle/>
          <a:p>
            <a:pPr algn="ctr"/>
            <a:r>
              <a:rPr lang="en-US" sz="1200" dirty="0"/>
              <a:t>Vibrating sieve</a:t>
            </a:r>
          </a:p>
          <a:p>
            <a:pPr algn="ctr"/>
            <a:r>
              <a:rPr lang="en-US" sz="1200" dirty="0"/>
              <a:t>separator</a:t>
            </a:r>
          </a:p>
        </p:txBody>
      </p:sp>
      <p:sp>
        <p:nvSpPr>
          <p:cNvPr id="79" name="TextBox 78">
            <a:extLst>
              <a:ext uri="{FF2B5EF4-FFF2-40B4-BE49-F238E27FC236}">
                <a16:creationId xmlns:a16="http://schemas.microsoft.com/office/drawing/2014/main" id="{8ED65682-009D-BD99-558F-120C49450B77}"/>
              </a:ext>
            </a:extLst>
          </p:cNvPr>
          <p:cNvSpPr txBox="1"/>
          <p:nvPr/>
        </p:nvSpPr>
        <p:spPr>
          <a:xfrm>
            <a:off x="1246157" y="5243812"/>
            <a:ext cx="1630767" cy="276999"/>
          </a:xfrm>
          <a:prstGeom prst="rect">
            <a:avLst/>
          </a:prstGeom>
          <a:noFill/>
        </p:spPr>
        <p:txBody>
          <a:bodyPr wrap="none" rtlCol="0">
            <a:spAutoFit/>
          </a:bodyPr>
          <a:lstStyle/>
          <a:p>
            <a:r>
              <a:rPr lang="en-US" sz="1200" dirty="0"/>
              <a:t>Vibrating conveyor belt</a:t>
            </a:r>
          </a:p>
        </p:txBody>
      </p:sp>
      <p:sp>
        <p:nvSpPr>
          <p:cNvPr id="80" name="TextBox 79">
            <a:extLst>
              <a:ext uri="{FF2B5EF4-FFF2-40B4-BE49-F238E27FC236}">
                <a16:creationId xmlns:a16="http://schemas.microsoft.com/office/drawing/2014/main" id="{8682C303-BA1E-D4AA-9BCC-C3690EE96014}"/>
              </a:ext>
            </a:extLst>
          </p:cNvPr>
          <p:cNvSpPr txBox="1"/>
          <p:nvPr/>
        </p:nvSpPr>
        <p:spPr>
          <a:xfrm>
            <a:off x="7243870" y="5353250"/>
            <a:ext cx="1630767" cy="276999"/>
          </a:xfrm>
          <a:prstGeom prst="rect">
            <a:avLst/>
          </a:prstGeom>
          <a:noFill/>
        </p:spPr>
        <p:txBody>
          <a:bodyPr wrap="none" rtlCol="0">
            <a:spAutoFit/>
          </a:bodyPr>
          <a:lstStyle/>
          <a:p>
            <a:r>
              <a:rPr lang="en-US" sz="1200" dirty="0"/>
              <a:t>Vibrating conveyor belt</a:t>
            </a:r>
          </a:p>
        </p:txBody>
      </p:sp>
      <p:sp>
        <p:nvSpPr>
          <p:cNvPr id="81" name="TextBox 80">
            <a:extLst>
              <a:ext uri="{FF2B5EF4-FFF2-40B4-BE49-F238E27FC236}">
                <a16:creationId xmlns:a16="http://schemas.microsoft.com/office/drawing/2014/main" id="{20B453D6-6366-80D7-0184-309656831641}"/>
              </a:ext>
            </a:extLst>
          </p:cNvPr>
          <p:cNvSpPr txBox="1"/>
          <p:nvPr/>
        </p:nvSpPr>
        <p:spPr>
          <a:xfrm>
            <a:off x="4691349" y="5967808"/>
            <a:ext cx="1112933" cy="276999"/>
          </a:xfrm>
          <a:prstGeom prst="rect">
            <a:avLst/>
          </a:prstGeom>
          <a:noFill/>
        </p:spPr>
        <p:txBody>
          <a:bodyPr wrap="none" rtlCol="0">
            <a:spAutoFit/>
          </a:bodyPr>
          <a:lstStyle/>
          <a:p>
            <a:r>
              <a:rPr lang="en-US" sz="1200" dirty="0"/>
              <a:t>Air-heated belt</a:t>
            </a:r>
          </a:p>
        </p:txBody>
      </p:sp>
      <p:sp>
        <p:nvSpPr>
          <p:cNvPr id="82" name="Sun 81">
            <a:extLst>
              <a:ext uri="{FF2B5EF4-FFF2-40B4-BE49-F238E27FC236}">
                <a16:creationId xmlns:a16="http://schemas.microsoft.com/office/drawing/2014/main" id="{516BFEF6-964E-AD58-C2E3-699BE0556F54}"/>
              </a:ext>
            </a:extLst>
          </p:cNvPr>
          <p:cNvSpPr/>
          <p:nvPr/>
        </p:nvSpPr>
        <p:spPr>
          <a:xfrm>
            <a:off x="3227754" y="4746533"/>
            <a:ext cx="349949" cy="32421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Sun 82">
            <a:extLst>
              <a:ext uri="{FF2B5EF4-FFF2-40B4-BE49-F238E27FC236}">
                <a16:creationId xmlns:a16="http://schemas.microsoft.com/office/drawing/2014/main" id="{70B4AC7A-D26A-B33D-4776-0BF58EEC15B9}"/>
              </a:ext>
            </a:extLst>
          </p:cNvPr>
          <p:cNvSpPr/>
          <p:nvPr/>
        </p:nvSpPr>
        <p:spPr>
          <a:xfrm>
            <a:off x="8910592" y="4797862"/>
            <a:ext cx="349949" cy="32421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27BFCBB7-6AE7-A793-559F-F9DCC832C078}"/>
              </a:ext>
            </a:extLst>
          </p:cNvPr>
          <p:cNvSpPr txBox="1"/>
          <p:nvPr/>
        </p:nvSpPr>
        <p:spPr>
          <a:xfrm>
            <a:off x="3415069" y="4565318"/>
            <a:ext cx="1832746" cy="461665"/>
          </a:xfrm>
          <a:prstGeom prst="rect">
            <a:avLst/>
          </a:prstGeom>
          <a:noFill/>
        </p:spPr>
        <p:txBody>
          <a:bodyPr wrap="none" rtlCol="0">
            <a:spAutoFit/>
          </a:bodyPr>
          <a:lstStyle/>
          <a:p>
            <a:pPr algn="ctr"/>
            <a:r>
              <a:rPr lang="en-US" sz="1200" dirty="0"/>
              <a:t>Bank of infra-red or warm,</a:t>
            </a:r>
          </a:p>
          <a:p>
            <a:pPr algn="ctr"/>
            <a:r>
              <a:rPr lang="en-US" sz="1200" dirty="0"/>
              <a:t>dry air current heaters</a:t>
            </a:r>
          </a:p>
        </p:txBody>
      </p:sp>
      <p:sp>
        <p:nvSpPr>
          <p:cNvPr id="21" name="TextBox 20">
            <a:extLst>
              <a:ext uri="{FF2B5EF4-FFF2-40B4-BE49-F238E27FC236}">
                <a16:creationId xmlns:a16="http://schemas.microsoft.com/office/drawing/2014/main" id="{BC811B31-4501-E308-497F-9580C9D1EE62}"/>
              </a:ext>
            </a:extLst>
          </p:cNvPr>
          <p:cNvSpPr txBox="1"/>
          <p:nvPr/>
        </p:nvSpPr>
        <p:spPr>
          <a:xfrm>
            <a:off x="1124381" y="5935843"/>
            <a:ext cx="2945102" cy="276999"/>
          </a:xfrm>
          <a:prstGeom prst="rect">
            <a:avLst/>
          </a:prstGeom>
          <a:noFill/>
        </p:spPr>
        <p:txBody>
          <a:bodyPr wrap="none" rtlCol="0">
            <a:spAutoFit/>
          </a:bodyPr>
          <a:lstStyle/>
          <a:p>
            <a:r>
              <a:rPr lang="en-US" sz="1200" dirty="0"/>
              <a:t>Recycled material may require comminution</a:t>
            </a:r>
          </a:p>
        </p:txBody>
      </p:sp>
      <p:sp>
        <p:nvSpPr>
          <p:cNvPr id="35" name="TextBox 34">
            <a:extLst>
              <a:ext uri="{FF2B5EF4-FFF2-40B4-BE49-F238E27FC236}">
                <a16:creationId xmlns:a16="http://schemas.microsoft.com/office/drawing/2014/main" id="{D7E359F5-CA08-4800-D46B-5640EF77D3A0}"/>
              </a:ext>
            </a:extLst>
          </p:cNvPr>
          <p:cNvSpPr txBox="1"/>
          <p:nvPr/>
        </p:nvSpPr>
        <p:spPr>
          <a:xfrm>
            <a:off x="3009255" y="3006680"/>
            <a:ext cx="1139479" cy="276999"/>
          </a:xfrm>
          <a:prstGeom prst="rect">
            <a:avLst/>
          </a:prstGeom>
          <a:noFill/>
        </p:spPr>
        <p:txBody>
          <a:bodyPr wrap="none" rtlCol="0">
            <a:spAutoFit/>
          </a:bodyPr>
          <a:lstStyle/>
          <a:p>
            <a:r>
              <a:rPr lang="en-US" sz="1200" dirty="0"/>
              <a:t>Misting nozzles</a:t>
            </a:r>
          </a:p>
        </p:txBody>
      </p:sp>
    </p:spTree>
    <p:extLst>
      <p:ext uri="{BB962C8B-B14F-4D97-AF65-F5344CB8AC3E}">
        <p14:creationId xmlns:p14="http://schemas.microsoft.com/office/powerpoint/2010/main" val="3442008442"/>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18328</TotalTime>
  <Words>1344</Words>
  <Application>Microsoft Macintosh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 2013 - 2022</vt:lpstr>
      <vt:lpstr>How to Scale Buoyant Flake Formulation and Manufacture</vt:lpstr>
      <vt:lpstr>Phasing</vt:lpstr>
      <vt:lpstr>Kilogram-scale flake manufacture</vt:lpstr>
      <vt:lpstr>PowerPoint Presentation</vt:lpstr>
      <vt:lpstr>Tonne to low-kilotonne-scale Pilot Flake Factory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Sev Clarke</dc:creator>
  <cp:lastModifiedBy>Sev Clarke</cp:lastModifiedBy>
  <cp:revision>14</cp:revision>
  <cp:lastPrinted>2022-12-30T04:13:59Z</cp:lastPrinted>
  <dcterms:created xsi:type="dcterms:W3CDTF">2022-12-18T09:45:13Z</dcterms:created>
  <dcterms:modified xsi:type="dcterms:W3CDTF">2023-06-09T04:24:27Z</dcterms:modified>
</cp:coreProperties>
</file>