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3F6"/>
    <a:srgbClr val="1B267D"/>
    <a:srgbClr val="203E7C"/>
    <a:srgbClr val="2A51A0"/>
    <a:srgbClr val="2937AF"/>
    <a:srgbClr val="3040CC"/>
    <a:srgbClr val="70BAC8"/>
    <a:srgbClr val="4A4A4A"/>
    <a:srgbClr val="7BDCFF"/>
    <a:srgbClr val="73E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40"/>
    <p:restoredTop sz="94656"/>
  </p:normalViewPr>
  <p:slideViewPr>
    <p:cSldViewPr snapToGrid="0" snapToObjects="1">
      <p:cViewPr>
        <p:scale>
          <a:sx n="100" d="100"/>
          <a:sy n="100" d="100"/>
        </p:scale>
        <p:origin x="14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DA981-83E8-2042-A4D2-704D568AFA21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B65AB-6ADD-9342-8996-65D66B1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B65AB-6ADD-9342-8996-65D66B1E56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7218-C20D-51B7-E3AA-ED829DABC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4D455-FE7F-CFF8-D390-C01255EE6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205A5-4266-33EE-6873-CD8FD7E5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1E0-FA60-5645-9FD7-E58FEA8C0B21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A487F-C99E-DC71-23FE-05A77542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37242-9E10-D0FF-C550-67B47A52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28F-6338-C745-A151-6DEE5A7B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B745-2F9E-B40F-EA98-1DF89819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5EF26-9C61-E7B6-177B-7BE8A9BDE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7A714-B436-AD57-1BCE-243B93F5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1E0-FA60-5645-9FD7-E58FEA8C0B21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61270-CF8C-8866-071E-823257E8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B339-B588-6D1D-51B2-F78EF6CD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28F-6338-C745-A151-6DEE5A7B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7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1ED60-F6C3-EBFE-E468-9EC879CAF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F5FAB-16AB-A37D-7136-350B1707E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225D1-374F-45EF-8138-A2F34164A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1E0-FA60-5645-9FD7-E58FEA8C0B21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31E56-ADA2-1B80-5131-CA98FABB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8E96C-89EF-56AA-D8F7-375FB0E1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28F-6338-C745-A151-6DEE5A7B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1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F434C-A851-433F-847E-7CC451D4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C442-C1A8-18A4-BF26-E162476DC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861C3-D07E-A1EB-EFE2-30D10391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1E0-FA60-5645-9FD7-E58FEA8C0B21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573DF-633C-FA3D-B754-DA879371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6B634-B411-6D92-A3A6-24F2A994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28F-6338-C745-A151-6DEE5A7B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7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28852-6906-F430-183E-C0D39526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6CAB2-828A-7014-31F6-8C6112E61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AF342-E4FF-2B0D-E238-F24BD089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1E0-FA60-5645-9FD7-E58FEA8C0B21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AA1E0-EBF4-2405-E0FB-60963D7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0351-A09C-DC10-387D-D3C7FA72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28F-6338-C745-A151-6DEE5A7B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6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6AAA4-DE76-913F-47F0-368E1DB7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3FF9-45D2-5328-1CA7-42488BEDF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F51F0-D206-7D3B-8E06-D04AB97C3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AB150-42DA-3F11-B8BB-E853298A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1E0-FA60-5645-9FD7-E58FEA8C0B21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97210-6544-2E1A-A4FA-A139D6C3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F92B2-4A3D-5AFB-3CFC-13503610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28F-6338-C745-A151-6DEE5A7B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8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F2C1-5DA0-AB79-497D-DEEF4C12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1A90E-BD25-F183-A76E-E831F753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037E5-F994-BDEA-1CFE-336661DD7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C03EA4-C5C7-6371-299A-C69A96A69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2AE38-E140-229A-03BB-56F7FE19D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D18E9-10C1-47D2-3171-064A8287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1E0-FA60-5645-9FD7-E58FEA8C0B21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917409-CA14-408E-93BE-E4B8C8CD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E3880-8DB0-C1EA-6ECE-8413DF42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28F-6338-C745-A151-6DEE5A7B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1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E1EA-4211-2CC3-BC6B-A4F4BC49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40414-2EF0-EE6B-474E-22921BBE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1E0-FA60-5645-9FD7-E58FEA8C0B21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6A29B-3A8D-DFDF-3D21-4B3CD2BF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BDCF4-2DE7-07E7-E132-EAC0B518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28F-6338-C745-A151-6DEE5A7B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9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97C80B-9D6A-881B-1D5B-D9A0ABDE0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1E0-FA60-5645-9FD7-E58FEA8C0B21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E404B-7734-42AC-5177-1645AF08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3D0C5-8174-31F0-D248-64CC2D53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28F-6338-C745-A151-6DEE5A7B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3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6F1A-A659-4DF2-256F-88A90D46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5A65E-DF1D-75CD-C313-5CA5148B5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E06C0-CBA1-F060-DFC5-1BA49C65A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059FF-DD3D-35DC-30AA-3F4387C3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1E0-FA60-5645-9FD7-E58FEA8C0B21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5CAA2-1162-AAAC-C4ED-E3CC7C64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394FB-E723-ADBC-8E35-0B3C0E46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28F-6338-C745-A151-6DEE5A7B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9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2F03-B992-D703-10DD-2F33275E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7B4A4-D257-7289-46E9-DD5ECE804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8B6EE-A833-35F5-6367-6D36254AE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8A1DD-19EE-4919-016E-E9EDC4E0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1E0-FA60-5645-9FD7-E58FEA8C0B21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1D199-882F-F408-A8B7-9B29B0F1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2452F-E23D-C2A4-6FD0-79C65220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28F-6338-C745-A151-6DEE5A7B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4413E-79F4-C069-E622-355C825A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A4088-C6B8-156F-A141-390DA5885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C0BE-3236-4E72-43BA-4EA79D5CE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D1E0-FA60-5645-9FD7-E58FEA8C0B21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A49A6-4576-02BD-939A-E396DE1F4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C53CB-06BB-3DD3-E515-34E3F432A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A28F-6338-C745-A151-6DEE5A7B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3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C8D6BE-C34A-2E39-35A6-9172487842C6}"/>
              </a:ext>
            </a:extLst>
          </p:cNvPr>
          <p:cNvSpPr/>
          <p:nvPr/>
        </p:nvSpPr>
        <p:spPr>
          <a:xfrm>
            <a:off x="-16551" y="-42392"/>
            <a:ext cx="12192000" cy="1118525"/>
          </a:xfrm>
          <a:prstGeom prst="rect">
            <a:avLst/>
          </a:prstGeom>
          <a:gradFill flip="none" rotWithShape="1">
            <a:gsLst>
              <a:gs pos="0">
                <a:srgbClr val="98D4FF">
                  <a:shade val="30000"/>
                  <a:satMod val="115000"/>
                </a:srgbClr>
              </a:gs>
              <a:gs pos="32000">
                <a:srgbClr val="98D4FF">
                  <a:shade val="67500"/>
                  <a:satMod val="115000"/>
                  <a:lumMod val="42769"/>
                  <a:lumOff val="57231"/>
                </a:srgbClr>
              </a:gs>
              <a:gs pos="100000">
                <a:srgbClr val="98D4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AE6C85-8A3D-727D-05CF-204633F85CCE}"/>
              </a:ext>
            </a:extLst>
          </p:cNvPr>
          <p:cNvSpPr/>
          <p:nvPr/>
        </p:nvSpPr>
        <p:spPr>
          <a:xfrm>
            <a:off x="0" y="1078678"/>
            <a:ext cx="12192000" cy="1171480"/>
          </a:xfrm>
          <a:prstGeom prst="rect">
            <a:avLst/>
          </a:prstGeom>
          <a:gradFill flip="none" rotWithShape="1">
            <a:gsLst>
              <a:gs pos="0">
                <a:srgbClr val="70BAC8">
                  <a:shade val="30000"/>
                  <a:satMod val="115000"/>
                </a:srgbClr>
              </a:gs>
              <a:gs pos="50000">
                <a:srgbClr val="70BAC8">
                  <a:shade val="67500"/>
                  <a:satMod val="115000"/>
                </a:srgbClr>
              </a:gs>
              <a:gs pos="100000">
                <a:srgbClr val="70BAC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97876B-DE43-93FD-8798-99687907FF96}"/>
              </a:ext>
            </a:extLst>
          </p:cNvPr>
          <p:cNvSpPr/>
          <p:nvPr/>
        </p:nvSpPr>
        <p:spPr>
          <a:xfrm>
            <a:off x="0" y="2246626"/>
            <a:ext cx="12192000" cy="4681060"/>
          </a:xfrm>
          <a:prstGeom prst="rect">
            <a:avLst/>
          </a:prstGeom>
          <a:gradFill flip="none" rotWithShape="1">
            <a:gsLst>
              <a:gs pos="0">
                <a:srgbClr val="2937AF">
                  <a:shade val="30000"/>
                  <a:satMod val="115000"/>
                  <a:shade val="30000"/>
                  <a:satMod val="115000"/>
                </a:srgbClr>
              </a:gs>
              <a:gs pos="50000">
                <a:srgbClr val="2937AF">
                  <a:shade val="30000"/>
                  <a:satMod val="115000"/>
                  <a:shade val="67500"/>
                  <a:satMod val="115000"/>
                </a:srgbClr>
              </a:gs>
              <a:gs pos="100000">
                <a:srgbClr val="2937AF">
                  <a:shade val="30000"/>
                  <a:satMod val="115000"/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1E70A1D-6490-6D4F-0954-FEBB96224B96}"/>
              </a:ext>
            </a:extLst>
          </p:cNvPr>
          <p:cNvSpPr/>
          <p:nvPr/>
        </p:nvSpPr>
        <p:spPr>
          <a:xfrm rot="21421206">
            <a:off x="-13043" y="787082"/>
            <a:ext cx="3360349" cy="617117"/>
          </a:xfrm>
          <a:custGeom>
            <a:avLst/>
            <a:gdLst>
              <a:gd name="connsiteX0" fmla="*/ 31769 w 2168998"/>
              <a:gd name="connsiteY0" fmla="*/ 0 h 420414"/>
              <a:gd name="connsiteX1" fmla="*/ 31769 w 2168998"/>
              <a:gd name="connsiteY1" fmla="*/ 0 h 420414"/>
              <a:gd name="connsiteX2" fmla="*/ 126362 w 2168998"/>
              <a:gd name="connsiteY2" fmla="*/ 21021 h 420414"/>
              <a:gd name="connsiteX3" fmla="*/ 262997 w 2168998"/>
              <a:gd name="connsiteY3" fmla="*/ 52552 h 420414"/>
              <a:gd name="connsiteX4" fmla="*/ 431162 w 2168998"/>
              <a:gd name="connsiteY4" fmla="*/ 42041 h 420414"/>
              <a:gd name="connsiteX5" fmla="*/ 504735 w 2168998"/>
              <a:gd name="connsiteY5" fmla="*/ 52552 h 420414"/>
              <a:gd name="connsiteX6" fmla="*/ 578307 w 2168998"/>
              <a:gd name="connsiteY6" fmla="*/ 73572 h 420414"/>
              <a:gd name="connsiteX7" fmla="*/ 599328 w 2168998"/>
              <a:gd name="connsiteY7" fmla="*/ 105103 h 420414"/>
              <a:gd name="connsiteX8" fmla="*/ 641369 w 2168998"/>
              <a:gd name="connsiteY8" fmla="*/ 168166 h 420414"/>
              <a:gd name="connsiteX9" fmla="*/ 693921 w 2168998"/>
              <a:gd name="connsiteY9" fmla="*/ 178676 h 420414"/>
              <a:gd name="connsiteX10" fmla="*/ 1030252 w 2168998"/>
              <a:gd name="connsiteY10" fmla="*/ 178676 h 420414"/>
              <a:gd name="connsiteX11" fmla="*/ 1103824 w 2168998"/>
              <a:gd name="connsiteY11" fmla="*/ 210207 h 420414"/>
              <a:gd name="connsiteX12" fmla="*/ 1166886 w 2168998"/>
              <a:gd name="connsiteY12" fmla="*/ 231228 h 420414"/>
              <a:gd name="connsiteX13" fmla="*/ 1208928 w 2168998"/>
              <a:gd name="connsiteY13" fmla="*/ 241738 h 420414"/>
              <a:gd name="connsiteX14" fmla="*/ 1271990 w 2168998"/>
              <a:gd name="connsiteY14" fmla="*/ 262759 h 420414"/>
              <a:gd name="connsiteX15" fmla="*/ 1314031 w 2168998"/>
              <a:gd name="connsiteY15" fmla="*/ 273269 h 420414"/>
              <a:gd name="connsiteX16" fmla="*/ 1345562 w 2168998"/>
              <a:gd name="connsiteY16" fmla="*/ 283779 h 420414"/>
              <a:gd name="connsiteX17" fmla="*/ 1545259 w 2168998"/>
              <a:gd name="connsiteY17" fmla="*/ 304800 h 420414"/>
              <a:gd name="connsiteX18" fmla="*/ 1681893 w 2168998"/>
              <a:gd name="connsiteY18" fmla="*/ 336331 h 420414"/>
              <a:gd name="connsiteX19" fmla="*/ 1808017 w 2168998"/>
              <a:gd name="connsiteY19" fmla="*/ 346841 h 420414"/>
              <a:gd name="connsiteX20" fmla="*/ 1871079 w 2168998"/>
              <a:gd name="connsiteY20" fmla="*/ 357352 h 420414"/>
              <a:gd name="connsiteX21" fmla="*/ 1902610 w 2168998"/>
              <a:gd name="connsiteY21" fmla="*/ 367862 h 420414"/>
              <a:gd name="connsiteX22" fmla="*/ 2039245 w 2168998"/>
              <a:gd name="connsiteY22" fmla="*/ 388883 h 420414"/>
              <a:gd name="connsiteX23" fmla="*/ 2112817 w 2168998"/>
              <a:gd name="connsiteY23" fmla="*/ 409903 h 420414"/>
              <a:gd name="connsiteX24" fmla="*/ 2165369 w 2168998"/>
              <a:gd name="connsiteY24" fmla="*/ 420414 h 420414"/>
              <a:gd name="connsiteX25" fmla="*/ 2081286 w 2168998"/>
              <a:gd name="connsiteY25" fmla="*/ 409903 h 420414"/>
              <a:gd name="connsiteX26" fmla="*/ 1692404 w 2168998"/>
              <a:gd name="connsiteY26" fmla="*/ 388883 h 420414"/>
              <a:gd name="connsiteX27" fmla="*/ 1030252 w 2168998"/>
              <a:gd name="connsiteY27" fmla="*/ 388883 h 420414"/>
              <a:gd name="connsiteX28" fmla="*/ 883107 w 2168998"/>
              <a:gd name="connsiteY28" fmla="*/ 378372 h 420414"/>
              <a:gd name="connsiteX29" fmla="*/ 126362 w 2168998"/>
              <a:gd name="connsiteY29" fmla="*/ 357352 h 420414"/>
              <a:gd name="connsiteX30" fmla="*/ 10748 w 2168998"/>
              <a:gd name="connsiteY30" fmla="*/ 346841 h 420414"/>
              <a:gd name="connsiteX31" fmla="*/ 238 w 2168998"/>
              <a:gd name="connsiteY31" fmla="*/ 315310 h 420414"/>
              <a:gd name="connsiteX32" fmla="*/ 31769 w 2168998"/>
              <a:gd name="connsiteY32" fmla="*/ 0 h 42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68998" h="420414">
                <a:moveTo>
                  <a:pt x="31769" y="0"/>
                </a:moveTo>
                <a:lnTo>
                  <a:pt x="31769" y="0"/>
                </a:lnTo>
                <a:cubicBezTo>
                  <a:pt x="63300" y="7007"/>
                  <a:pt x="94457" y="15983"/>
                  <a:pt x="126362" y="21021"/>
                </a:cubicBezTo>
                <a:cubicBezTo>
                  <a:pt x="257426" y="41715"/>
                  <a:pt x="197366" y="8797"/>
                  <a:pt x="262997" y="52552"/>
                </a:cubicBezTo>
                <a:cubicBezTo>
                  <a:pt x="319052" y="49048"/>
                  <a:pt x="374998" y="42041"/>
                  <a:pt x="431162" y="42041"/>
                </a:cubicBezTo>
                <a:cubicBezTo>
                  <a:pt x="455935" y="42041"/>
                  <a:pt x="480361" y="48120"/>
                  <a:pt x="504735" y="52552"/>
                </a:cubicBezTo>
                <a:cubicBezTo>
                  <a:pt x="533770" y="57831"/>
                  <a:pt x="551291" y="64567"/>
                  <a:pt x="578307" y="73572"/>
                </a:cubicBezTo>
                <a:cubicBezTo>
                  <a:pt x="585314" y="84082"/>
                  <a:pt x="593679" y="93805"/>
                  <a:pt x="599328" y="105103"/>
                </a:cubicBezTo>
                <a:cubicBezTo>
                  <a:pt x="614899" y="136246"/>
                  <a:pt x="601520" y="148242"/>
                  <a:pt x="641369" y="168166"/>
                </a:cubicBezTo>
                <a:cubicBezTo>
                  <a:pt x="657347" y="176155"/>
                  <a:pt x="676404" y="175173"/>
                  <a:pt x="693921" y="178676"/>
                </a:cubicBezTo>
                <a:cubicBezTo>
                  <a:pt x="860987" y="168235"/>
                  <a:pt x="863185" y="161091"/>
                  <a:pt x="1030252" y="178676"/>
                </a:cubicBezTo>
                <a:cubicBezTo>
                  <a:pt x="1053212" y="181093"/>
                  <a:pt x="1085016" y="202684"/>
                  <a:pt x="1103824" y="210207"/>
                </a:cubicBezTo>
                <a:cubicBezTo>
                  <a:pt x="1124397" y="218436"/>
                  <a:pt x="1145390" y="225854"/>
                  <a:pt x="1166886" y="231228"/>
                </a:cubicBezTo>
                <a:cubicBezTo>
                  <a:pt x="1180900" y="234731"/>
                  <a:pt x="1195092" y="237587"/>
                  <a:pt x="1208928" y="241738"/>
                </a:cubicBezTo>
                <a:cubicBezTo>
                  <a:pt x="1230151" y="248105"/>
                  <a:pt x="1250494" y="257385"/>
                  <a:pt x="1271990" y="262759"/>
                </a:cubicBezTo>
                <a:cubicBezTo>
                  <a:pt x="1286004" y="266262"/>
                  <a:pt x="1300142" y="269301"/>
                  <a:pt x="1314031" y="273269"/>
                </a:cubicBezTo>
                <a:cubicBezTo>
                  <a:pt x="1324684" y="276313"/>
                  <a:pt x="1334698" y="281606"/>
                  <a:pt x="1345562" y="283779"/>
                </a:cubicBezTo>
                <a:cubicBezTo>
                  <a:pt x="1404415" y="295550"/>
                  <a:pt x="1490633" y="300248"/>
                  <a:pt x="1545259" y="304800"/>
                </a:cubicBezTo>
                <a:cubicBezTo>
                  <a:pt x="1565295" y="309809"/>
                  <a:pt x="1651332" y="332736"/>
                  <a:pt x="1681893" y="336331"/>
                </a:cubicBezTo>
                <a:cubicBezTo>
                  <a:pt x="1723791" y="341260"/>
                  <a:pt x="1765976" y="343338"/>
                  <a:pt x="1808017" y="346841"/>
                </a:cubicBezTo>
                <a:cubicBezTo>
                  <a:pt x="1829038" y="350345"/>
                  <a:pt x="1850276" y="352729"/>
                  <a:pt x="1871079" y="357352"/>
                </a:cubicBezTo>
                <a:cubicBezTo>
                  <a:pt x="1881894" y="359755"/>
                  <a:pt x="1891710" y="365880"/>
                  <a:pt x="1902610" y="367862"/>
                </a:cubicBezTo>
                <a:cubicBezTo>
                  <a:pt x="1996226" y="384882"/>
                  <a:pt x="1964178" y="370116"/>
                  <a:pt x="2039245" y="388883"/>
                </a:cubicBezTo>
                <a:cubicBezTo>
                  <a:pt x="2179690" y="423995"/>
                  <a:pt x="1935890" y="370585"/>
                  <a:pt x="2112817" y="409903"/>
                </a:cubicBezTo>
                <a:cubicBezTo>
                  <a:pt x="2130256" y="413778"/>
                  <a:pt x="2183233" y="420414"/>
                  <a:pt x="2165369" y="420414"/>
                </a:cubicBezTo>
                <a:cubicBezTo>
                  <a:pt x="2137123" y="420414"/>
                  <a:pt x="2109442" y="412155"/>
                  <a:pt x="2081286" y="409903"/>
                </a:cubicBezTo>
                <a:cubicBezTo>
                  <a:pt x="2008146" y="404052"/>
                  <a:pt x="1755742" y="392050"/>
                  <a:pt x="1692404" y="388883"/>
                </a:cubicBezTo>
                <a:cubicBezTo>
                  <a:pt x="1382524" y="408250"/>
                  <a:pt x="1513927" y="404741"/>
                  <a:pt x="1030252" y="388883"/>
                </a:cubicBezTo>
                <a:cubicBezTo>
                  <a:pt x="981105" y="387272"/>
                  <a:pt x="932250" y="380086"/>
                  <a:pt x="883107" y="378372"/>
                </a:cubicBezTo>
                <a:lnTo>
                  <a:pt x="126362" y="357352"/>
                </a:lnTo>
                <a:cubicBezTo>
                  <a:pt x="87824" y="353848"/>
                  <a:pt x="47459" y="359078"/>
                  <a:pt x="10748" y="346841"/>
                </a:cubicBezTo>
                <a:cubicBezTo>
                  <a:pt x="238" y="343338"/>
                  <a:pt x="584" y="326383"/>
                  <a:pt x="238" y="315310"/>
                </a:cubicBezTo>
                <a:cubicBezTo>
                  <a:pt x="-2935" y="213760"/>
                  <a:pt x="26514" y="52552"/>
                  <a:pt x="31769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5B866-9C58-DFC1-A3B0-A7496C4AD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273" y="917220"/>
            <a:ext cx="1502156" cy="555227"/>
          </a:xfrm>
          <a:prstGeom prst="rect">
            <a:avLst/>
          </a:prstGeom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41A4F0AE-9A7D-6102-272D-D94C31DCE3C2}"/>
              </a:ext>
            </a:extLst>
          </p:cNvPr>
          <p:cNvSpPr/>
          <p:nvPr/>
        </p:nvSpPr>
        <p:spPr>
          <a:xfrm>
            <a:off x="-32171" y="986554"/>
            <a:ext cx="830781" cy="192024"/>
          </a:xfrm>
          <a:prstGeom prst="triangle">
            <a:avLst>
              <a:gd name="adj" fmla="val 52586"/>
            </a:avLst>
          </a:prstGeom>
          <a:solidFill>
            <a:srgbClr val="9203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A21A425-12CF-4D7A-5A1A-7828599AE5D8}"/>
              </a:ext>
            </a:extLst>
          </p:cNvPr>
          <p:cNvSpPr/>
          <p:nvPr/>
        </p:nvSpPr>
        <p:spPr>
          <a:xfrm>
            <a:off x="1120812" y="990622"/>
            <a:ext cx="830781" cy="192024"/>
          </a:xfrm>
          <a:prstGeom prst="triangle">
            <a:avLst>
              <a:gd name="adj" fmla="val 52586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953D9D35-7853-1C6E-44F1-DD857C7C0EE6}"/>
              </a:ext>
            </a:extLst>
          </p:cNvPr>
          <p:cNvSpPr/>
          <p:nvPr/>
        </p:nvSpPr>
        <p:spPr>
          <a:xfrm>
            <a:off x="536345" y="1107189"/>
            <a:ext cx="830781" cy="192024"/>
          </a:xfrm>
          <a:prstGeom prst="triangle">
            <a:avLst>
              <a:gd name="adj" fmla="val 5258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831EE6-C464-C610-61C0-2DA6F05362A8}"/>
              </a:ext>
            </a:extLst>
          </p:cNvPr>
          <p:cNvGrpSpPr/>
          <p:nvPr/>
        </p:nvGrpSpPr>
        <p:grpSpPr>
          <a:xfrm>
            <a:off x="2282584" y="863088"/>
            <a:ext cx="368808" cy="411272"/>
            <a:chOff x="2119413" y="2591430"/>
            <a:chExt cx="368808" cy="4112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882B9B-2A3F-C207-F80C-940A95C29CB7}"/>
                </a:ext>
              </a:extLst>
            </p:cNvPr>
            <p:cNvSpPr/>
            <p:nvPr/>
          </p:nvSpPr>
          <p:spPr>
            <a:xfrm flipH="1">
              <a:off x="2119413" y="2814462"/>
              <a:ext cx="368808" cy="18824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2F0C2E-96A7-B77F-F6DC-E4F38B879838}"/>
                </a:ext>
              </a:extLst>
            </p:cNvPr>
            <p:cNvSpPr/>
            <p:nvPr/>
          </p:nvSpPr>
          <p:spPr>
            <a:xfrm>
              <a:off x="2193114" y="2591430"/>
              <a:ext cx="63640" cy="32726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riangle 10">
            <a:extLst>
              <a:ext uri="{FF2B5EF4-FFF2-40B4-BE49-F238E27FC236}">
                <a16:creationId xmlns:a16="http://schemas.microsoft.com/office/drawing/2014/main" id="{A530A808-E5FB-2D42-853D-4EABA76F5277}"/>
              </a:ext>
            </a:extLst>
          </p:cNvPr>
          <p:cNvSpPr/>
          <p:nvPr/>
        </p:nvSpPr>
        <p:spPr>
          <a:xfrm>
            <a:off x="201124" y="1158414"/>
            <a:ext cx="830781" cy="192024"/>
          </a:xfrm>
          <a:prstGeom prst="triangle">
            <a:avLst>
              <a:gd name="adj" fmla="val 525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48FBA8-4065-0CE8-F599-E1338E0D906A}"/>
              </a:ext>
            </a:extLst>
          </p:cNvPr>
          <p:cNvSpPr txBox="1"/>
          <p:nvPr/>
        </p:nvSpPr>
        <p:spPr>
          <a:xfrm>
            <a:off x="156991" y="685430"/>
            <a:ext cx="1302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Industrial wastes </a:t>
            </a:r>
          </a:p>
          <a:p>
            <a:pPr algn="ctr"/>
            <a:r>
              <a:rPr lang="en-US" sz="1200" b="1" dirty="0"/>
              <a:t>rich in: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57B900-C127-22C6-03FB-81F5675E7729}"/>
              </a:ext>
            </a:extLst>
          </p:cNvPr>
          <p:cNvSpPr txBox="1"/>
          <p:nvPr/>
        </p:nvSpPr>
        <p:spPr>
          <a:xfrm>
            <a:off x="210526" y="960868"/>
            <a:ext cx="435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Iron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EFA70A-5D8B-2455-ACD2-05F35BBD775E}"/>
              </a:ext>
            </a:extLst>
          </p:cNvPr>
          <p:cNvSpPr txBox="1"/>
          <p:nvPr/>
        </p:nvSpPr>
        <p:spPr>
          <a:xfrm>
            <a:off x="83824" y="1147764"/>
            <a:ext cx="111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Micronutrients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A0D4B5-2A05-A06A-A49E-2EDB17CF5693}"/>
              </a:ext>
            </a:extLst>
          </p:cNvPr>
          <p:cNvSpPr txBox="1"/>
          <p:nvPr/>
        </p:nvSpPr>
        <p:spPr>
          <a:xfrm>
            <a:off x="693123" y="1060140"/>
            <a:ext cx="846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Phosphate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A500CA-5D34-A75A-91C5-31A24ACD03CF}"/>
              </a:ext>
            </a:extLst>
          </p:cNvPr>
          <p:cNvSpPr txBox="1"/>
          <p:nvPr/>
        </p:nvSpPr>
        <p:spPr>
          <a:xfrm>
            <a:off x="1304949" y="965509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Lignin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B28133-4BEF-ED0D-EB7B-AD64E6BFE17A}"/>
              </a:ext>
            </a:extLst>
          </p:cNvPr>
          <p:cNvSpPr txBox="1"/>
          <p:nvPr/>
        </p:nvSpPr>
        <p:spPr>
          <a:xfrm>
            <a:off x="2156101" y="979607"/>
            <a:ext cx="621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Flake</a:t>
            </a:r>
          </a:p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factory</a:t>
            </a:r>
          </a:p>
        </p:txBody>
      </p:sp>
      <p:sp>
        <p:nvSpPr>
          <p:cNvPr id="25" name="Curved Down Arrow 24">
            <a:extLst>
              <a:ext uri="{FF2B5EF4-FFF2-40B4-BE49-F238E27FC236}">
                <a16:creationId xmlns:a16="http://schemas.microsoft.com/office/drawing/2014/main" id="{C78DBC77-881A-AF19-1CC2-88FAA531228C}"/>
              </a:ext>
            </a:extLst>
          </p:cNvPr>
          <p:cNvSpPr/>
          <p:nvPr/>
        </p:nvSpPr>
        <p:spPr>
          <a:xfrm rot="180618">
            <a:off x="2558188" y="605109"/>
            <a:ext cx="1129063" cy="443409"/>
          </a:xfrm>
          <a:prstGeom prst="curvedDownArrow">
            <a:avLst>
              <a:gd name="adj1" fmla="val 25000"/>
              <a:gd name="adj2" fmla="val 41180"/>
              <a:gd name="adj3" fmla="val 175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7D430A38-0780-5CBC-AD42-64A1C78DAD47}"/>
              </a:ext>
            </a:extLst>
          </p:cNvPr>
          <p:cNvSpPr/>
          <p:nvPr/>
        </p:nvSpPr>
        <p:spPr>
          <a:xfrm rot="267083">
            <a:off x="726999" y="335660"/>
            <a:ext cx="1719072" cy="399642"/>
          </a:xfrm>
          <a:prstGeom prst="curvedDownArrow">
            <a:avLst>
              <a:gd name="adj1" fmla="val 25000"/>
              <a:gd name="adj2" fmla="val 41180"/>
              <a:gd name="adj3" fmla="val 175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FBE8EA-03A5-C642-26E9-42E2C574890D}"/>
              </a:ext>
            </a:extLst>
          </p:cNvPr>
          <p:cNvSpPr txBox="1"/>
          <p:nvPr/>
        </p:nvSpPr>
        <p:spPr>
          <a:xfrm>
            <a:off x="2614280" y="14355"/>
            <a:ext cx="7196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Methanotroph Nutrification &amp; Carbon Capture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9BF8A1-C744-7F1E-FE50-D0E9625C2A26}"/>
              </a:ext>
            </a:extLst>
          </p:cNvPr>
          <p:cNvSpPr/>
          <p:nvPr/>
        </p:nvSpPr>
        <p:spPr>
          <a:xfrm rot="577560">
            <a:off x="3401338" y="1250447"/>
            <a:ext cx="443081" cy="81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364B5F-3897-8775-597C-0BBA60BF3303}"/>
              </a:ext>
            </a:extLst>
          </p:cNvPr>
          <p:cNvSpPr txBox="1"/>
          <p:nvPr/>
        </p:nvSpPr>
        <p:spPr>
          <a:xfrm>
            <a:off x="3337579" y="951446"/>
            <a:ext cx="593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Bulk</a:t>
            </a:r>
          </a:p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carrier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BD7361-2D07-22BA-3E91-08CB2CC6B092}"/>
              </a:ext>
            </a:extLst>
          </p:cNvPr>
          <p:cNvSpPr txBox="1"/>
          <p:nvPr/>
        </p:nvSpPr>
        <p:spPr>
          <a:xfrm>
            <a:off x="4532996" y="987663"/>
            <a:ext cx="118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Pneumatic flake</a:t>
            </a:r>
          </a:p>
          <a:p>
            <a:pPr algn="ctr"/>
            <a:r>
              <a:rPr lang="en-US" sz="1200" dirty="0"/>
              <a:t>dissemination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7601EC5-A778-4BE3-AD69-083573A2B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908" y="2428209"/>
            <a:ext cx="2530948" cy="11565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7241F0-D450-5936-B1CC-618BD0BB4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30" y="4342001"/>
            <a:ext cx="1904003" cy="9728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D98E7F4-A3DB-4C7F-5E10-7F117A8F4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966" y="2910908"/>
            <a:ext cx="1473200" cy="44627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C353788-D0E1-72AF-C73E-FC9A8126B65E}"/>
              </a:ext>
            </a:extLst>
          </p:cNvPr>
          <p:cNvSpPr txBox="1"/>
          <p:nvPr/>
        </p:nvSpPr>
        <p:spPr>
          <a:xfrm>
            <a:off x="4857496" y="2605999"/>
            <a:ext cx="6867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Krill eat methanotrophs, photosynthesizing phytoplankton, and zooplankton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E167E7-5B81-45C3-C3EC-C426C2AFD9C5}"/>
              </a:ext>
            </a:extLst>
          </p:cNvPr>
          <p:cNvSpPr txBox="1"/>
          <p:nvPr/>
        </p:nvSpPr>
        <p:spPr>
          <a:xfrm>
            <a:off x="5980417" y="4472026"/>
            <a:ext cx="4917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Krill daily migrate vertically from surface waters to the safer, dark depths of up to 1,000m where they rest and digest whilst expressing and sequestering their rapidly-transported carbonaceous gut contents by respiration and defecation.  Some migrate more than once/day</a:t>
            </a:r>
          </a:p>
        </p:txBody>
      </p:sp>
      <p:sp>
        <p:nvSpPr>
          <p:cNvPr id="51" name="Up Arrow 50">
            <a:extLst>
              <a:ext uri="{FF2B5EF4-FFF2-40B4-BE49-F238E27FC236}">
                <a16:creationId xmlns:a16="http://schemas.microsoft.com/office/drawing/2014/main" id="{142378E0-B39B-A58A-ED6B-8EFA39843A48}"/>
              </a:ext>
            </a:extLst>
          </p:cNvPr>
          <p:cNvSpPr/>
          <p:nvPr/>
        </p:nvSpPr>
        <p:spPr>
          <a:xfrm>
            <a:off x="4657826" y="3105219"/>
            <a:ext cx="104764" cy="1704567"/>
          </a:xfrm>
          <a:prstGeom prst="upArrow">
            <a:avLst/>
          </a:prstGeom>
          <a:solidFill>
            <a:srgbClr val="70BA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>
            <a:extLst>
              <a:ext uri="{FF2B5EF4-FFF2-40B4-BE49-F238E27FC236}">
                <a16:creationId xmlns:a16="http://schemas.microsoft.com/office/drawing/2014/main" id="{71FAFB06-CAF9-913D-92EF-8FC317D0A8BC}"/>
              </a:ext>
            </a:extLst>
          </p:cNvPr>
          <p:cNvSpPr/>
          <p:nvPr/>
        </p:nvSpPr>
        <p:spPr>
          <a:xfrm rot="10800000">
            <a:off x="4905561" y="3120697"/>
            <a:ext cx="90006" cy="1740997"/>
          </a:xfrm>
          <a:prstGeom prst="upArrow">
            <a:avLst/>
          </a:prstGeom>
          <a:solidFill>
            <a:srgbClr val="70BA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65EDD5-0555-1046-1FED-D669092A7B5C}"/>
              </a:ext>
            </a:extLst>
          </p:cNvPr>
          <p:cNvSpPr txBox="1"/>
          <p:nvPr/>
        </p:nvSpPr>
        <p:spPr>
          <a:xfrm>
            <a:off x="5644827" y="2979074"/>
            <a:ext cx="65306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400Mt of Antarctic krill might consume up to 60Mt of biomass daily during</a:t>
            </a:r>
          </a:p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their active periods, thereby sequestering some 30Mt of carbon.  Other marine species might double this biological carbon pump effect, and</a:t>
            </a:r>
          </a:p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Buoyant Flake Ocean Fertilization (BFOF) performed at  global scale</a:t>
            </a:r>
          </a:p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should increase it still further as phytoplankton proliferate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875CED-B391-A644-D724-8DD1A82DBAF4}"/>
              </a:ext>
            </a:extLst>
          </p:cNvPr>
          <p:cNvSpPr txBox="1"/>
          <p:nvPr/>
        </p:nvSpPr>
        <p:spPr>
          <a:xfrm>
            <a:off x="7869904" y="4344676"/>
            <a:ext cx="184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30A26AB9-8B9E-B557-C501-538135DA58B2}"/>
              </a:ext>
            </a:extLst>
          </p:cNvPr>
          <p:cNvSpPr/>
          <p:nvPr/>
        </p:nvSpPr>
        <p:spPr>
          <a:xfrm>
            <a:off x="2535214" y="226886"/>
            <a:ext cx="914400" cy="914400"/>
          </a:xfrm>
          <a:prstGeom prst="arc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B186B9B8-3850-8487-5815-630B171A3064}"/>
              </a:ext>
            </a:extLst>
          </p:cNvPr>
          <p:cNvSpPr/>
          <p:nvPr/>
        </p:nvSpPr>
        <p:spPr>
          <a:xfrm rot="8185231">
            <a:off x="-131045" y="1321578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3AF1494-B030-7DAD-8315-5780950CF401}"/>
              </a:ext>
            </a:extLst>
          </p:cNvPr>
          <p:cNvSpPr/>
          <p:nvPr/>
        </p:nvSpPr>
        <p:spPr>
          <a:xfrm rot="8185231">
            <a:off x="485098" y="1304500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4FA23E1B-E67F-4F97-D8CE-53754BA4294D}"/>
              </a:ext>
            </a:extLst>
          </p:cNvPr>
          <p:cNvSpPr/>
          <p:nvPr/>
        </p:nvSpPr>
        <p:spPr>
          <a:xfrm rot="8185231">
            <a:off x="1076099" y="1300964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7B91E977-324F-7F57-06C4-8581921ED162}"/>
              </a:ext>
            </a:extLst>
          </p:cNvPr>
          <p:cNvSpPr/>
          <p:nvPr/>
        </p:nvSpPr>
        <p:spPr>
          <a:xfrm rot="8185231">
            <a:off x="1694156" y="1327123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B3879D0-B859-159C-DFEC-EF661B6153FE}"/>
              </a:ext>
            </a:extLst>
          </p:cNvPr>
          <p:cNvSpPr/>
          <p:nvPr/>
        </p:nvSpPr>
        <p:spPr>
          <a:xfrm rot="8185231">
            <a:off x="2319221" y="1309563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4888EE1C-4B95-9AC0-7E66-161A90982D97}"/>
              </a:ext>
            </a:extLst>
          </p:cNvPr>
          <p:cNvSpPr/>
          <p:nvPr/>
        </p:nvSpPr>
        <p:spPr>
          <a:xfrm rot="8185231">
            <a:off x="2934689" y="1338932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890AA005-D136-7D06-3C99-076D45B13F04}"/>
              </a:ext>
            </a:extLst>
          </p:cNvPr>
          <p:cNvSpPr/>
          <p:nvPr/>
        </p:nvSpPr>
        <p:spPr>
          <a:xfrm rot="8185231">
            <a:off x="3583281" y="1332820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B24DFE94-DB8A-90D0-AD57-5D6E6DB48F62}"/>
              </a:ext>
            </a:extLst>
          </p:cNvPr>
          <p:cNvSpPr/>
          <p:nvPr/>
        </p:nvSpPr>
        <p:spPr>
          <a:xfrm rot="8185231">
            <a:off x="4232505" y="1339476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D3C0153E-F16E-F2A6-EF8D-B21D09BF4802}"/>
              </a:ext>
            </a:extLst>
          </p:cNvPr>
          <p:cNvSpPr/>
          <p:nvPr/>
        </p:nvSpPr>
        <p:spPr>
          <a:xfrm rot="8185231">
            <a:off x="4880054" y="1335175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3FDC3037-3FC6-35FE-95A0-ADD9446AE53A}"/>
              </a:ext>
            </a:extLst>
          </p:cNvPr>
          <p:cNvSpPr/>
          <p:nvPr/>
        </p:nvSpPr>
        <p:spPr>
          <a:xfrm rot="8185231">
            <a:off x="5519641" y="1335994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E7C990A9-509D-D785-305B-9F2577EDFDA6}"/>
              </a:ext>
            </a:extLst>
          </p:cNvPr>
          <p:cNvSpPr/>
          <p:nvPr/>
        </p:nvSpPr>
        <p:spPr>
          <a:xfrm rot="8185231">
            <a:off x="6112917" y="1342789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F529B6DD-97BE-7386-F4C2-C99B44BF1C56}"/>
              </a:ext>
            </a:extLst>
          </p:cNvPr>
          <p:cNvSpPr/>
          <p:nvPr/>
        </p:nvSpPr>
        <p:spPr>
          <a:xfrm rot="8185231">
            <a:off x="6716155" y="1349668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9212169B-7979-48A2-155A-50ECD7BD8D3C}"/>
              </a:ext>
            </a:extLst>
          </p:cNvPr>
          <p:cNvSpPr/>
          <p:nvPr/>
        </p:nvSpPr>
        <p:spPr>
          <a:xfrm rot="8185231">
            <a:off x="10946822" y="1315305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3ECD3B81-7202-B3AE-A8D0-4260673EE8D8}"/>
              </a:ext>
            </a:extLst>
          </p:cNvPr>
          <p:cNvSpPr/>
          <p:nvPr/>
        </p:nvSpPr>
        <p:spPr>
          <a:xfrm rot="8185231">
            <a:off x="10383789" y="1342789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1AFAE962-6171-B3FE-997C-34F38C360955}"/>
              </a:ext>
            </a:extLst>
          </p:cNvPr>
          <p:cNvSpPr/>
          <p:nvPr/>
        </p:nvSpPr>
        <p:spPr>
          <a:xfrm rot="8185231">
            <a:off x="9806220" y="1358601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7D27CF4E-5DD6-1063-EA61-C8042AA96730}"/>
              </a:ext>
            </a:extLst>
          </p:cNvPr>
          <p:cNvSpPr/>
          <p:nvPr/>
        </p:nvSpPr>
        <p:spPr>
          <a:xfrm rot="8185231">
            <a:off x="9182329" y="1320502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490B7BCD-A17B-DF95-F576-20BC89A4EBEA}"/>
              </a:ext>
            </a:extLst>
          </p:cNvPr>
          <p:cNvSpPr/>
          <p:nvPr/>
        </p:nvSpPr>
        <p:spPr>
          <a:xfrm rot="8185231">
            <a:off x="8576916" y="1348912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D2A78C36-2441-63C7-DEF0-579A43655441}"/>
              </a:ext>
            </a:extLst>
          </p:cNvPr>
          <p:cNvSpPr/>
          <p:nvPr/>
        </p:nvSpPr>
        <p:spPr>
          <a:xfrm rot="8185231">
            <a:off x="7983827" y="1334003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29287F82-6C6F-1AAF-282F-33764F2E1756}"/>
              </a:ext>
            </a:extLst>
          </p:cNvPr>
          <p:cNvSpPr/>
          <p:nvPr/>
        </p:nvSpPr>
        <p:spPr>
          <a:xfrm rot="8185231">
            <a:off x="7370802" y="1327123"/>
            <a:ext cx="914400" cy="914400"/>
          </a:xfrm>
          <a:prstGeom prst="arc">
            <a:avLst/>
          </a:prstGeom>
          <a:ln w="57150">
            <a:solidFill>
              <a:srgbClr val="20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AF3DAE8-E9A1-759B-9172-67FF8F318915}"/>
              </a:ext>
            </a:extLst>
          </p:cNvPr>
          <p:cNvSpPr txBox="1"/>
          <p:nvPr/>
        </p:nvSpPr>
        <p:spPr>
          <a:xfrm>
            <a:off x="9974860" y="466675"/>
            <a:ext cx="2167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</a:p>
        </p:txBody>
      </p:sp>
      <p:sp>
        <p:nvSpPr>
          <p:cNvPr id="95" name="Lightning Bolt 94">
            <a:extLst>
              <a:ext uri="{FF2B5EF4-FFF2-40B4-BE49-F238E27FC236}">
                <a16:creationId xmlns:a16="http://schemas.microsoft.com/office/drawing/2014/main" id="{AEEB23CB-63D1-23E9-5A5B-EB6B1DD6F07C}"/>
              </a:ext>
            </a:extLst>
          </p:cNvPr>
          <p:cNvSpPr/>
          <p:nvPr/>
        </p:nvSpPr>
        <p:spPr>
          <a:xfrm rot="761700">
            <a:off x="4447944" y="5099940"/>
            <a:ext cx="215371" cy="1028657"/>
          </a:xfrm>
          <a:prstGeom prst="lightningBol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DAA32AA-68DC-9DDD-2C6A-8D5C6E08113F}"/>
              </a:ext>
            </a:extLst>
          </p:cNvPr>
          <p:cNvSpPr txBox="1"/>
          <p:nvPr/>
        </p:nvSpPr>
        <p:spPr>
          <a:xfrm>
            <a:off x="4477559" y="5526961"/>
            <a:ext cx="1458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2">
                    <a:lumMod val="90000"/>
                  </a:schemeClr>
                </a:solidFill>
              </a:rPr>
              <a:t>Faecal</a:t>
            </a:r>
            <a:r>
              <a:rPr lang="en-US" sz="1100" dirty="0">
                <a:solidFill>
                  <a:schemeClr val="bg2">
                    <a:lumMod val="90000"/>
                  </a:schemeClr>
                </a:solidFill>
              </a:rPr>
              <a:t> pellets add</a:t>
            </a:r>
          </a:p>
          <a:p>
            <a:pPr algn="ctr"/>
            <a:r>
              <a:rPr lang="en-US" sz="1100" dirty="0">
                <a:solidFill>
                  <a:schemeClr val="bg2">
                    <a:lumMod val="90000"/>
                  </a:schemeClr>
                </a:solidFill>
              </a:rPr>
              <a:t>to the ooze</a:t>
            </a:r>
          </a:p>
        </p:txBody>
      </p:sp>
      <p:sp>
        <p:nvSpPr>
          <p:cNvPr id="97" name="Triangle 96">
            <a:extLst>
              <a:ext uri="{FF2B5EF4-FFF2-40B4-BE49-F238E27FC236}">
                <a16:creationId xmlns:a16="http://schemas.microsoft.com/office/drawing/2014/main" id="{47807DD8-7D10-2531-797B-6BCFD0461BC6}"/>
              </a:ext>
            </a:extLst>
          </p:cNvPr>
          <p:cNvSpPr/>
          <p:nvPr/>
        </p:nvSpPr>
        <p:spPr>
          <a:xfrm>
            <a:off x="1273212" y="1143022"/>
            <a:ext cx="830781" cy="192024"/>
          </a:xfrm>
          <a:prstGeom prst="triangle">
            <a:avLst>
              <a:gd name="adj" fmla="val 5258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4FF5F1-BDCA-FAB7-8471-18FF11F56B68}"/>
              </a:ext>
            </a:extLst>
          </p:cNvPr>
          <p:cNvSpPr txBox="1"/>
          <p:nvPr/>
        </p:nvSpPr>
        <p:spPr>
          <a:xfrm>
            <a:off x="1364778" y="1128960"/>
            <a:ext cx="832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Rice husks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F28BA7E1-EEF5-50AC-6FAF-557945284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041" y="1415593"/>
            <a:ext cx="1502156" cy="555227"/>
          </a:xfrm>
          <a:prstGeom prst="rect">
            <a:avLst/>
          </a:prstGeom>
        </p:spPr>
      </p:pic>
      <p:sp>
        <p:nvSpPr>
          <p:cNvPr id="107" name="Curved Up Arrow 106">
            <a:extLst>
              <a:ext uri="{FF2B5EF4-FFF2-40B4-BE49-F238E27FC236}">
                <a16:creationId xmlns:a16="http://schemas.microsoft.com/office/drawing/2014/main" id="{83F3444F-423F-5247-C23F-35C6661BBC68}"/>
              </a:ext>
            </a:extLst>
          </p:cNvPr>
          <p:cNvSpPr/>
          <p:nvPr/>
        </p:nvSpPr>
        <p:spPr>
          <a:xfrm rot="11473878">
            <a:off x="4094190" y="1314484"/>
            <a:ext cx="774661" cy="208416"/>
          </a:xfrm>
          <a:prstGeom prst="curvedUpArrow">
            <a:avLst/>
          </a:prstGeom>
          <a:solidFill>
            <a:srgbClr val="8E6B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3830E0F-A7A8-8B45-A92F-6412B1800D2A}"/>
              </a:ext>
            </a:extLst>
          </p:cNvPr>
          <p:cNvSpPr/>
          <p:nvPr/>
        </p:nvSpPr>
        <p:spPr>
          <a:xfrm rot="544311">
            <a:off x="4999449" y="1716305"/>
            <a:ext cx="443081" cy="843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29EB40C-DF80-384B-E4F5-33C0950DF53E}"/>
              </a:ext>
            </a:extLst>
          </p:cNvPr>
          <p:cNvSpPr/>
          <p:nvPr/>
        </p:nvSpPr>
        <p:spPr>
          <a:xfrm flipH="1">
            <a:off x="1787952" y="5639859"/>
            <a:ext cx="85333" cy="102545"/>
          </a:xfrm>
          <a:prstGeom prst="ellipse">
            <a:avLst/>
          </a:prstGeom>
          <a:solidFill>
            <a:srgbClr val="E093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D03A7143-4C8C-E134-9954-F9E742791120}"/>
              </a:ext>
            </a:extLst>
          </p:cNvPr>
          <p:cNvSpPr/>
          <p:nvPr/>
        </p:nvSpPr>
        <p:spPr>
          <a:xfrm flipH="1">
            <a:off x="2087045" y="5114670"/>
            <a:ext cx="85333" cy="102545"/>
          </a:xfrm>
          <a:prstGeom prst="ellipse">
            <a:avLst/>
          </a:prstGeom>
          <a:solidFill>
            <a:srgbClr val="E093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4C72F94-0B36-4F6D-38BD-F820296C4359}"/>
              </a:ext>
            </a:extLst>
          </p:cNvPr>
          <p:cNvSpPr/>
          <p:nvPr/>
        </p:nvSpPr>
        <p:spPr>
          <a:xfrm>
            <a:off x="16507" y="6127361"/>
            <a:ext cx="12187451" cy="859809"/>
          </a:xfrm>
          <a:custGeom>
            <a:avLst/>
            <a:gdLst>
              <a:gd name="connsiteX0" fmla="*/ 12146508 w 12187451"/>
              <a:gd name="connsiteY0" fmla="*/ 40943 h 859809"/>
              <a:gd name="connsiteX1" fmla="*/ 12187451 w 12187451"/>
              <a:gd name="connsiteY1" fmla="*/ 859809 h 859809"/>
              <a:gd name="connsiteX2" fmla="*/ 13648 w 12187451"/>
              <a:gd name="connsiteY2" fmla="*/ 846161 h 859809"/>
              <a:gd name="connsiteX3" fmla="*/ 0 w 12187451"/>
              <a:gd name="connsiteY3" fmla="*/ 109182 h 859809"/>
              <a:gd name="connsiteX4" fmla="*/ 0 w 12187451"/>
              <a:gd name="connsiteY4" fmla="*/ 109182 h 859809"/>
              <a:gd name="connsiteX5" fmla="*/ 136478 w 12187451"/>
              <a:gd name="connsiteY5" fmla="*/ 95534 h 859809"/>
              <a:gd name="connsiteX6" fmla="*/ 327547 w 12187451"/>
              <a:gd name="connsiteY6" fmla="*/ 68239 h 859809"/>
              <a:gd name="connsiteX7" fmla="*/ 818866 w 12187451"/>
              <a:gd name="connsiteY7" fmla="*/ 95534 h 859809"/>
              <a:gd name="connsiteX8" fmla="*/ 887105 w 12187451"/>
              <a:gd name="connsiteY8" fmla="*/ 109182 h 859809"/>
              <a:gd name="connsiteX9" fmla="*/ 1132764 w 12187451"/>
              <a:gd name="connsiteY9" fmla="*/ 136478 h 859809"/>
              <a:gd name="connsiteX10" fmla="*/ 1897039 w 12187451"/>
              <a:gd name="connsiteY10" fmla="*/ 109182 h 859809"/>
              <a:gd name="connsiteX11" fmla="*/ 2060812 w 12187451"/>
              <a:gd name="connsiteY11" fmla="*/ 81887 h 859809"/>
              <a:gd name="connsiteX12" fmla="*/ 2183642 w 12187451"/>
              <a:gd name="connsiteY12" fmla="*/ 40943 h 859809"/>
              <a:gd name="connsiteX13" fmla="*/ 2224585 w 12187451"/>
              <a:gd name="connsiteY13" fmla="*/ 27296 h 859809"/>
              <a:gd name="connsiteX14" fmla="*/ 2265529 w 12187451"/>
              <a:gd name="connsiteY14" fmla="*/ 13648 h 859809"/>
              <a:gd name="connsiteX15" fmla="*/ 2388358 w 12187451"/>
              <a:gd name="connsiteY15" fmla="*/ 27296 h 859809"/>
              <a:gd name="connsiteX16" fmla="*/ 2429302 w 12187451"/>
              <a:gd name="connsiteY16" fmla="*/ 40943 h 859809"/>
              <a:gd name="connsiteX17" fmla="*/ 2756848 w 12187451"/>
              <a:gd name="connsiteY17" fmla="*/ 54591 h 859809"/>
              <a:gd name="connsiteX18" fmla="*/ 2920621 w 12187451"/>
              <a:gd name="connsiteY18" fmla="*/ 68239 h 859809"/>
              <a:gd name="connsiteX19" fmla="*/ 3439236 w 12187451"/>
              <a:gd name="connsiteY19" fmla="*/ 40943 h 859809"/>
              <a:gd name="connsiteX20" fmla="*/ 3616657 w 12187451"/>
              <a:gd name="connsiteY20" fmla="*/ 27296 h 859809"/>
              <a:gd name="connsiteX21" fmla="*/ 3753135 w 12187451"/>
              <a:gd name="connsiteY21" fmla="*/ 13648 h 859809"/>
              <a:gd name="connsiteX22" fmla="*/ 4026090 w 12187451"/>
              <a:gd name="connsiteY22" fmla="*/ 0 h 859809"/>
              <a:gd name="connsiteX23" fmla="*/ 4203511 w 12187451"/>
              <a:gd name="connsiteY23" fmla="*/ 13648 h 859809"/>
              <a:gd name="connsiteX24" fmla="*/ 4258102 w 12187451"/>
              <a:gd name="connsiteY24" fmla="*/ 27296 h 859809"/>
              <a:gd name="connsiteX25" fmla="*/ 4449170 w 12187451"/>
              <a:gd name="connsiteY25" fmla="*/ 54591 h 859809"/>
              <a:gd name="connsiteX26" fmla="*/ 4558352 w 12187451"/>
              <a:gd name="connsiteY26" fmla="*/ 68239 h 859809"/>
              <a:gd name="connsiteX27" fmla="*/ 4790364 w 12187451"/>
              <a:gd name="connsiteY27" fmla="*/ 95534 h 859809"/>
              <a:gd name="connsiteX28" fmla="*/ 4885899 w 12187451"/>
              <a:gd name="connsiteY28" fmla="*/ 109182 h 859809"/>
              <a:gd name="connsiteX29" fmla="*/ 4954138 w 12187451"/>
              <a:gd name="connsiteY29" fmla="*/ 122830 h 859809"/>
              <a:gd name="connsiteX30" fmla="*/ 5076967 w 12187451"/>
              <a:gd name="connsiteY30" fmla="*/ 136478 h 859809"/>
              <a:gd name="connsiteX31" fmla="*/ 5322627 w 12187451"/>
              <a:gd name="connsiteY31" fmla="*/ 177421 h 859809"/>
              <a:gd name="connsiteX32" fmla="*/ 5540991 w 12187451"/>
              <a:gd name="connsiteY32" fmla="*/ 163773 h 859809"/>
              <a:gd name="connsiteX33" fmla="*/ 5650173 w 12187451"/>
              <a:gd name="connsiteY33" fmla="*/ 136478 h 859809"/>
              <a:gd name="connsiteX34" fmla="*/ 5773003 w 12187451"/>
              <a:gd name="connsiteY34" fmla="*/ 122830 h 859809"/>
              <a:gd name="connsiteX35" fmla="*/ 6264323 w 12187451"/>
              <a:gd name="connsiteY35" fmla="*/ 95534 h 859809"/>
              <a:gd name="connsiteX36" fmla="*/ 6387152 w 12187451"/>
              <a:gd name="connsiteY36" fmla="*/ 81887 h 859809"/>
              <a:gd name="connsiteX37" fmla="*/ 6455391 w 12187451"/>
              <a:gd name="connsiteY37" fmla="*/ 68239 h 859809"/>
              <a:gd name="connsiteX38" fmla="*/ 6687403 w 12187451"/>
              <a:gd name="connsiteY38" fmla="*/ 54591 h 859809"/>
              <a:gd name="connsiteX39" fmla="*/ 7042245 w 12187451"/>
              <a:gd name="connsiteY39" fmla="*/ 27296 h 859809"/>
              <a:gd name="connsiteX40" fmla="*/ 7478973 w 12187451"/>
              <a:gd name="connsiteY40" fmla="*/ 68239 h 859809"/>
              <a:gd name="connsiteX41" fmla="*/ 7670042 w 12187451"/>
              <a:gd name="connsiteY41" fmla="*/ 95534 h 859809"/>
              <a:gd name="connsiteX42" fmla="*/ 7724633 w 12187451"/>
              <a:gd name="connsiteY42" fmla="*/ 109182 h 859809"/>
              <a:gd name="connsiteX43" fmla="*/ 7942997 w 12187451"/>
              <a:gd name="connsiteY43" fmla="*/ 136478 h 859809"/>
              <a:gd name="connsiteX44" fmla="*/ 8175009 w 12187451"/>
              <a:gd name="connsiteY44" fmla="*/ 109182 h 859809"/>
              <a:gd name="connsiteX45" fmla="*/ 8215952 w 12187451"/>
              <a:gd name="connsiteY45" fmla="*/ 95534 h 859809"/>
              <a:gd name="connsiteX46" fmla="*/ 8270544 w 12187451"/>
              <a:gd name="connsiteY46" fmla="*/ 81887 h 859809"/>
              <a:gd name="connsiteX47" fmla="*/ 8447964 w 12187451"/>
              <a:gd name="connsiteY47" fmla="*/ 54591 h 859809"/>
              <a:gd name="connsiteX48" fmla="*/ 8529851 w 12187451"/>
              <a:gd name="connsiteY48" fmla="*/ 40943 h 859809"/>
              <a:gd name="connsiteX49" fmla="*/ 8693624 w 12187451"/>
              <a:gd name="connsiteY49" fmla="*/ 54591 h 859809"/>
              <a:gd name="connsiteX50" fmla="*/ 8843749 w 12187451"/>
              <a:gd name="connsiteY50" fmla="*/ 95534 h 859809"/>
              <a:gd name="connsiteX51" fmla="*/ 8980227 w 12187451"/>
              <a:gd name="connsiteY51" fmla="*/ 122830 h 859809"/>
              <a:gd name="connsiteX52" fmla="*/ 9062114 w 12187451"/>
              <a:gd name="connsiteY52" fmla="*/ 136478 h 859809"/>
              <a:gd name="connsiteX53" fmla="*/ 9676263 w 12187451"/>
              <a:gd name="connsiteY53" fmla="*/ 150125 h 859809"/>
              <a:gd name="connsiteX54" fmla="*/ 9908275 w 12187451"/>
              <a:gd name="connsiteY54" fmla="*/ 136478 h 859809"/>
              <a:gd name="connsiteX55" fmla="*/ 10208526 w 12187451"/>
              <a:gd name="connsiteY55" fmla="*/ 122830 h 859809"/>
              <a:gd name="connsiteX56" fmla="*/ 10399594 w 12187451"/>
              <a:gd name="connsiteY56" fmla="*/ 95534 h 859809"/>
              <a:gd name="connsiteX57" fmla="*/ 10440538 w 12187451"/>
              <a:gd name="connsiteY57" fmla="*/ 81887 h 859809"/>
              <a:gd name="connsiteX58" fmla="*/ 10631606 w 12187451"/>
              <a:gd name="connsiteY58" fmla="*/ 54591 h 859809"/>
              <a:gd name="connsiteX59" fmla="*/ 10904561 w 12187451"/>
              <a:gd name="connsiteY59" fmla="*/ 68239 h 859809"/>
              <a:gd name="connsiteX60" fmla="*/ 11013744 w 12187451"/>
              <a:gd name="connsiteY60" fmla="*/ 81887 h 859809"/>
              <a:gd name="connsiteX61" fmla="*/ 11273051 w 12187451"/>
              <a:gd name="connsiteY61" fmla="*/ 95534 h 859809"/>
              <a:gd name="connsiteX62" fmla="*/ 11546006 w 12187451"/>
              <a:gd name="connsiteY62" fmla="*/ 81887 h 859809"/>
              <a:gd name="connsiteX63" fmla="*/ 11627893 w 12187451"/>
              <a:gd name="connsiteY63" fmla="*/ 68239 h 859809"/>
              <a:gd name="connsiteX64" fmla="*/ 12050973 w 12187451"/>
              <a:gd name="connsiteY64" fmla="*/ 54591 h 859809"/>
              <a:gd name="connsiteX65" fmla="*/ 12146508 w 12187451"/>
              <a:gd name="connsiteY65" fmla="*/ 40943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187451" h="859809">
                <a:moveTo>
                  <a:pt x="12146508" y="40943"/>
                </a:moveTo>
                <a:lnTo>
                  <a:pt x="12187451" y="859809"/>
                </a:lnTo>
                <a:lnTo>
                  <a:pt x="13648" y="846161"/>
                </a:lnTo>
                <a:lnTo>
                  <a:pt x="0" y="109182"/>
                </a:lnTo>
                <a:lnTo>
                  <a:pt x="0" y="109182"/>
                </a:lnTo>
                <a:cubicBezTo>
                  <a:pt x="45493" y="104633"/>
                  <a:pt x="91111" y="101205"/>
                  <a:pt x="136478" y="95534"/>
                </a:cubicBezTo>
                <a:cubicBezTo>
                  <a:pt x="200317" y="87554"/>
                  <a:pt x="327547" y="68239"/>
                  <a:pt x="327547" y="68239"/>
                </a:cubicBezTo>
                <a:cubicBezTo>
                  <a:pt x="464152" y="73931"/>
                  <a:pt x="669349" y="77944"/>
                  <a:pt x="818866" y="95534"/>
                </a:cubicBezTo>
                <a:cubicBezTo>
                  <a:pt x="841904" y="98244"/>
                  <a:pt x="864103" y="106182"/>
                  <a:pt x="887105" y="109182"/>
                </a:cubicBezTo>
                <a:cubicBezTo>
                  <a:pt x="968803" y="119838"/>
                  <a:pt x="1132764" y="136478"/>
                  <a:pt x="1132764" y="136478"/>
                </a:cubicBezTo>
                <a:cubicBezTo>
                  <a:pt x="1387522" y="127379"/>
                  <a:pt x="1642558" y="124151"/>
                  <a:pt x="1897039" y="109182"/>
                </a:cubicBezTo>
                <a:cubicBezTo>
                  <a:pt x="1952287" y="105932"/>
                  <a:pt x="2060812" y="81887"/>
                  <a:pt x="2060812" y="81887"/>
                </a:cubicBezTo>
                <a:lnTo>
                  <a:pt x="2183642" y="40943"/>
                </a:lnTo>
                <a:lnTo>
                  <a:pt x="2224585" y="27296"/>
                </a:lnTo>
                <a:lnTo>
                  <a:pt x="2265529" y="13648"/>
                </a:lnTo>
                <a:cubicBezTo>
                  <a:pt x="2306472" y="18197"/>
                  <a:pt x="2347724" y="20524"/>
                  <a:pt x="2388358" y="27296"/>
                </a:cubicBezTo>
                <a:cubicBezTo>
                  <a:pt x="2402548" y="29661"/>
                  <a:pt x="2414955" y="39880"/>
                  <a:pt x="2429302" y="40943"/>
                </a:cubicBezTo>
                <a:cubicBezTo>
                  <a:pt x="2538280" y="49015"/>
                  <a:pt x="2647740" y="48529"/>
                  <a:pt x="2756848" y="54591"/>
                </a:cubicBezTo>
                <a:cubicBezTo>
                  <a:pt x="2811544" y="57630"/>
                  <a:pt x="2866030" y="63690"/>
                  <a:pt x="2920621" y="68239"/>
                </a:cubicBezTo>
                <a:cubicBezTo>
                  <a:pt x="3093493" y="59140"/>
                  <a:pt x="3266635" y="54219"/>
                  <a:pt x="3439236" y="40943"/>
                </a:cubicBezTo>
                <a:lnTo>
                  <a:pt x="3616657" y="27296"/>
                </a:lnTo>
                <a:cubicBezTo>
                  <a:pt x="3662205" y="23335"/>
                  <a:pt x="3707517" y="16689"/>
                  <a:pt x="3753135" y="13648"/>
                </a:cubicBezTo>
                <a:cubicBezTo>
                  <a:pt x="3844032" y="7588"/>
                  <a:pt x="3935105" y="4549"/>
                  <a:pt x="4026090" y="0"/>
                </a:cubicBezTo>
                <a:cubicBezTo>
                  <a:pt x="4085230" y="4549"/>
                  <a:pt x="4144602" y="6717"/>
                  <a:pt x="4203511" y="13648"/>
                </a:cubicBezTo>
                <a:cubicBezTo>
                  <a:pt x="4222140" y="15840"/>
                  <a:pt x="4239600" y="24212"/>
                  <a:pt x="4258102" y="27296"/>
                </a:cubicBezTo>
                <a:cubicBezTo>
                  <a:pt x="4321563" y="37873"/>
                  <a:pt x="4385331" y="46611"/>
                  <a:pt x="4449170" y="54591"/>
                </a:cubicBezTo>
                <a:lnTo>
                  <a:pt x="4558352" y="68239"/>
                </a:lnTo>
                <a:cubicBezTo>
                  <a:pt x="4694416" y="84247"/>
                  <a:pt x="4660977" y="78283"/>
                  <a:pt x="4790364" y="95534"/>
                </a:cubicBezTo>
                <a:cubicBezTo>
                  <a:pt x="4822250" y="99785"/>
                  <a:pt x="4854168" y="103893"/>
                  <a:pt x="4885899" y="109182"/>
                </a:cubicBezTo>
                <a:cubicBezTo>
                  <a:pt x="4908780" y="112996"/>
                  <a:pt x="4931174" y="119549"/>
                  <a:pt x="4954138" y="122830"/>
                </a:cubicBezTo>
                <a:cubicBezTo>
                  <a:pt x="4994919" y="128656"/>
                  <a:pt x="5036024" y="131929"/>
                  <a:pt x="5076967" y="136478"/>
                </a:cubicBezTo>
                <a:cubicBezTo>
                  <a:pt x="5173457" y="160600"/>
                  <a:pt x="5218346" y="177421"/>
                  <a:pt x="5322627" y="177421"/>
                </a:cubicBezTo>
                <a:cubicBezTo>
                  <a:pt x="5395557" y="177421"/>
                  <a:pt x="5468203" y="168322"/>
                  <a:pt x="5540991" y="163773"/>
                </a:cubicBezTo>
                <a:cubicBezTo>
                  <a:pt x="5577385" y="154675"/>
                  <a:pt x="5612888" y="140621"/>
                  <a:pt x="5650173" y="136478"/>
                </a:cubicBezTo>
                <a:cubicBezTo>
                  <a:pt x="5691116" y="131929"/>
                  <a:pt x="5731899" y="125570"/>
                  <a:pt x="5773003" y="122830"/>
                </a:cubicBezTo>
                <a:cubicBezTo>
                  <a:pt x="5936666" y="111919"/>
                  <a:pt x="6101300" y="113647"/>
                  <a:pt x="6264323" y="95534"/>
                </a:cubicBezTo>
                <a:cubicBezTo>
                  <a:pt x="6305266" y="90985"/>
                  <a:pt x="6346371" y="87713"/>
                  <a:pt x="6387152" y="81887"/>
                </a:cubicBezTo>
                <a:cubicBezTo>
                  <a:pt x="6410116" y="78607"/>
                  <a:pt x="6432289" y="70339"/>
                  <a:pt x="6455391" y="68239"/>
                </a:cubicBezTo>
                <a:cubicBezTo>
                  <a:pt x="6532544" y="61225"/>
                  <a:pt x="6610120" y="59983"/>
                  <a:pt x="6687403" y="54591"/>
                </a:cubicBezTo>
                <a:lnTo>
                  <a:pt x="7042245" y="27296"/>
                </a:lnTo>
                <a:cubicBezTo>
                  <a:pt x="7220646" y="86760"/>
                  <a:pt x="6958512" y="3180"/>
                  <a:pt x="7478973" y="68239"/>
                </a:cubicBezTo>
                <a:cubicBezTo>
                  <a:pt x="7546046" y="76623"/>
                  <a:pt x="7604464" y="82419"/>
                  <a:pt x="7670042" y="95534"/>
                </a:cubicBezTo>
                <a:cubicBezTo>
                  <a:pt x="7688435" y="99212"/>
                  <a:pt x="7706179" y="105827"/>
                  <a:pt x="7724633" y="109182"/>
                </a:cubicBezTo>
                <a:cubicBezTo>
                  <a:pt x="7785836" y="120310"/>
                  <a:pt x="7884386" y="129966"/>
                  <a:pt x="7942997" y="136478"/>
                </a:cubicBezTo>
                <a:cubicBezTo>
                  <a:pt x="7997137" y="131064"/>
                  <a:pt x="8114668" y="121250"/>
                  <a:pt x="8175009" y="109182"/>
                </a:cubicBezTo>
                <a:cubicBezTo>
                  <a:pt x="8189116" y="106361"/>
                  <a:pt x="8202120" y="99486"/>
                  <a:pt x="8215952" y="95534"/>
                </a:cubicBezTo>
                <a:cubicBezTo>
                  <a:pt x="8233988" y="90381"/>
                  <a:pt x="8252151" y="85566"/>
                  <a:pt x="8270544" y="81887"/>
                </a:cubicBezTo>
                <a:cubicBezTo>
                  <a:pt x="8327293" y="70537"/>
                  <a:pt x="8391143" y="63333"/>
                  <a:pt x="8447964" y="54591"/>
                </a:cubicBezTo>
                <a:cubicBezTo>
                  <a:pt x="8475314" y="50383"/>
                  <a:pt x="8502555" y="45492"/>
                  <a:pt x="8529851" y="40943"/>
                </a:cubicBezTo>
                <a:cubicBezTo>
                  <a:pt x="8584442" y="45492"/>
                  <a:pt x="8639450" y="46465"/>
                  <a:pt x="8693624" y="54591"/>
                </a:cubicBezTo>
                <a:cubicBezTo>
                  <a:pt x="8917699" y="88203"/>
                  <a:pt x="8728510" y="68941"/>
                  <a:pt x="8843749" y="95534"/>
                </a:cubicBezTo>
                <a:cubicBezTo>
                  <a:pt x="8888955" y="105966"/>
                  <a:pt x="8934465" y="115203"/>
                  <a:pt x="8980227" y="122830"/>
                </a:cubicBezTo>
                <a:cubicBezTo>
                  <a:pt x="9007523" y="127379"/>
                  <a:pt x="9034463" y="135394"/>
                  <a:pt x="9062114" y="136478"/>
                </a:cubicBezTo>
                <a:cubicBezTo>
                  <a:pt x="9266724" y="144502"/>
                  <a:pt x="9471547" y="145576"/>
                  <a:pt x="9676263" y="150125"/>
                </a:cubicBezTo>
                <a:lnTo>
                  <a:pt x="9908275" y="136478"/>
                </a:lnTo>
                <a:cubicBezTo>
                  <a:pt x="10008331" y="131347"/>
                  <a:pt x="10108561" y="129494"/>
                  <a:pt x="10208526" y="122830"/>
                </a:cubicBezTo>
                <a:cubicBezTo>
                  <a:pt x="10238042" y="120862"/>
                  <a:pt x="10362352" y="103810"/>
                  <a:pt x="10399594" y="95534"/>
                </a:cubicBezTo>
                <a:cubicBezTo>
                  <a:pt x="10413638" y="92413"/>
                  <a:pt x="10426494" y="85008"/>
                  <a:pt x="10440538" y="81887"/>
                </a:cubicBezTo>
                <a:cubicBezTo>
                  <a:pt x="10491143" y="70642"/>
                  <a:pt x="10584379" y="60494"/>
                  <a:pt x="10631606" y="54591"/>
                </a:cubicBezTo>
                <a:cubicBezTo>
                  <a:pt x="10722591" y="59140"/>
                  <a:pt x="10813694" y="61748"/>
                  <a:pt x="10904561" y="68239"/>
                </a:cubicBezTo>
                <a:cubicBezTo>
                  <a:pt x="10941145" y="70852"/>
                  <a:pt x="10977167" y="79178"/>
                  <a:pt x="11013744" y="81887"/>
                </a:cubicBezTo>
                <a:cubicBezTo>
                  <a:pt x="11100063" y="88281"/>
                  <a:pt x="11186615" y="90985"/>
                  <a:pt x="11273051" y="95534"/>
                </a:cubicBezTo>
                <a:cubicBezTo>
                  <a:pt x="11364036" y="90985"/>
                  <a:pt x="11455176" y="88874"/>
                  <a:pt x="11546006" y="81887"/>
                </a:cubicBezTo>
                <a:cubicBezTo>
                  <a:pt x="11573597" y="79765"/>
                  <a:pt x="11600261" y="69733"/>
                  <a:pt x="11627893" y="68239"/>
                </a:cubicBezTo>
                <a:cubicBezTo>
                  <a:pt x="11768787" y="60623"/>
                  <a:pt x="11909946" y="59140"/>
                  <a:pt x="12050973" y="54591"/>
                </a:cubicBezTo>
                <a:lnTo>
                  <a:pt x="12146508" y="4094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Seabed ooze and warming methane</a:t>
            </a:r>
          </a:p>
          <a:p>
            <a:pPr algn="ctr"/>
            <a:r>
              <a:rPr lang="en-US" sz="1400" dirty="0"/>
              <a:t> hydrates emit methane bubbles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DBAE3B0-CD50-D40C-E8B9-898FBF3BC905}"/>
              </a:ext>
            </a:extLst>
          </p:cNvPr>
          <p:cNvSpPr/>
          <p:nvPr/>
        </p:nvSpPr>
        <p:spPr>
          <a:xfrm>
            <a:off x="1652088" y="5847262"/>
            <a:ext cx="172052" cy="156866"/>
          </a:xfrm>
          <a:prstGeom prst="ellipse">
            <a:avLst/>
          </a:prstGeom>
          <a:solidFill>
            <a:srgbClr val="E093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ie 45">
            <a:extLst>
              <a:ext uri="{FF2B5EF4-FFF2-40B4-BE49-F238E27FC236}">
                <a16:creationId xmlns:a16="http://schemas.microsoft.com/office/drawing/2014/main" id="{FE42AAF0-0137-6852-4571-FC84BECE85EE}"/>
              </a:ext>
            </a:extLst>
          </p:cNvPr>
          <p:cNvSpPr/>
          <p:nvPr/>
        </p:nvSpPr>
        <p:spPr>
          <a:xfrm rot="10279528">
            <a:off x="4269508" y="2849308"/>
            <a:ext cx="261730" cy="237532"/>
          </a:xfrm>
          <a:prstGeom prst="pi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9" name="Pie 128">
            <a:extLst>
              <a:ext uri="{FF2B5EF4-FFF2-40B4-BE49-F238E27FC236}">
                <a16:creationId xmlns:a16="http://schemas.microsoft.com/office/drawing/2014/main" id="{887FE496-0770-1839-D40A-313C22D1ED7F}"/>
              </a:ext>
            </a:extLst>
          </p:cNvPr>
          <p:cNvSpPr/>
          <p:nvPr/>
        </p:nvSpPr>
        <p:spPr>
          <a:xfrm rot="10279528">
            <a:off x="2372701" y="4146698"/>
            <a:ext cx="261730" cy="237532"/>
          </a:xfrm>
          <a:prstGeom prst="pi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Pie 129">
            <a:extLst>
              <a:ext uri="{FF2B5EF4-FFF2-40B4-BE49-F238E27FC236}">
                <a16:creationId xmlns:a16="http://schemas.microsoft.com/office/drawing/2014/main" id="{6C4F36CB-55F0-A51C-38D6-30EF8C02843B}"/>
              </a:ext>
            </a:extLst>
          </p:cNvPr>
          <p:cNvSpPr/>
          <p:nvPr/>
        </p:nvSpPr>
        <p:spPr>
          <a:xfrm rot="10279528">
            <a:off x="2041512" y="5000175"/>
            <a:ext cx="261730" cy="237532"/>
          </a:xfrm>
          <a:prstGeom prst="pi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17DB4AB-D002-7251-A0C1-B68A15D165B4}"/>
              </a:ext>
            </a:extLst>
          </p:cNvPr>
          <p:cNvSpPr txBox="1"/>
          <p:nvPr/>
        </p:nvSpPr>
        <p:spPr>
          <a:xfrm>
            <a:off x="2576023" y="4075275"/>
            <a:ext cx="17178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Methanotroph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521F3E-98F7-65CD-D2B9-326512E0B857}"/>
              </a:ext>
            </a:extLst>
          </p:cNvPr>
          <p:cNvSpPr txBox="1"/>
          <p:nvPr/>
        </p:nvSpPr>
        <p:spPr>
          <a:xfrm>
            <a:off x="1894146" y="5587141"/>
            <a:ext cx="168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093F6"/>
                </a:solidFill>
              </a:rPr>
              <a:t>Methane bubbles</a:t>
            </a:r>
          </a:p>
          <a:p>
            <a:pPr algn="ctr"/>
            <a:r>
              <a:rPr lang="en-US" sz="1600" b="1" dirty="0">
                <a:solidFill>
                  <a:srgbClr val="E093F6"/>
                </a:solidFill>
              </a:rPr>
              <a:t>dissolving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D8ABC87-3320-D655-9146-A5C32EF05902}"/>
              </a:ext>
            </a:extLst>
          </p:cNvPr>
          <p:cNvSpPr txBox="1"/>
          <p:nvPr/>
        </p:nvSpPr>
        <p:spPr>
          <a:xfrm>
            <a:off x="441197" y="3348805"/>
            <a:ext cx="1690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Slowly sinking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nutrient powders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F64A47D-3639-5DC7-3FF3-0619B28E323D}"/>
              </a:ext>
            </a:extLst>
          </p:cNvPr>
          <p:cNvSpPr txBox="1"/>
          <p:nvPr/>
        </p:nvSpPr>
        <p:spPr>
          <a:xfrm>
            <a:off x="2127999" y="4707186"/>
            <a:ext cx="2294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Methanotrophs consume</a:t>
            </a:r>
          </a:p>
          <a:p>
            <a:pPr algn="ctr"/>
            <a:r>
              <a:rPr lang="en-US" sz="1600" dirty="0">
                <a:solidFill>
                  <a:srgbClr val="FFC000"/>
                </a:solidFill>
              </a:rPr>
              <a:t>methane, transforming</a:t>
            </a:r>
          </a:p>
          <a:p>
            <a:pPr algn="ctr"/>
            <a:r>
              <a:rPr lang="en-US" sz="1600" dirty="0">
                <a:solidFill>
                  <a:srgbClr val="FFC000"/>
                </a:solidFill>
              </a:rPr>
              <a:t> it into biomass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279F713-BBA3-4F1F-2F70-043A63B77DEA}"/>
              </a:ext>
            </a:extLst>
          </p:cNvPr>
          <p:cNvSpPr/>
          <p:nvPr/>
        </p:nvSpPr>
        <p:spPr>
          <a:xfrm>
            <a:off x="1340599" y="6428095"/>
            <a:ext cx="172052" cy="156866"/>
          </a:xfrm>
          <a:prstGeom prst="ellipse">
            <a:avLst/>
          </a:prstGeom>
          <a:solidFill>
            <a:srgbClr val="E093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A4756EB-5B08-508E-39D5-24FCEF43A7CE}"/>
              </a:ext>
            </a:extLst>
          </p:cNvPr>
          <p:cNvGrpSpPr/>
          <p:nvPr/>
        </p:nvGrpSpPr>
        <p:grpSpPr>
          <a:xfrm>
            <a:off x="3731673" y="1465472"/>
            <a:ext cx="763444" cy="225220"/>
            <a:chOff x="7522403" y="5458305"/>
            <a:chExt cx="1665654" cy="43513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EF11FA59-64B7-8499-95E4-0D8C41B7B521}"/>
                </a:ext>
              </a:extLst>
            </p:cNvPr>
            <p:cNvGrpSpPr/>
            <p:nvPr/>
          </p:nvGrpSpPr>
          <p:grpSpPr>
            <a:xfrm>
              <a:off x="7522403" y="5458305"/>
              <a:ext cx="1665654" cy="435130"/>
              <a:chOff x="4073812" y="4285522"/>
              <a:chExt cx="1055544" cy="908778"/>
            </a:xfrm>
          </p:grpSpPr>
          <p:sp>
            <p:nvSpPr>
              <p:cNvPr id="145" name="Sun 144">
                <a:extLst>
                  <a:ext uri="{FF2B5EF4-FFF2-40B4-BE49-F238E27FC236}">
                    <a16:creationId xmlns:a16="http://schemas.microsoft.com/office/drawing/2014/main" id="{20C5DCF0-6029-F18A-78BE-7DFB91BD838A}"/>
                  </a:ext>
                </a:extLst>
              </p:cNvPr>
              <p:cNvSpPr/>
              <p:nvPr/>
            </p:nvSpPr>
            <p:spPr>
              <a:xfrm>
                <a:off x="4073812" y="4285522"/>
                <a:ext cx="1055544" cy="908778"/>
              </a:xfrm>
              <a:prstGeom prst="sun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F437FDC-F898-4F9B-9EB2-40769B1BDE22}"/>
                  </a:ext>
                </a:extLst>
              </p:cNvPr>
              <p:cNvSpPr/>
              <p:nvPr/>
            </p:nvSpPr>
            <p:spPr>
              <a:xfrm>
                <a:off x="4328534" y="4465455"/>
                <a:ext cx="546100" cy="5489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0DA2F4B-2193-C9A0-B4D5-F0357D7A9734}"/>
                </a:ext>
              </a:extLst>
            </p:cNvPr>
            <p:cNvSpPr/>
            <p:nvPr/>
          </p:nvSpPr>
          <p:spPr>
            <a:xfrm>
              <a:off x="7898942" y="5559995"/>
              <a:ext cx="887163" cy="23174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A5068B1-8D80-17DE-CA19-07048D5316AB}"/>
              </a:ext>
            </a:extLst>
          </p:cNvPr>
          <p:cNvGrpSpPr/>
          <p:nvPr/>
        </p:nvGrpSpPr>
        <p:grpSpPr>
          <a:xfrm>
            <a:off x="2390636" y="2085965"/>
            <a:ext cx="763444" cy="225220"/>
            <a:chOff x="7522403" y="5458305"/>
            <a:chExt cx="1665654" cy="43513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2D1C7846-F3C3-8A88-FD49-48F72EACA08E}"/>
                </a:ext>
              </a:extLst>
            </p:cNvPr>
            <p:cNvGrpSpPr/>
            <p:nvPr/>
          </p:nvGrpSpPr>
          <p:grpSpPr>
            <a:xfrm>
              <a:off x="7522403" y="5458305"/>
              <a:ext cx="1665654" cy="435130"/>
              <a:chOff x="4073812" y="4285522"/>
              <a:chExt cx="1055544" cy="908778"/>
            </a:xfrm>
          </p:grpSpPr>
          <p:sp>
            <p:nvSpPr>
              <p:cNvPr id="150" name="Sun 149">
                <a:extLst>
                  <a:ext uri="{FF2B5EF4-FFF2-40B4-BE49-F238E27FC236}">
                    <a16:creationId xmlns:a16="http://schemas.microsoft.com/office/drawing/2014/main" id="{8260357E-A8DA-4901-66CF-BB20EC31C5C5}"/>
                  </a:ext>
                </a:extLst>
              </p:cNvPr>
              <p:cNvSpPr/>
              <p:nvPr/>
            </p:nvSpPr>
            <p:spPr>
              <a:xfrm>
                <a:off x="4073812" y="4285522"/>
                <a:ext cx="1055544" cy="908778"/>
              </a:xfrm>
              <a:prstGeom prst="sun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F4DD357C-D5C0-54C2-643E-0BD9364C6BAE}"/>
                  </a:ext>
                </a:extLst>
              </p:cNvPr>
              <p:cNvSpPr/>
              <p:nvPr/>
            </p:nvSpPr>
            <p:spPr>
              <a:xfrm>
                <a:off x="4328534" y="4465455"/>
                <a:ext cx="546100" cy="5489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11C7612-A3BB-80C4-AE6D-C6A9DB5F4D78}"/>
                </a:ext>
              </a:extLst>
            </p:cNvPr>
            <p:cNvSpPr/>
            <p:nvPr/>
          </p:nvSpPr>
          <p:spPr>
            <a:xfrm>
              <a:off x="7898942" y="5559995"/>
              <a:ext cx="887163" cy="23174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Oval 151">
            <a:extLst>
              <a:ext uri="{FF2B5EF4-FFF2-40B4-BE49-F238E27FC236}">
                <a16:creationId xmlns:a16="http://schemas.microsoft.com/office/drawing/2014/main" id="{32BE8EDB-1169-3A5D-5282-2B928572C957}"/>
              </a:ext>
            </a:extLst>
          </p:cNvPr>
          <p:cNvSpPr/>
          <p:nvPr/>
        </p:nvSpPr>
        <p:spPr>
          <a:xfrm>
            <a:off x="4536814" y="2084595"/>
            <a:ext cx="408424" cy="1449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08A79AB-BE49-9A67-BCE2-A7DDC1ED39B3}"/>
              </a:ext>
            </a:extLst>
          </p:cNvPr>
          <p:cNvGrpSpPr/>
          <p:nvPr/>
        </p:nvGrpSpPr>
        <p:grpSpPr>
          <a:xfrm>
            <a:off x="1025501" y="2772742"/>
            <a:ext cx="912956" cy="249434"/>
            <a:chOff x="4073812" y="4285522"/>
            <a:chExt cx="1055544" cy="908778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9DF1B803-9D37-CC05-4565-06D6A56EFE1A}"/>
                </a:ext>
              </a:extLst>
            </p:cNvPr>
            <p:cNvGrpSpPr/>
            <p:nvPr/>
          </p:nvGrpSpPr>
          <p:grpSpPr>
            <a:xfrm>
              <a:off x="4073812" y="4285522"/>
              <a:ext cx="1055544" cy="908778"/>
              <a:chOff x="4073812" y="4285522"/>
              <a:chExt cx="1055544" cy="908778"/>
            </a:xfrm>
          </p:grpSpPr>
          <p:sp>
            <p:nvSpPr>
              <p:cNvPr id="191" name="Sun 190">
                <a:extLst>
                  <a:ext uri="{FF2B5EF4-FFF2-40B4-BE49-F238E27FC236}">
                    <a16:creationId xmlns:a16="http://schemas.microsoft.com/office/drawing/2014/main" id="{7F02404E-5B91-48E4-E78F-3B04EACC391C}"/>
                  </a:ext>
                </a:extLst>
              </p:cNvPr>
              <p:cNvSpPr/>
              <p:nvPr/>
            </p:nvSpPr>
            <p:spPr>
              <a:xfrm>
                <a:off x="4073812" y="4285522"/>
                <a:ext cx="1055544" cy="908778"/>
              </a:xfrm>
              <a:prstGeom prst="sun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DE3B2BA9-4006-51D5-CAAD-00A374F3C9FB}"/>
                  </a:ext>
                </a:extLst>
              </p:cNvPr>
              <p:cNvSpPr/>
              <p:nvPr/>
            </p:nvSpPr>
            <p:spPr>
              <a:xfrm>
                <a:off x="4328534" y="4465455"/>
                <a:ext cx="546100" cy="5489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244D38D-ED5C-CA83-72DB-D8C52670EEA8}"/>
                </a:ext>
              </a:extLst>
            </p:cNvPr>
            <p:cNvSpPr/>
            <p:nvPr/>
          </p:nvSpPr>
          <p:spPr>
            <a:xfrm>
              <a:off x="4284084" y="4470943"/>
              <a:ext cx="630816" cy="558892"/>
            </a:xfrm>
            <a:prstGeom prst="ellipse">
              <a:avLst/>
            </a:prstGeom>
            <a:solidFill>
              <a:srgbClr val="1B26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ADE16DB-98DC-41EE-C31C-3D26B22CFA68}"/>
              </a:ext>
            </a:extLst>
          </p:cNvPr>
          <p:cNvGrpSpPr/>
          <p:nvPr/>
        </p:nvGrpSpPr>
        <p:grpSpPr>
          <a:xfrm>
            <a:off x="1023316" y="4412234"/>
            <a:ext cx="912956" cy="249434"/>
            <a:chOff x="4073812" y="4285522"/>
            <a:chExt cx="1055544" cy="908778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569FFFC8-FCBD-DA82-1BEF-0EF69CA83F4F}"/>
                </a:ext>
              </a:extLst>
            </p:cNvPr>
            <p:cNvGrpSpPr/>
            <p:nvPr/>
          </p:nvGrpSpPr>
          <p:grpSpPr>
            <a:xfrm>
              <a:off x="4073812" y="4285522"/>
              <a:ext cx="1055544" cy="908778"/>
              <a:chOff x="4073812" y="4285522"/>
              <a:chExt cx="1055544" cy="908778"/>
            </a:xfrm>
          </p:grpSpPr>
          <p:sp>
            <p:nvSpPr>
              <p:cNvPr id="196" name="Sun 195">
                <a:extLst>
                  <a:ext uri="{FF2B5EF4-FFF2-40B4-BE49-F238E27FC236}">
                    <a16:creationId xmlns:a16="http://schemas.microsoft.com/office/drawing/2014/main" id="{A79874B8-E0BD-B22A-3874-D3D43897B7F6}"/>
                  </a:ext>
                </a:extLst>
              </p:cNvPr>
              <p:cNvSpPr/>
              <p:nvPr/>
            </p:nvSpPr>
            <p:spPr>
              <a:xfrm>
                <a:off x="4073812" y="4285522"/>
                <a:ext cx="1055544" cy="908778"/>
              </a:xfrm>
              <a:prstGeom prst="sun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188F60E8-008E-0706-3834-102B1A882BC6}"/>
                  </a:ext>
                </a:extLst>
              </p:cNvPr>
              <p:cNvSpPr/>
              <p:nvPr/>
            </p:nvSpPr>
            <p:spPr>
              <a:xfrm>
                <a:off x="4328534" y="4465455"/>
                <a:ext cx="546100" cy="5489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8A4913C-3F7E-291D-4493-CADE27893B08}"/>
                </a:ext>
              </a:extLst>
            </p:cNvPr>
            <p:cNvSpPr/>
            <p:nvPr/>
          </p:nvSpPr>
          <p:spPr>
            <a:xfrm>
              <a:off x="4284084" y="4470943"/>
              <a:ext cx="630816" cy="558892"/>
            </a:xfrm>
            <a:prstGeom prst="ellipse">
              <a:avLst/>
            </a:prstGeom>
            <a:solidFill>
              <a:srgbClr val="1B26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CE57C02-197F-7CCB-9247-432A8D26C526}"/>
              </a:ext>
            </a:extLst>
          </p:cNvPr>
          <p:cNvGrpSpPr/>
          <p:nvPr/>
        </p:nvGrpSpPr>
        <p:grpSpPr>
          <a:xfrm>
            <a:off x="960329" y="6040504"/>
            <a:ext cx="912956" cy="249434"/>
            <a:chOff x="4073812" y="4285522"/>
            <a:chExt cx="1055544" cy="908778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579AB034-4DB4-EAD3-ACAD-B71934495C04}"/>
                </a:ext>
              </a:extLst>
            </p:cNvPr>
            <p:cNvGrpSpPr/>
            <p:nvPr/>
          </p:nvGrpSpPr>
          <p:grpSpPr>
            <a:xfrm>
              <a:off x="4073812" y="4285522"/>
              <a:ext cx="1055544" cy="908778"/>
              <a:chOff x="4073812" y="4285522"/>
              <a:chExt cx="1055544" cy="908778"/>
            </a:xfrm>
          </p:grpSpPr>
          <p:sp>
            <p:nvSpPr>
              <p:cNvPr id="201" name="Sun 200">
                <a:extLst>
                  <a:ext uri="{FF2B5EF4-FFF2-40B4-BE49-F238E27FC236}">
                    <a16:creationId xmlns:a16="http://schemas.microsoft.com/office/drawing/2014/main" id="{6C8E4F9F-5387-4F19-AC17-A47DBDB4F08F}"/>
                  </a:ext>
                </a:extLst>
              </p:cNvPr>
              <p:cNvSpPr/>
              <p:nvPr/>
            </p:nvSpPr>
            <p:spPr>
              <a:xfrm>
                <a:off x="4073812" y="4285522"/>
                <a:ext cx="1055544" cy="908778"/>
              </a:xfrm>
              <a:prstGeom prst="sun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26E67D56-6E9C-8F5E-0C70-FB40B8B1524F}"/>
                  </a:ext>
                </a:extLst>
              </p:cNvPr>
              <p:cNvSpPr/>
              <p:nvPr/>
            </p:nvSpPr>
            <p:spPr>
              <a:xfrm>
                <a:off x="4328534" y="4465455"/>
                <a:ext cx="546100" cy="5489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3F9496A-0E46-564B-7D9A-05B41BFD2797}"/>
                </a:ext>
              </a:extLst>
            </p:cNvPr>
            <p:cNvSpPr/>
            <p:nvPr/>
          </p:nvSpPr>
          <p:spPr>
            <a:xfrm>
              <a:off x="4284084" y="4470943"/>
              <a:ext cx="630816" cy="558892"/>
            </a:xfrm>
            <a:prstGeom prst="ellipse">
              <a:avLst/>
            </a:prstGeom>
            <a:solidFill>
              <a:srgbClr val="1B26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3" name="Pie 202">
            <a:extLst>
              <a:ext uri="{FF2B5EF4-FFF2-40B4-BE49-F238E27FC236}">
                <a16:creationId xmlns:a16="http://schemas.microsoft.com/office/drawing/2014/main" id="{3E6953B1-F9F5-F905-71EC-DEA9ECA44D39}"/>
              </a:ext>
            </a:extLst>
          </p:cNvPr>
          <p:cNvSpPr/>
          <p:nvPr/>
        </p:nvSpPr>
        <p:spPr>
          <a:xfrm rot="10279528">
            <a:off x="1370100" y="6317432"/>
            <a:ext cx="261730" cy="237532"/>
          </a:xfrm>
          <a:prstGeom prst="pi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Curved Up Arrow 107">
            <a:extLst>
              <a:ext uri="{FF2B5EF4-FFF2-40B4-BE49-F238E27FC236}">
                <a16:creationId xmlns:a16="http://schemas.microsoft.com/office/drawing/2014/main" id="{721FD4DC-A9CC-491D-0A31-793A0F19A87F}"/>
              </a:ext>
            </a:extLst>
          </p:cNvPr>
          <p:cNvSpPr/>
          <p:nvPr/>
        </p:nvSpPr>
        <p:spPr>
          <a:xfrm rot="10800000">
            <a:off x="4150633" y="1456340"/>
            <a:ext cx="711770" cy="249966"/>
          </a:xfrm>
          <a:prstGeom prst="curvedUpArrow">
            <a:avLst/>
          </a:prstGeom>
          <a:solidFill>
            <a:srgbClr val="8E6B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F90F147-C7AD-FD41-E44B-B0FF1406B2F4}"/>
              </a:ext>
            </a:extLst>
          </p:cNvPr>
          <p:cNvCxnSpPr>
            <a:cxnSpLocks/>
            <a:stCxn id="150" idx="1"/>
          </p:cNvCxnSpPr>
          <p:nvPr/>
        </p:nvCxnSpPr>
        <p:spPr>
          <a:xfrm flipH="1">
            <a:off x="1586535" y="2198575"/>
            <a:ext cx="804101" cy="560999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D0866507-E0A7-B06E-6C0D-F5C1FBBCC76B}"/>
              </a:ext>
            </a:extLst>
          </p:cNvPr>
          <p:cNvCxnSpPr>
            <a:cxnSpLocks/>
          </p:cNvCxnSpPr>
          <p:nvPr/>
        </p:nvCxnSpPr>
        <p:spPr>
          <a:xfrm>
            <a:off x="3098261" y="2196166"/>
            <a:ext cx="1423933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7BEE954-8288-6D16-E04A-5209D4469B76}"/>
              </a:ext>
            </a:extLst>
          </p:cNvPr>
          <p:cNvGrpSpPr/>
          <p:nvPr/>
        </p:nvGrpSpPr>
        <p:grpSpPr>
          <a:xfrm>
            <a:off x="6464400" y="1390658"/>
            <a:ext cx="763444" cy="225220"/>
            <a:chOff x="7522403" y="5458305"/>
            <a:chExt cx="1665654" cy="435130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3232DA2B-4189-C5E6-30EB-662CDA8B613D}"/>
                </a:ext>
              </a:extLst>
            </p:cNvPr>
            <p:cNvGrpSpPr/>
            <p:nvPr/>
          </p:nvGrpSpPr>
          <p:grpSpPr>
            <a:xfrm>
              <a:off x="7522403" y="5458305"/>
              <a:ext cx="1665654" cy="435130"/>
              <a:chOff x="4073812" y="4285522"/>
              <a:chExt cx="1055544" cy="908778"/>
            </a:xfrm>
          </p:grpSpPr>
          <p:sp>
            <p:nvSpPr>
              <p:cNvPr id="214" name="Sun 213">
                <a:extLst>
                  <a:ext uri="{FF2B5EF4-FFF2-40B4-BE49-F238E27FC236}">
                    <a16:creationId xmlns:a16="http://schemas.microsoft.com/office/drawing/2014/main" id="{D54B136D-8A5D-FF02-D12F-B58391A29A6D}"/>
                  </a:ext>
                </a:extLst>
              </p:cNvPr>
              <p:cNvSpPr/>
              <p:nvPr/>
            </p:nvSpPr>
            <p:spPr>
              <a:xfrm>
                <a:off x="4073812" y="4285522"/>
                <a:ext cx="1055544" cy="908778"/>
              </a:xfrm>
              <a:prstGeom prst="sun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97992730-9699-7BF6-131E-8501B7348603}"/>
                  </a:ext>
                </a:extLst>
              </p:cNvPr>
              <p:cNvSpPr/>
              <p:nvPr/>
            </p:nvSpPr>
            <p:spPr>
              <a:xfrm>
                <a:off x="4328534" y="4465455"/>
                <a:ext cx="546100" cy="5489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8C641007-4FF6-028B-8E55-0FE311EA1CD1}"/>
                </a:ext>
              </a:extLst>
            </p:cNvPr>
            <p:cNvSpPr/>
            <p:nvPr/>
          </p:nvSpPr>
          <p:spPr>
            <a:xfrm>
              <a:off x="7898942" y="5559995"/>
              <a:ext cx="887163" cy="23174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B664646D-2461-99EB-7403-CC74D1DBF1EA}"/>
              </a:ext>
            </a:extLst>
          </p:cNvPr>
          <p:cNvSpPr txBox="1"/>
          <p:nvPr/>
        </p:nvSpPr>
        <p:spPr>
          <a:xfrm>
            <a:off x="6550372" y="1179909"/>
            <a:ext cx="6146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Composite flake is composed of a buoyant, durable, inner pellet and </a:t>
            </a:r>
          </a:p>
          <a:p>
            <a:pPr algn="ctr"/>
            <a:r>
              <a:rPr lang="en-US" sz="1400" dirty="0"/>
              <a:t>a dense, outer coat bound by weak rice-water glue that dissolves </a:t>
            </a:r>
          </a:p>
          <a:p>
            <a:pPr algn="ctr"/>
            <a:r>
              <a:rPr lang="en-US" sz="1400" dirty="0"/>
              <a:t>in seawater, releasing the special, methanotroph-nutrient powders </a:t>
            </a:r>
          </a:p>
          <a:p>
            <a:pPr algn="ctr"/>
            <a:r>
              <a:rPr lang="en-US" sz="1400" dirty="0"/>
              <a:t>that suffuse the water column and the top ooze layers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5E917A34-4BA5-803E-8AE9-5A5403E1D908}"/>
              </a:ext>
            </a:extLst>
          </p:cNvPr>
          <p:cNvSpPr txBox="1"/>
          <p:nvPr/>
        </p:nvSpPr>
        <p:spPr>
          <a:xfrm>
            <a:off x="4916845" y="1956072"/>
            <a:ext cx="7933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Pellet</a:t>
            </a: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E0399BBA-F488-8FDA-211F-E3732C6F21A2}"/>
              </a:ext>
            </a:extLst>
          </p:cNvPr>
          <p:cNvGrpSpPr/>
          <p:nvPr/>
        </p:nvGrpSpPr>
        <p:grpSpPr>
          <a:xfrm>
            <a:off x="1342043" y="6449750"/>
            <a:ext cx="2868756" cy="358288"/>
            <a:chOff x="1288572" y="6488590"/>
            <a:chExt cx="2868756" cy="358288"/>
          </a:xfrm>
        </p:grpSpPr>
        <p:sp>
          <p:nvSpPr>
            <p:cNvPr id="223" name="Cloud 222">
              <a:extLst>
                <a:ext uri="{FF2B5EF4-FFF2-40B4-BE49-F238E27FC236}">
                  <a16:creationId xmlns:a16="http://schemas.microsoft.com/office/drawing/2014/main" id="{B91C40EA-6876-08D0-77C0-06F5609052F6}"/>
                </a:ext>
              </a:extLst>
            </p:cNvPr>
            <p:cNvSpPr/>
            <p:nvPr/>
          </p:nvSpPr>
          <p:spPr>
            <a:xfrm>
              <a:off x="1288572" y="6515014"/>
              <a:ext cx="2868756" cy="331864"/>
            </a:xfrm>
            <a:prstGeom prst="cloud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A93AB22F-59C1-EB16-59EF-21CF9B19806E}"/>
                </a:ext>
              </a:extLst>
            </p:cNvPr>
            <p:cNvSpPr txBox="1"/>
            <p:nvPr/>
          </p:nvSpPr>
          <p:spPr>
            <a:xfrm>
              <a:off x="1616184" y="6488590"/>
              <a:ext cx="2118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Melting methane hydrates</a:t>
              </a:r>
            </a:p>
          </p:txBody>
        </p: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B967E1F4-DDCD-37CF-B47D-24CC97EBABAE}"/>
              </a:ext>
            </a:extLst>
          </p:cNvPr>
          <p:cNvSpPr txBox="1"/>
          <p:nvPr/>
        </p:nvSpPr>
        <p:spPr>
          <a:xfrm>
            <a:off x="7000711" y="6171916"/>
            <a:ext cx="6381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Net effect: less ocean outgassing than </a:t>
            </a:r>
          </a:p>
          <a:p>
            <a:pPr algn="ctr"/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otherwise and more biomass </a:t>
            </a:r>
          </a:p>
        </p:txBody>
      </p:sp>
    </p:spTree>
    <p:extLst>
      <p:ext uri="{BB962C8B-B14F-4D97-AF65-F5344CB8AC3E}">
        <p14:creationId xmlns:p14="http://schemas.microsoft.com/office/powerpoint/2010/main" val="4127228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225</Words>
  <Application>Microsoft Macintosh PowerPoint</Application>
  <PresentationFormat>Widescreen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 Clarke</dc:creator>
  <cp:lastModifiedBy>Sev Clarke</cp:lastModifiedBy>
  <cp:revision>14</cp:revision>
  <cp:lastPrinted>2022-04-19T05:40:41Z</cp:lastPrinted>
  <dcterms:created xsi:type="dcterms:W3CDTF">2022-04-19T00:59:39Z</dcterms:created>
  <dcterms:modified xsi:type="dcterms:W3CDTF">2022-06-11T00:15:21Z</dcterms:modified>
</cp:coreProperties>
</file>