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33C35-A1B1-F049-8901-91232F0BF82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612ADCE-411D-444A-AB3B-6EB93DE840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38882A0-1998-AA4C-BE11-39ED5A6570A5}"/>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5" name="Footer Placeholder 4">
            <a:extLst>
              <a:ext uri="{FF2B5EF4-FFF2-40B4-BE49-F238E27FC236}">
                <a16:creationId xmlns:a16="http://schemas.microsoft.com/office/drawing/2014/main" id="{E71A04AF-3867-6745-9649-299F48900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E6562A-CD4C-0E47-A54D-32901B74CDCC}"/>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4264376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D8C8A-597A-9E4C-B5D0-FEDAFF85C99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F66C55-6C61-DA4A-9669-C54EF05E7A3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4F976F-14F1-A14E-8871-C734EB01E378}"/>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5" name="Footer Placeholder 4">
            <a:extLst>
              <a:ext uri="{FF2B5EF4-FFF2-40B4-BE49-F238E27FC236}">
                <a16:creationId xmlns:a16="http://schemas.microsoft.com/office/drawing/2014/main" id="{4F931936-64FC-134E-822E-7C3280CCD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A9C75B-E450-3144-9494-19A60EEE3C7F}"/>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229898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52821E-D69C-D944-A27D-4BF42E8DA35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80A2691-B31C-6A46-B2B6-281D657F8A7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BCC665-FD74-574F-A175-E5850E2286DE}"/>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5" name="Footer Placeholder 4">
            <a:extLst>
              <a:ext uri="{FF2B5EF4-FFF2-40B4-BE49-F238E27FC236}">
                <a16:creationId xmlns:a16="http://schemas.microsoft.com/office/drawing/2014/main" id="{C48C8B4B-3249-CA4E-AEF0-2AF1FAC0D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CACBA-40FB-A241-A68F-8B85B21FF168}"/>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41570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BFDA-7CC2-D646-BE0F-CE778D725DD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A4B55F1-C457-4D4F-9B09-FD4BE973CD2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15D0B09-F27F-0440-B5D2-F0F4B1C0E7FD}"/>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5" name="Footer Placeholder 4">
            <a:extLst>
              <a:ext uri="{FF2B5EF4-FFF2-40B4-BE49-F238E27FC236}">
                <a16:creationId xmlns:a16="http://schemas.microsoft.com/office/drawing/2014/main" id="{72F04506-509F-CD4B-AE57-4C25078617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D58DA6-78D7-444D-9211-153DA64AB9B8}"/>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3483688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313F-73D9-9C48-AA4F-8B626180518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C34A1A8-194F-F642-B12D-DC4FBEF75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E1B3FD8-583D-394C-AA4E-A4B3EA9E1F6F}"/>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5" name="Footer Placeholder 4">
            <a:extLst>
              <a:ext uri="{FF2B5EF4-FFF2-40B4-BE49-F238E27FC236}">
                <a16:creationId xmlns:a16="http://schemas.microsoft.com/office/drawing/2014/main" id="{EE610FC4-2BFD-FE4F-A31C-7312FDC4E4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730A3D-E99C-DF49-88AA-E0FFADB1700A}"/>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770872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B37A8-742C-4A43-BCE0-1CB7D6FF443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D015D6F-1FD9-B14E-95CC-7CF79113C41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75A6B8C-4B21-2049-8A85-3FE6DA51EE6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B7A8164-B31A-9E4F-B233-C43F6AB8CA97}"/>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6" name="Footer Placeholder 5">
            <a:extLst>
              <a:ext uri="{FF2B5EF4-FFF2-40B4-BE49-F238E27FC236}">
                <a16:creationId xmlns:a16="http://schemas.microsoft.com/office/drawing/2014/main" id="{19F5E9EB-5085-BE4A-8C40-F63DEC757A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93FF27-583A-044F-BE26-BFAD98745AA5}"/>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281044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250B0-4C01-3F4C-B7D5-30058E69BCE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C4AE0BD-7A28-B042-A49D-39755D1F14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ADB994C-530F-5348-8D23-64CDA2B2F05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765F59E-E1DA-5D4C-909C-5014A73D45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385B730-A92D-DB45-9C4B-BDF0B1BC325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A43BD3A-9820-1E49-A92A-9E999587D24A}"/>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8" name="Footer Placeholder 7">
            <a:extLst>
              <a:ext uri="{FF2B5EF4-FFF2-40B4-BE49-F238E27FC236}">
                <a16:creationId xmlns:a16="http://schemas.microsoft.com/office/drawing/2014/main" id="{D9366614-4C86-EE4B-88BA-FBD29EC4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9C474E-AADC-CE47-8F3D-F5D6A8A451D2}"/>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1192474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3DC2C-3210-564A-A301-B8BEF468611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B7FE892-67F1-1049-91AC-DE9E87855E7A}"/>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4" name="Footer Placeholder 3">
            <a:extLst>
              <a:ext uri="{FF2B5EF4-FFF2-40B4-BE49-F238E27FC236}">
                <a16:creationId xmlns:a16="http://schemas.microsoft.com/office/drawing/2014/main" id="{428A1B85-DE3A-8A44-8B8B-E7775B9209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54F409-B360-3043-A665-E30F34630652}"/>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562592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68FDEE-2460-8246-B4BF-9DE4CFC6BDE7}"/>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3" name="Footer Placeholder 2">
            <a:extLst>
              <a:ext uri="{FF2B5EF4-FFF2-40B4-BE49-F238E27FC236}">
                <a16:creationId xmlns:a16="http://schemas.microsoft.com/office/drawing/2014/main" id="{5C1332A0-F8D5-854A-8B55-94D6952C64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DC48BF-D4B6-6942-AA59-1EA1B0B2C056}"/>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1527321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0EF14-23F6-2C44-B00F-392B502FA6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105EBEA-2E64-5849-A525-D72F5300B5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9799ADF-2032-FD47-B190-81587567DB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2E2EA8F-F690-D544-BB7B-C29BA44EDB8B}"/>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6" name="Footer Placeholder 5">
            <a:extLst>
              <a:ext uri="{FF2B5EF4-FFF2-40B4-BE49-F238E27FC236}">
                <a16:creationId xmlns:a16="http://schemas.microsoft.com/office/drawing/2014/main" id="{A9E17F15-4ACE-3046-83D4-773B43D18C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0C11BE-B166-3A47-8A0D-2BF8316DBA04}"/>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2867473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99D0B-A8CD-4246-A35F-92B2565E25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65D7515-0D73-804D-BBA1-85D1B20C7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3D512C-1E4E-404D-B25B-DF23D871D4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F2AD4D0-CF28-E44B-9231-688087D6B385}"/>
              </a:ext>
            </a:extLst>
          </p:cNvPr>
          <p:cNvSpPr>
            <a:spLocks noGrp="1"/>
          </p:cNvSpPr>
          <p:nvPr>
            <p:ph type="dt" sz="half" idx="10"/>
          </p:nvPr>
        </p:nvSpPr>
        <p:spPr/>
        <p:txBody>
          <a:bodyPr/>
          <a:lstStyle/>
          <a:p>
            <a:fld id="{845D516E-033B-7545-A682-27518A924C41}" type="datetimeFigureOut">
              <a:rPr lang="en-US" smtClean="0"/>
              <a:t>5/2/23</a:t>
            </a:fld>
            <a:endParaRPr lang="en-US"/>
          </a:p>
        </p:txBody>
      </p:sp>
      <p:sp>
        <p:nvSpPr>
          <p:cNvPr id="6" name="Footer Placeholder 5">
            <a:extLst>
              <a:ext uri="{FF2B5EF4-FFF2-40B4-BE49-F238E27FC236}">
                <a16:creationId xmlns:a16="http://schemas.microsoft.com/office/drawing/2014/main" id="{B0005634-5904-9D42-B734-783B78215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753C29-E5BB-0D45-A1D8-AAC785E72849}"/>
              </a:ext>
            </a:extLst>
          </p:cNvPr>
          <p:cNvSpPr>
            <a:spLocks noGrp="1"/>
          </p:cNvSpPr>
          <p:nvPr>
            <p:ph type="sldNum" sz="quarter" idx="12"/>
          </p:nvPr>
        </p:nvSpPr>
        <p:spPr/>
        <p:txBody>
          <a:bodyPr/>
          <a:lstStyle/>
          <a:p>
            <a:fld id="{BA4240C1-7AE5-C645-BD3F-69C56F90648D}" type="slidenum">
              <a:rPr lang="en-US" smtClean="0"/>
              <a:t>‹#›</a:t>
            </a:fld>
            <a:endParaRPr lang="en-US"/>
          </a:p>
        </p:txBody>
      </p:sp>
    </p:spTree>
    <p:extLst>
      <p:ext uri="{BB962C8B-B14F-4D97-AF65-F5344CB8AC3E}">
        <p14:creationId xmlns:p14="http://schemas.microsoft.com/office/powerpoint/2010/main" val="3953151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3B3D2-3E7D-C641-8BDD-4CB06DCBC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9D26067-0403-F048-A867-EFB1F0BD45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ECDAD4E-6BBE-A449-8926-858FD92C28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D516E-033B-7545-A682-27518A924C41}" type="datetimeFigureOut">
              <a:rPr lang="en-US" smtClean="0"/>
              <a:t>5/2/23</a:t>
            </a:fld>
            <a:endParaRPr lang="en-US"/>
          </a:p>
        </p:txBody>
      </p:sp>
      <p:sp>
        <p:nvSpPr>
          <p:cNvPr id="5" name="Footer Placeholder 4">
            <a:extLst>
              <a:ext uri="{FF2B5EF4-FFF2-40B4-BE49-F238E27FC236}">
                <a16:creationId xmlns:a16="http://schemas.microsoft.com/office/drawing/2014/main" id="{7C556C40-30B9-6D4B-B1FB-B69E3486E6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92FA95-39AA-9044-BB34-9F8A9448B9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240C1-7AE5-C645-BD3F-69C56F90648D}" type="slidenum">
              <a:rPr lang="en-US" smtClean="0"/>
              <a:t>‹#›</a:t>
            </a:fld>
            <a:endParaRPr lang="en-US"/>
          </a:p>
        </p:txBody>
      </p:sp>
    </p:spTree>
    <p:extLst>
      <p:ext uri="{BB962C8B-B14F-4D97-AF65-F5344CB8AC3E}">
        <p14:creationId xmlns:p14="http://schemas.microsoft.com/office/powerpoint/2010/main" val="1864596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99EB-3F6A-0E40-828D-6F5E8C6D6829}"/>
              </a:ext>
            </a:extLst>
          </p:cNvPr>
          <p:cNvSpPr>
            <a:spLocks noGrp="1"/>
          </p:cNvSpPr>
          <p:nvPr>
            <p:ph type="ctrTitle"/>
          </p:nvPr>
        </p:nvSpPr>
        <p:spPr/>
        <p:txBody>
          <a:bodyPr/>
          <a:lstStyle/>
          <a:p>
            <a:r>
              <a:rPr lang="en-US" b="1" dirty="0"/>
              <a:t>Helping Methanotrophs To Reduce Methane Emissions  </a:t>
            </a:r>
          </a:p>
        </p:txBody>
      </p:sp>
      <p:sp>
        <p:nvSpPr>
          <p:cNvPr id="3" name="Subtitle 2">
            <a:extLst>
              <a:ext uri="{FF2B5EF4-FFF2-40B4-BE49-F238E27FC236}">
                <a16:creationId xmlns:a16="http://schemas.microsoft.com/office/drawing/2014/main" id="{01AE2DF1-F1C5-CB4B-A8C4-3B5E81B5DD34}"/>
              </a:ext>
            </a:extLst>
          </p:cNvPr>
          <p:cNvSpPr>
            <a:spLocks noGrp="1"/>
          </p:cNvSpPr>
          <p:nvPr>
            <p:ph type="subTitle" idx="1"/>
          </p:nvPr>
        </p:nvSpPr>
        <p:spPr/>
        <p:txBody>
          <a:bodyPr/>
          <a:lstStyle/>
          <a:p>
            <a:r>
              <a:rPr lang="en-US" i="1" dirty="0" err="1"/>
              <a:t>Sev</a:t>
            </a:r>
            <a:r>
              <a:rPr lang="en-US" i="1" dirty="0"/>
              <a:t> Clarke, May 2021</a:t>
            </a:r>
          </a:p>
        </p:txBody>
      </p:sp>
    </p:spTree>
    <p:extLst>
      <p:ext uri="{BB962C8B-B14F-4D97-AF65-F5344CB8AC3E}">
        <p14:creationId xmlns:p14="http://schemas.microsoft.com/office/powerpoint/2010/main" val="153418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9337B-0E0A-394D-8801-26B398395B90}"/>
              </a:ext>
            </a:extLst>
          </p:cNvPr>
          <p:cNvSpPr>
            <a:spLocks noGrp="1"/>
          </p:cNvSpPr>
          <p:nvPr>
            <p:ph type="title"/>
          </p:nvPr>
        </p:nvSpPr>
        <p:spPr/>
        <p:txBody>
          <a:bodyPr/>
          <a:lstStyle/>
          <a:p>
            <a:r>
              <a:rPr lang="en-US" b="1" dirty="0"/>
              <a:t>How to use buoyant flakes to help prevent global warming by atmospheric methane</a:t>
            </a:r>
          </a:p>
        </p:txBody>
      </p:sp>
      <p:sp>
        <p:nvSpPr>
          <p:cNvPr id="3" name="Content Placeholder 2">
            <a:extLst>
              <a:ext uri="{FF2B5EF4-FFF2-40B4-BE49-F238E27FC236}">
                <a16:creationId xmlns:a16="http://schemas.microsoft.com/office/drawing/2014/main" id="{A139457F-CF04-2D4C-8D71-3DCC23DEF15D}"/>
              </a:ext>
            </a:extLst>
          </p:cNvPr>
          <p:cNvSpPr>
            <a:spLocks noGrp="1"/>
          </p:cNvSpPr>
          <p:nvPr>
            <p:ph idx="1"/>
          </p:nvPr>
        </p:nvSpPr>
        <p:spPr/>
        <p:txBody>
          <a:bodyPr>
            <a:normAutofit fontScale="62500" lnSpcReduction="20000"/>
          </a:bodyPr>
          <a:lstStyle/>
          <a:p>
            <a:r>
              <a:rPr lang="en-US" dirty="0"/>
              <a:t>Methane-eating microorganisms (bacteria), or methanotrophs, live in most places (in water, soil, mud and rock) but flourish only when there is a steady supply of methane, the other nutrients to help them grow, and the sometimes-rare trace elements necessary for making the enzymes that permit methane digestion (metabolization). </a:t>
            </a:r>
          </a:p>
          <a:p>
            <a:r>
              <a:rPr lang="en-US" dirty="0"/>
              <a:t>Different methanotrophic species operate in anoxic, hypoxic and oxygen-rich environments. These are broadly classified as being either aerobic or anaerobic. Many methanotrophs operate best at the </a:t>
            </a:r>
            <a:r>
              <a:rPr lang="en-US" dirty="0" err="1"/>
              <a:t>oxic</a:t>
            </a:r>
            <a:r>
              <a:rPr lang="en-US" dirty="0"/>
              <a:t>-anoxic interface. Most are inhibited by illumination over 150 </a:t>
            </a:r>
            <a:r>
              <a:rPr lang="en-US" dirty="0" err="1"/>
              <a:t>microeinsteins</a:t>
            </a:r>
            <a:r>
              <a:rPr lang="en-US" dirty="0"/>
              <a:t>/m</a:t>
            </a:r>
            <a:r>
              <a:rPr lang="en-US" baseline="30000" dirty="0"/>
              <a:t>2</a:t>
            </a:r>
            <a:r>
              <a:rPr lang="en-US" dirty="0"/>
              <a:t>/s (see </a:t>
            </a:r>
            <a:r>
              <a:rPr lang="en-US" dirty="0" err="1"/>
              <a:t>Dumestre</a:t>
            </a:r>
            <a:r>
              <a:rPr lang="en-US" dirty="0"/>
              <a:t> et al. 1999).</a:t>
            </a:r>
          </a:p>
          <a:p>
            <a:r>
              <a:rPr lang="en-US" dirty="0"/>
              <a:t>Frigid water methanotrophs require a slightly different nutrient mix, one that includes tungsten.</a:t>
            </a:r>
          </a:p>
          <a:p>
            <a:r>
              <a:rPr lang="en-US" dirty="0"/>
              <a:t>In soil, swamp, lake, marine and seabed environments, methanotrophs flourish best if the methane is in either dissolved form or is in the form of tiny bubbles that may rise, if at all, only slowly and where the nutrients they require are available throughout the water column and ooze.</a:t>
            </a:r>
          </a:p>
          <a:p>
            <a:r>
              <a:rPr lang="en-US" dirty="0"/>
              <a:t>Buoyant flakes on the water surface are in the best position steadily to release their nutrients that sink slowly, suffusing the environments below.</a:t>
            </a:r>
          </a:p>
          <a:p>
            <a:r>
              <a:rPr lang="en-US" dirty="0"/>
              <a:t>Methanotrophs are different from phytoplankton that use sunlight and carbon dioxide as their carbon source. Both types help form the basis of the marine food web.</a:t>
            </a:r>
          </a:p>
          <a:p>
            <a:r>
              <a:rPr lang="en-US" dirty="0"/>
              <a:t>The following experiments are designed to establish the optimal parameters under which methanotrophs can metabolize ebullient (bubbling) methane such that it is formed into biomass rather than contributing to global warming in the atmosphere.    </a:t>
            </a:r>
          </a:p>
        </p:txBody>
      </p:sp>
    </p:spTree>
    <p:extLst>
      <p:ext uri="{BB962C8B-B14F-4D97-AF65-F5344CB8AC3E}">
        <p14:creationId xmlns:p14="http://schemas.microsoft.com/office/powerpoint/2010/main" val="382750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92A80-9F19-F84B-8C78-B58014284936}"/>
              </a:ext>
            </a:extLst>
          </p:cNvPr>
          <p:cNvSpPr>
            <a:spLocks noGrp="1"/>
          </p:cNvSpPr>
          <p:nvPr>
            <p:ph type="title"/>
          </p:nvPr>
        </p:nvSpPr>
        <p:spPr>
          <a:xfrm>
            <a:off x="838200" y="365126"/>
            <a:ext cx="10515600" cy="664888"/>
          </a:xfrm>
        </p:spPr>
        <p:txBody>
          <a:bodyPr>
            <a:normAutofit fontScale="90000"/>
          </a:bodyPr>
          <a:lstStyle/>
          <a:p>
            <a:r>
              <a:rPr lang="en-US" b="1" dirty="0"/>
              <a:t>Elements of the Experiment</a:t>
            </a:r>
          </a:p>
        </p:txBody>
      </p:sp>
      <p:sp>
        <p:nvSpPr>
          <p:cNvPr id="3" name="Content Placeholder 2">
            <a:extLst>
              <a:ext uri="{FF2B5EF4-FFF2-40B4-BE49-F238E27FC236}">
                <a16:creationId xmlns:a16="http://schemas.microsoft.com/office/drawing/2014/main" id="{2A76BFFF-7158-2D47-92AE-FC4C159838CB}"/>
              </a:ext>
            </a:extLst>
          </p:cNvPr>
          <p:cNvSpPr>
            <a:spLocks noGrp="1"/>
          </p:cNvSpPr>
          <p:nvPr>
            <p:ph idx="1"/>
          </p:nvPr>
        </p:nvSpPr>
        <p:spPr>
          <a:xfrm>
            <a:off x="599090" y="1030014"/>
            <a:ext cx="11056882" cy="5827986"/>
          </a:xfrm>
        </p:spPr>
        <p:txBody>
          <a:bodyPr>
            <a:normAutofit fontScale="62500" lnSpcReduction="20000"/>
          </a:bodyPr>
          <a:lstStyle/>
          <a:p>
            <a:r>
              <a:rPr lang="en-US" dirty="0"/>
              <a:t>Two, tall (perhaps up to 6.5m long), preferably-transparent polymeric pipe mesocosms, sealed at the base and enclosing ooze, water, buoyant flakes and gas. Only the buoyant flakes for the experimental mesocosm contain the minerals necessary for production of methane-converting enzymes. The others just standard ones.</a:t>
            </a:r>
          </a:p>
          <a:p>
            <a:r>
              <a:rPr lang="en-US" dirty="0"/>
              <a:t>The solid and liquid contents of each mesocosm may be sourced from places like swamps, hypoxic seabed or where there are aquatic emissions of methane. Baltic or estuarine mud and water </a:t>
            </a:r>
            <a:r>
              <a:rPr lang="en-US"/>
              <a:t>might be useful sources.  </a:t>
            </a:r>
            <a:endParaRPr lang="en-US" dirty="0"/>
          </a:p>
          <a:p>
            <a:r>
              <a:rPr lang="en-US" dirty="0"/>
              <a:t>Sitting in or on the ooze of each mesocosm is a diffuser that can intermittently generate tiny bubbles of methane for both the experimental mesocosm and the control mesocosm. Each mesocosm is given methane at the same accurately-measured rate. A proportion of oxygen may be needed with the methane or else the presence of sulphate in the ooze or seawater by which methane oxidation may occur anaerobically by methanotrophs.</a:t>
            </a:r>
          </a:p>
          <a:p>
            <a:r>
              <a:rPr lang="en-US" dirty="0"/>
              <a:t>Each mesocosm is capped with a deflated bag or balloon that inflates as more gas is introduced to the mesocosm by the bubbling. Korean researchers have developed a diffuser nozzle capable of generating suitable microbubbles</a:t>
            </a:r>
          </a:p>
          <a:p>
            <a:r>
              <a:rPr lang="en-US" dirty="0"/>
              <a:t>Lamps above may be used to simulate sunlit (including the UV that helps flake degradation) or dark operation. Alternatively, agitation of the flakes in the dark might be used to generate mutual abrasion.</a:t>
            </a:r>
          </a:p>
          <a:p>
            <a:r>
              <a:rPr lang="en-US" dirty="0"/>
              <a:t>A gas analyzer is used progressively to determine the varying methane and CO</a:t>
            </a:r>
            <a:r>
              <a:rPr lang="en-US" baseline="-25000" dirty="0"/>
              <a:t>2</a:t>
            </a:r>
            <a:r>
              <a:rPr lang="en-US" dirty="0"/>
              <a:t> concentrations in each bag. </a:t>
            </a:r>
          </a:p>
          <a:p>
            <a:r>
              <a:rPr lang="en-US" dirty="0"/>
              <a:t>The volume of each bag is also progressively measured to help determine how much methane has been converted into biomass.</a:t>
            </a:r>
          </a:p>
          <a:p>
            <a:r>
              <a:rPr lang="en-US" dirty="0"/>
              <a:t>The water (principally), ooze and possibly the sidewall-coating fractions are progressively sampled to determine their chemical composition, biomass fraction, their biological types and prevalence, noting that the presence of tiny herbivores, carnivores and pathogens (if present) will affect the results. Changing water turbidity should provide a rough estimate regarding how much biomass was being formed in the water column. Dark operation measurements might be used to remove much of the effects of phytoplankton proliferation as opposed to that of methanotrophs. </a:t>
            </a:r>
          </a:p>
          <a:p>
            <a:r>
              <a:rPr lang="en-US" dirty="0"/>
              <a:t>Estimates are made of how much methane was converted into biomass at different flake concentrations and possibly compositions over different durations. Optimal conditions are determined.    </a:t>
            </a:r>
          </a:p>
        </p:txBody>
      </p:sp>
    </p:spTree>
    <p:extLst>
      <p:ext uri="{BB962C8B-B14F-4D97-AF65-F5344CB8AC3E}">
        <p14:creationId xmlns:p14="http://schemas.microsoft.com/office/powerpoint/2010/main" val="2262272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40CD24-5F8B-3A45-AF6A-820A27296B1D}"/>
              </a:ext>
            </a:extLst>
          </p:cNvPr>
          <p:cNvSpPr txBox="1"/>
          <p:nvPr/>
        </p:nvSpPr>
        <p:spPr>
          <a:xfrm>
            <a:off x="357352" y="115614"/>
            <a:ext cx="3678764" cy="584775"/>
          </a:xfrm>
          <a:prstGeom prst="rect">
            <a:avLst/>
          </a:prstGeom>
          <a:noFill/>
        </p:spPr>
        <p:txBody>
          <a:bodyPr wrap="none" rtlCol="0">
            <a:spAutoFit/>
          </a:bodyPr>
          <a:lstStyle/>
          <a:p>
            <a:r>
              <a:rPr lang="en-US" sz="3200" b="1" dirty="0"/>
              <a:t>Experimental Layout</a:t>
            </a:r>
          </a:p>
        </p:txBody>
      </p:sp>
      <p:sp>
        <p:nvSpPr>
          <p:cNvPr id="3" name="Can 2">
            <a:extLst>
              <a:ext uri="{FF2B5EF4-FFF2-40B4-BE49-F238E27FC236}">
                <a16:creationId xmlns:a16="http://schemas.microsoft.com/office/drawing/2014/main" id="{C69B5FA3-6B34-894E-8A8E-F4B121FFDF82}"/>
              </a:ext>
            </a:extLst>
          </p:cNvPr>
          <p:cNvSpPr/>
          <p:nvPr/>
        </p:nvSpPr>
        <p:spPr>
          <a:xfrm>
            <a:off x="4719145" y="1408385"/>
            <a:ext cx="357351" cy="4719145"/>
          </a:xfrm>
          <a:prstGeom prst="can">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n 3">
            <a:extLst>
              <a:ext uri="{FF2B5EF4-FFF2-40B4-BE49-F238E27FC236}">
                <a16:creationId xmlns:a16="http://schemas.microsoft.com/office/drawing/2014/main" id="{C21E307D-8A7A-324F-87D5-1F8E08109AAB}"/>
              </a:ext>
            </a:extLst>
          </p:cNvPr>
          <p:cNvSpPr/>
          <p:nvPr/>
        </p:nvSpPr>
        <p:spPr>
          <a:xfrm>
            <a:off x="6469117" y="1408384"/>
            <a:ext cx="357351" cy="4719145"/>
          </a:xfrm>
          <a:prstGeom prst="can">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n 4">
            <a:extLst>
              <a:ext uri="{FF2B5EF4-FFF2-40B4-BE49-F238E27FC236}">
                <a16:creationId xmlns:a16="http://schemas.microsoft.com/office/drawing/2014/main" id="{6EC8CD84-C9EE-C34A-B933-832104FFF44C}"/>
              </a:ext>
            </a:extLst>
          </p:cNvPr>
          <p:cNvSpPr/>
          <p:nvPr/>
        </p:nvSpPr>
        <p:spPr>
          <a:xfrm>
            <a:off x="6469117" y="5108028"/>
            <a:ext cx="357351" cy="1019501"/>
          </a:xfrm>
          <a:prstGeom prst="can">
            <a:avLst/>
          </a:prstGeom>
          <a:solidFill>
            <a:schemeClr val="accent4">
              <a:lumMod val="5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a:extLst>
              <a:ext uri="{FF2B5EF4-FFF2-40B4-BE49-F238E27FC236}">
                <a16:creationId xmlns:a16="http://schemas.microsoft.com/office/drawing/2014/main" id="{B70CDDD5-87AB-7D47-B04D-5E8299B278D0}"/>
              </a:ext>
            </a:extLst>
          </p:cNvPr>
          <p:cNvSpPr/>
          <p:nvPr/>
        </p:nvSpPr>
        <p:spPr>
          <a:xfrm>
            <a:off x="4719145" y="5108028"/>
            <a:ext cx="357351" cy="1019501"/>
          </a:xfrm>
          <a:prstGeom prst="can">
            <a:avLst/>
          </a:prstGeom>
          <a:solidFill>
            <a:schemeClr val="accent4">
              <a:lumMod val="5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a:extLst>
              <a:ext uri="{FF2B5EF4-FFF2-40B4-BE49-F238E27FC236}">
                <a16:creationId xmlns:a16="http://schemas.microsoft.com/office/drawing/2014/main" id="{2F906354-EB1C-4B4A-A406-5ECFA2575059}"/>
              </a:ext>
            </a:extLst>
          </p:cNvPr>
          <p:cNvSpPr/>
          <p:nvPr/>
        </p:nvSpPr>
        <p:spPr>
          <a:xfrm>
            <a:off x="6469117" y="1807778"/>
            <a:ext cx="357351" cy="3300250"/>
          </a:xfrm>
          <a:prstGeom prst="can">
            <a:avLst/>
          </a:prstGeom>
          <a:solidFill>
            <a:schemeClr val="accent5">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a:extLst>
              <a:ext uri="{FF2B5EF4-FFF2-40B4-BE49-F238E27FC236}">
                <a16:creationId xmlns:a16="http://schemas.microsoft.com/office/drawing/2014/main" id="{5402A7C1-1717-6543-A482-33B281A5E0B6}"/>
              </a:ext>
            </a:extLst>
          </p:cNvPr>
          <p:cNvSpPr/>
          <p:nvPr/>
        </p:nvSpPr>
        <p:spPr>
          <a:xfrm>
            <a:off x="4719144" y="1807778"/>
            <a:ext cx="357351" cy="3300250"/>
          </a:xfrm>
          <a:prstGeom prst="can">
            <a:avLst/>
          </a:prstGeom>
          <a:blipFill>
            <a:blip r:embed="rId2"/>
            <a:tile tx="0" ty="0" sx="100000" sy="100000" flip="none" algn="tl"/>
          </a:blip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a:extLst>
              <a:ext uri="{FF2B5EF4-FFF2-40B4-BE49-F238E27FC236}">
                <a16:creationId xmlns:a16="http://schemas.microsoft.com/office/drawing/2014/main" id="{8E178F28-FB78-1740-9140-0D9868465CCB}"/>
              </a:ext>
            </a:extLst>
          </p:cNvPr>
          <p:cNvSpPr/>
          <p:nvPr/>
        </p:nvSpPr>
        <p:spPr>
          <a:xfrm>
            <a:off x="6421821" y="1261241"/>
            <a:ext cx="1208689" cy="3226676"/>
          </a:xfrm>
          <a:custGeom>
            <a:avLst/>
            <a:gdLst>
              <a:gd name="connsiteX0" fmla="*/ 0 w 1208689"/>
              <a:gd name="connsiteY0" fmla="*/ 441435 h 3226676"/>
              <a:gd name="connsiteX1" fmla="*/ 10510 w 1208689"/>
              <a:gd name="connsiteY1" fmla="*/ 273269 h 3226676"/>
              <a:gd name="connsiteX2" fmla="*/ 10510 w 1208689"/>
              <a:gd name="connsiteY2" fmla="*/ 157656 h 3226676"/>
              <a:gd name="connsiteX3" fmla="*/ 84082 w 1208689"/>
              <a:gd name="connsiteY3" fmla="*/ 21021 h 3226676"/>
              <a:gd name="connsiteX4" fmla="*/ 315310 w 1208689"/>
              <a:gd name="connsiteY4" fmla="*/ 0 h 3226676"/>
              <a:gd name="connsiteX5" fmla="*/ 557048 w 1208689"/>
              <a:gd name="connsiteY5" fmla="*/ 42042 h 3226676"/>
              <a:gd name="connsiteX6" fmla="*/ 777765 w 1208689"/>
              <a:gd name="connsiteY6" fmla="*/ 210207 h 3226676"/>
              <a:gd name="connsiteX7" fmla="*/ 935420 w 1208689"/>
              <a:gd name="connsiteY7" fmla="*/ 546538 h 3226676"/>
              <a:gd name="connsiteX8" fmla="*/ 987972 w 1208689"/>
              <a:gd name="connsiteY8" fmla="*/ 809297 h 3226676"/>
              <a:gd name="connsiteX9" fmla="*/ 977462 w 1208689"/>
              <a:gd name="connsiteY9" fmla="*/ 1051035 h 3226676"/>
              <a:gd name="connsiteX10" fmla="*/ 977462 w 1208689"/>
              <a:gd name="connsiteY10" fmla="*/ 1219200 h 3226676"/>
              <a:gd name="connsiteX11" fmla="*/ 987972 w 1208689"/>
              <a:gd name="connsiteY11" fmla="*/ 1313793 h 3226676"/>
              <a:gd name="connsiteX12" fmla="*/ 1040524 w 1208689"/>
              <a:gd name="connsiteY12" fmla="*/ 1513490 h 3226676"/>
              <a:gd name="connsiteX13" fmla="*/ 1051034 w 1208689"/>
              <a:gd name="connsiteY13" fmla="*/ 1650125 h 3226676"/>
              <a:gd name="connsiteX14" fmla="*/ 1072055 w 1208689"/>
              <a:gd name="connsiteY14" fmla="*/ 1765738 h 3226676"/>
              <a:gd name="connsiteX15" fmla="*/ 1208689 w 1208689"/>
              <a:gd name="connsiteY15" fmla="*/ 2133600 h 3226676"/>
              <a:gd name="connsiteX16" fmla="*/ 1208689 w 1208689"/>
              <a:gd name="connsiteY16" fmla="*/ 2385849 h 3226676"/>
              <a:gd name="connsiteX17" fmla="*/ 1198179 w 1208689"/>
              <a:gd name="connsiteY17" fmla="*/ 2532993 h 3226676"/>
              <a:gd name="connsiteX18" fmla="*/ 1208689 w 1208689"/>
              <a:gd name="connsiteY18" fmla="*/ 2585545 h 3226676"/>
              <a:gd name="connsiteX19" fmla="*/ 1208689 w 1208689"/>
              <a:gd name="connsiteY19" fmla="*/ 2921876 h 3226676"/>
              <a:gd name="connsiteX20" fmla="*/ 1198179 w 1208689"/>
              <a:gd name="connsiteY20" fmla="*/ 2974428 h 3226676"/>
              <a:gd name="connsiteX21" fmla="*/ 1114096 w 1208689"/>
              <a:gd name="connsiteY21" fmla="*/ 3163614 h 3226676"/>
              <a:gd name="connsiteX22" fmla="*/ 1103586 w 1208689"/>
              <a:gd name="connsiteY22" fmla="*/ 3195145 h 3226676"/>
              <a:gd name="connsiteX23" fmla="*/ 1019503 w 1208689"/>
              <a:gd name="connsiteY23" fmla="*/ 3226676 h 3226676"/>
              <a:gd name="connsiteX24" fmla="*/ 956441 w 1208689"/>
              <a:gd name="connsiteY24" fmla="*/ 3226676 h 3226676"/>
              <a:gd name="connsiteX25" fmla="*/ 851338 w 1208689"/>
              <a:gd name="connsiteY25" fmla="*/ 3205656 h 3226676"/>
              <a:gd name="connsiteX26" fmla="*/ 767255 w 1208689"/>
              <a:gd name="connsiteY26" fmla="*/ 3100552 h 3226676"/>
              <a:gd name="connsiteX27" fmla="*/ 735724 w 1208689"/>
              <a:gd name="connsiteY27" fmla="*/ 3016469 h 3226676"/>
              <a:gd name="connsiteX28" fmla="*/ 714703 w 1208689"/>
              <a:gd name="connsiteY28" fmla="*/ 2984938 h 3226676"/>
              <a:gd name="connsiteX29" fmla="*/ 693682 w 1208689"/>
              <a:gd name="connsiteY29" fmla="*/ 2921876 h 3226676"/>
              <a:gd name="connsiteX30" fmla="*/ 683172 w 1208689"/>
              <a:gd name="connsiteY30" fmla="*/ 2890345 h 3226676"/>
              <a:gd name="connsiteX31" fmla="*/ 672662 w 1208689"/>
              <a:gd name="connsiteY31" fmla="*/ 2858814 h 3226676"/>
              <a:gd name="connsiteX32" fmla="*/ 662151 w 1208689"/>
              <a:gd name="connsiteY32" fmla="*/ 2795752 h 3226676"/>
              <a:gd name="connsiteX33" fmla="*/ 651641 w 1208689"/>
              <a:gd name="connsiteY33" fmla="*/ 2638097 h 3226676"/>
              <a:gd name="connsiteX34" fmla="*/ 641131 w 1208689"/>
              <a:gd name="connsiteY34" fmla="*/ 2564525 h 3226676"/>
              <a:gd name="connsiteX35" fmla="*/ 620110 w 1208689"/>
              <a:gd name="connsiteY35" fmla="*/ 2354318 h 3226676"/>
              <a:gd name="connsiteX36" fmla="*/ 630620 w 1208689"/>
              <a:gd name="connsiteY36" fmla="*/ 1986456 h 3226676"/>
              <a:gd name="connsiteX37" fmla="*/ 651641 w 1208689"/>
              <a:gd name="connsiteY37" fmla="*/ 1723697 h 3226676"/>
              <a:gd name="connsiteX38" fmla="*/ 641131 w 1208689"/>
              <a:gd name="connsiteY38" fmla="*/ 1429407 h 3226676"/>
              <a:gd name="connsiteX39" fmla="*/ 630620 w 1208689"/>
              <a:gd name="connsiteY39" fmla="*/ 1355835 h 3226676"/>
              <a:gd name="connsiteX40" fmla="*/ 620110 w 1208689"/>
              <a:gd name="connsiteY40" fmla="*/ 1240221 h 3226676"/>
              <a:gd name="connsiteX41" fmla="*/ 609600 w 1208689"/>
              <a:gd name="connsiteY41" fmla="*/ 1051035 h 3226676"/>
              <a:gd name="connsiteX42" fmla="*/ 599089 w 1208689"/>
              <a:gd name="connsiteY42" fmla="*/ 903890 h 3226676"/>
              <a:gd name="connsiteX43" fmla="*/ 588579 w 1208689"/>
              <a:gd name="connsiteY43" fmla="*/ 798787 h 3226676"/>
              <a:gd name="connsiteX44" fmla="*/ 578069 w 1208689"/>
              <a:gd name="connsiteY44" fmla="*/ 609600 h 3226676"/>
              <a:gd name="connsiteX45" fmla="*/ 567558 w 1208689"/>
              <a:gd name="connsiteY45" fmla="*/ 472966 h 3226676"/>
              <a:gd name="connsiteX46" fmla="*/ 557048 w 1208689"/>
              <a:gd name="connsiteY46" fmla="*/ 441435 h 3226676"/>
              <a:gd name="connsiteX47" fmla="*/ 546538 w 1208689"/>
              <a:gd name="connsiteY47" fmla="*/ 388883 h 3226676"/>
              <a:gd name="connsiteX48" fmla="*/ 525517 w 1208689"/>
              <a:gd name="connsiteY48" fmla="*/ 325821 h 3226676"/>
              <a:gd name="connsiteX49" fmla="*/ 515007 w 1208689"/>
              <a:gd name="connsiteY49" fmla="*/ 294290 h 3226676"/>
              <a:gd name="connsiteX50" fmla="*/ 493986 w 1208689"/>
              <a:gd name="connsiteY50" fmla="*/ 231228 h 3226676"/>
              <a:gd name="connsiteX51" fmla="*/ 483476 w 1208689"/>
              <a:gd name="connsiteY51" fmla="*/ 199697 h 3226676"/>
              <a:gd name="connsiteX52" fmla="*/ 420413 w 1208689"/>
              <a:gd name="connsiteY52" fmla="*/ 168166 h 3226676"/>
              <a:gd name="connsiteX53" fmla="*/ 420413 w 1208689"/>
              <a:gd name="connsiteY53" fmla="*/ 231228 h 3226676"/>
              <a:gd name="connsiteX54" fmla="*/ 409903 w 1208689"/>
              <a:gd name="connsiteY54" fmla="*/ 388883 h 3226676"/>
              <a:gd name="connsiteX55" fmla="*/ 420413 w 1208689"/>
              <a:gd name="connsiteY55" fmla="*/ 430925 h 3226676"/>
              <a:gd name="connsiteX56" fmla="*/ 388882 w 1208689"/>
              <a:gd name="connsiteY56" fmla="*/ 451945 h 3226676"/>
              <a:gd name="connsiteX57" fmla="*/ 325820 w 1208689"/>
              <a:gd name="connsiteY57" fmla="*/ 472966 h 3226676"/>
              <a:gd name="connsiteX58" fmla="*/ 241738 w 1208689"/>
              <a:gd name="connsiteY58" fmla="*/ 493987 h 3226676"/>
              <a:gd name="connsiteX59" fmla="*/ 178676 w 1208689"/>
              <a:gd name="connsiteY59" fmla="*/ 472966 h 3226676"/>
              <a:gd name="connsiteX60" fmla="*/ 136634 w 1208689"/>
              <a:gd name="connsiteY60" fmla="*/ 462456 h 3226676"/>
              <a:gd name="connsiteX61" fmla="*/ 0 w 1208689"/>
              <a:gd name="connsiteY61" fmla="*/ 441435 h 3226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208689" h="3226676">
                <a:moveTo>
                  <a:pt x="0" y="441435"/>
                </a:moveTo>
                <a:lnTo>
                  <a:pt x="10510" y="273269"/>
                </a:lnTo>
                <a:lnTo>
                  <a:pt x="10510" y="157656"/>
                </a:lnTo>
                <a:lnTo>
                  <a:pt x="84082" y="21021"/>
                </a:lnTo>
                <a:lnTo>
                  <a:pt x="315310" y="0"/>
                </a:lnTo>
                <a:lnTo>
                  <a:pt x="557048" y="42042"/>
                </a:lnTo>
                <a:lnTo>
                  <a:pt x="777765" y="210207"/>
                </a:lnTo>
                <a:lnTo>
                  <a:pt x="935420" y="546538"/>
                </a:lnTo>
                <a:lnTo>
                  <a:pt x="987972" y="809297"/>
                </a:lnTo>
                <a:cubicBezTo>
                  <a:pt x="972930" y="959719"/>
                  <a:pt x="977462" y="879191"/>
                  <a:pt x="977462" y="1051035"/>
                </a:cubicBezTo>
                <a:lnTo>
                  <a:pt x="977462" y="1219200"/>
                </a:lnTo>
                <a:lnTo>
                  <a:pt x="987972" y="1313793"/>
                </a:lnTo>
                <a:lnTo>
                  <a:pt x="1040524" y="1513490"/>
                </a:lnTo>
                <a:cubicBezTo>
                  <a:pt x="1052582" y="1622011"/>
                  <a:pt x="1051034" y="1576358"/>
                  <a:pt x="1051034" y="1650125"/>
                </a:cubicBezTo>
                <a:lnTo>
                  <a:pt x="1072055" y="1765738"/>
                </a:lnTo>
                <a:lnTo>
                  <a:pt x="1208689" y="2133600"/>
                </a:lnTo>
                <a:lnTo>
                  <a:pt x="1208689" y="2385849"/>
                </a:lnTo>
                <a:cubicBezTo>
                  <a:pt x="1196245" y="2497852"/>
                  <a:pt x="1198179" y="2448717"/>
                  <a:pt x="1198179" y="2532993"/>
                </a:cubicBezTo>
                <a:lnTo>
                  <a:pt x="1208689" y="2585545"/>
                </a:lnTo>
                <a:lnTo>
                  <a:pt x="1208689" y="2921876"/>
                </a:lnTo>
                <a:lnTo>
                  <a:pt x="1198179" y="2974428"/>
                </a:lnTo>
                <a:lnTo>
                  <a:pt x="1114096" y="3163614"/>
                </a:lnTo>
                <a:lnTo>
                  <a:pt x="1103586" y="3195145"/>
                </a:lnTo>
                <a:lnTo>
                  <a:pt x="1019503" y="3226676"/>
                </a:lnTo>
                <a:lnTo>
                  <a:pt x="956441" y="3226676"/>
                </a:lnTo>
                <a:lnTo>
                  <a:pt x="851338" y="3205656"/>
                </a:lnTo>
                <a:lnTo>
                  <a:pt x="767255" y="3100552"/>
                </a:lnTo>
                <a:cubicBezTo>
                  <a:pt x="756745" y="3072524"/>
                  <a:pt x="748111" y="3043719"/>
                  <a:pt x="735724" y="3016469"/>
                </a:cubicBezTo>
                <a:cubicBezTo>
                  <a:pt x="730497" y="3004969"/>
                  <a:pt x="719833" y="2996481"/>
                  <a:pt x="714703" y="2984938"/>
                </a:cubicBezTo>
                <a:cubicBezTo>
                  <a:pt x="705704" y="2964690"/>
                  <a:pt x="700689" y="2942897"/>
                  <a:pt x="693682" y="2921876"/>
                </a:cubicBezTo>
                <a:lnTo>
                  <a:pt x="683172" y="2890345"/>
                </a:lnTo>
                <a:cubicBezTo>
                  <a:pt x="679669" y="2879835"/>
                  <a:pt x="674483" y="2869742"/>
                  <a:pt x="672662" y="2858814"/>
                </a:cubicBezTo>
                <a:lnTo>
                  <a:pt x="662151" y="2795752"/>
                </a:lnTo>
                <a:cubicBezTo>
                  <a:pt x="658648" y="2743200"/>
                  <a:pt x="656409" y="2690549"/>
                  <a:pt x="651641" y="2638097"/>
                </a:cubicBezTo>
                <a:cubicBezTo>
                  <a:pt x="649398" y="2613426"/>
                  <a:pt x="644204" y="2589107"/>
                  <a:pt x="641131" y="2564525"/>
                </a:cubicBezTo>
                <a:cubicBezTo>
                  <a:pt x="631272" y="2485655"/>
                  <a:pt x="627484" y="2435436"/>
                  <a:pt x="620110" y="2354318"/>
                </a:cubicBezTo>
                <a:cubicBezTo>
                  <a:pt x="623613" y="2231697"/>
                  <a:pt x="624494" y="2108974"/>
                  <a:pt x="630620" y="1986456"/>
                </a:cubicBezTo>
                <a:cubicBezTo>
                  <a:pt x="635008" y="1898699"/>
                  <a:pt x="651641" y="1723697"/>
                  <a:pt x="651641" y="1723697"/>
                </a:cubicBezTo>
                <a:cubicBezTo>
                  <a:pt x="648138" y="1625600"/>
                  <a:pt x="646731" y="1527406"/>
                  <a:pt x="641131" y="1429407"/>
                </a:cubicBezTo>
                <a:cubicBezTo>
                  <a:pt x="639718" y="1404674"/>
                  <a:pt x="633356" y="1380456"/>
                  <a:pt x="630620" y="1355835"/>
                </a:cubicBezTo>
                <a:cubicBezTo>
                  <a:pt x="626347" y="1317375"/>
                  <a:pt x="622772" y="1278826"/>
                  <a:pt x="620110" y="1240221"/>
                </a:cubicBezTo>
                <a:cubicBezTo>
                  <a:pt x="615765" y="1177211"/>
                  <a:pt x="613540" y="1114071"/>
                  <a:pt x="609600" y="1051035"/>
                </a:cubicBezTo>
                <a:cubicBezTo>
                  <a:pt x="606533" y="1001957"/>
                  <a:pt x="603173" y="952893"/>
                  <a:pt x="599089" y="903890"/>
                </a:cubicBezTo>
                <a:cubicBezTo>
                  <a:pt x="596165" y="868803"/>
                  <a:pt x="591087" y="833907"/>
                  <a:pt x="588579" y="798787"/>
                </a:cubicBezTo>
                <a:cubicBezTo>
                  <a:pt x="584079" y="735788"/>
                  <a:pt x="582135" y="672629"/>
                  <a:pt x="578069" y="609600"/>
                </a:cubicBezTo>
                <a:cubicBezTo>
                  <a:pt x="575128" y="564016"/>
                  <a:pt x="573224" y="518292"/>
                  <a:pt x="567558" y="472966"/>
                </a:cubicBezTo>
                <a:cubicBezTo>
                  <a:pt x="566184" y="461973"/>
                  <a:pt x="559735" y="452183"/>
                  <a:pt x="557048" y="441435"/>
                </a:cubicBezTo>
                <a:cubicBezTo>
                  <a:pt x="552715" y="424104"/>
                  <a:pt x="551238" y="406118"/>
                  <a:pt x="546538" y="388883"/>
                </a:cubicBezTo>
                <a:cubicBezTo>
                  <a:pt x="540708" y="367506"/>
                  <a:pt x="532524" y="346842"/>
                  <a:pt x="525517" y="325821"/>
                </a:cubicBezTo>
                <a:lnTo>
                  <a:pt x="515007" y="294290"/>
                </a:lnTo>
                <a:lnTo>
                  <a:pt x="493986" y="231228"/>
                </a:lnTo>
                <a:cubicBezTo>
                  <a:pt x="490483" y="220718"/>
                  <a:pt x="492694" y="205842"/>
                  <a:pt x="483476" y="199697"/>
                </a:cubicBezTo>
                <a:cubicBezTo>
                  <a:pt x="442727" y="172530"/>
                  <a:pt x="463929" y="182670"/>
                  <a:pt x="420413" y="168166"/>
                </a:cubicBezTo>
                <a:cubicBezTo>
                  <a:pt x="392386" y="252249"/>
                  <a:pt x="420413" y="147145"/>
                  <a:pt x="420413" y="231228"/>
                </a:cubicBezTo>
                <a:cubicBezTo>
                  <a:pt x="420413" y="283896"/>
                  <a:pt x="413406" y="336331"/>
                  <a:pt x="409903" y="388883"/>
                </a:cubicBezTo>
                <a:cubicBezTo>
                  <a:pt x="413406" y="402897"/>
                  <a:pt x="424981" y="417221"/>
                  <a:pt x="420413" y="430925"/>
                </a:cubicBezTo>
                <a:cubicBezTo>
                  <a:pt x="416418" y="442908"/>
                  <a:pt x="400425" y="446815"/>
                  <a:pt x="388882" y="451945"/>
                </a:cubicBezTo>
                <a:cubicBezTo>
                  <a:pt x="368634" y="460944"/>
                  <a:pt x="347316" y="467592"/>
                  <a:pt x="325820" y="472966"/>
                </a:cubicBezTo>
                <a:lnTo>
                  <a:pt x="241738" y="493987"/>
                </a:lnTo>
                <a:cubicBezTo>
                  <a:pt x="220717" y="486980"/>
                  <a:pt x="200172" y="478340"/>
                  <a:pt x="178676" y="472966"/>
                </a:cubicBezTo>
                <a:cubicBezTo>
                  <a:pt x="164662" y="469463"/>
                  <a:pt x="150883" y="464831"/>
                  <a:pt x="136634" y="462456"/>
                </a:cubicBezTo>
                <a:cubicBezTo>
                  <a:pt x="70961" y="451510"/>
                  <a:pt x="78082" y="451945"/>
                  <a:pt x="0" y="441435"/>
                </a:cubicBezTo>
                <a:close/>
              </a:path>
            </a:pathLst>
          </a:custGeom>
          <a:solidFill>
            <a:schemeClr val="accent6">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F2C11842-1A54-3141-B65E-E9B9CF06A0D4}"/>
              </a:ext>
            </a:extLst>
          </p:cNvPr>
          <p:cNvSpPr/>
          <p:nvPr/>
        </p:nvSpPr>
        <p:spPr>
          <a:xfrm>
            <a:off x="4692871" y="1261241"/>
            <a:ext cx="1208689" cy="3226676"/>
          </a:xfrm>
          <a:custGeom>
            <a:avLst/>
            <a:gdLst>
              <a:gd name="connsiteX0" fmla="*/ 0 w 1208689"/>
              <a:gd name="connsiteY0" fmla="*/ 441435 h 3226676"/>
              <a:gd name="connsiteX1" fmla="*/ 10510 w 1208689"/>
              <a:gd name="connsiteY1" fmla="*/ 273269 h 3226676"/>
              <a:gd name="connsiteX2" fmla="*/ 10510 w 1208689"/>
              <a:gd name="connsiteY2" fmla="*/ 157656 h 3226676"/>
              <a:gd name="connsiteX3" fmla="*/ 84082 w 1208689"/>
              <a:gd name="connsiteY3" fmla="*/ 21021 h 3226676"/>
              <a:gd name="connsiteX4" fmla="*/ 315310 w 1208689"/>
              <a:gd name="connsiteY4" fmla="*/ 0 h 3226676"/>
              <a:gd name="connsiteX5" fmla="*/ 557048 w 1208689"/>
              <a:gd name="connsiteY5" fmla="*/ 42042 h 3226676"/>
              <a:gd name="connsiteX6" fmla="*/ 777765 w 1208689"/>
              <a:gd name="connsiteY6" fmla="*/ 210207 h 3226676"/>
              <a:gd name="connsiteX7" fmla="*/ 935420 w 1208689"/>
              <a:gd name="connsiteY7" fmla="*/ 546538 h 3226676"/>
              <a:gd name="connsiteX8" fmla="*/ 987972 w 1208689"/>
              <a:gd name="connsiteY8" fmla="*/ 809297 h 3226676"/>
              <a:gd name="connsiteX9" fmla="*/ 977462 w 1208689"/>
              <a:gd name="connsiteY9" fmla="*/ 1051035 h 3226676"/>
              <a:gd name="connsiteX10" fmla="*/ 977462 w 1208689"/>
              <a:gd name="connsiteY10" fmla="*/ 1219200 h 3226676"/>
              <a:gd name="connsiteX11" fmla="*/ 987972 w 1208689"/>
              <a:gd name="connsiteY11" fmla="*/ 1313793 h 3226676"/>
              <a:gd name="connsiteX12" fmla="*/ 1040524 w 1208689"/>
              <a:gd name="connsiteY12" fmla="*/ 1513490 h 3226676"/>
              <a:gd name="connsiteX13" fmla="*/ 1051034 w 1208689"/>
              <a:gd name="connsiteY13" fmla="*/ 1650125 h 3226676"/>
              <a:gd name="connsiteX14" fmla="*/ 1072055 w 1208689"/>
              <a:gd name="connsiteY14" fmla="*/ 1765738 h 3226676"/>
              <a:gd name="connsiteX15" fmla="*/ 1208689 w 1208689"/>
              <a:gd name="connsiteY15" fmla="*/ 2133600 h 3226676"/>
              <a:gd name="connsiteX16" fmla="*/ 1208689 w 1208689"/>
              <a:gd name="connsiteY16" fmla="*/ 2385849 h 3226676"/>
              <a:gd name="connsiteX17" fmla="*/ 1198179 w 1208689"/>
              <a:gd name="connsiteY17" fmla="*/ 2532993 h 3226676"/>
              <a:gd name="connsiteX18" fmla="*/ 1208689 w 1208689"/>
              <a:gd name="connsiteY18" fmla="*/ 2585545 h 3226676"/>
              <a:gd name="connsiteX19" fmla="*/ 1208689 w 1208689"/>
              <a:gd name="connsiteY19" fmla="*/ 2921876 h 3226676"/>
              <a:gd name="connsiteX20" fmla="*/ 1198179 w 1208689"/>
              <a:gd name="connsiteY20" fmla="*/ 2974428 h 3226676"/>
              <a:gd name="connsiteX21" fmla="*/ 1114096 w 1208689"/>
              <a:gd name="connsiteY21" fmla="*/ 3163614 h 3226676"/>
              <a:gd name="connsiteX22" fmla="*/ 1103586 w 1208689"/>
              <a:gd name="connsiteY22" fmla="*/ 3195145 h 3226676"/>
              <a:gd name="connsiteX23" fmla="*/ 1019503 w 1208689"/>
              <a:gd name="connsiteY23" fmla="*/ 3226676 h 3226676"/>
              <a:gd name="connsiteX24" fmla="*/ 956441 w 1208689"/>
              <a:gd name="connsiteY24" fmla="*/ 3226676 h 3226676"/>
              <a:gd name="connsiteX25" fmla="*/ 851338 w 1208689"/>
              <a:gd name="connsiteY25" fmla="*/ 3205656 h 3226676"/>
              <a:gd name="connsiteX26" fmla="*/ 767255 w 1208689"/>
              <a:gd name="connsiteY26" fmla="*/ 3100552 h 3226676"/>
              <a:gd name="connsiteX27" fmla="*/ 735724 w 1208689"/>
              <a:gd name="connsiteY27" fmla="*/ 3016469 h 3226676"/>
              <a:gd name="connsiteX28" fmla="*/ 714703 w 1208689"/>
              <a:gd name="connsiteY28" fmla="*/ 2984938 h 3226676"/>
              <a:gd name="connsiteX29" fmla="*/ 693682 w 1208689"/>
              <a:gd name="connsiteY29" fmla="*/ 2921876 h 3226676"/>
              <a:gd name="connsiteX30" fmla="*/ 683172 w 1208689"/>
              <a:gd name="connsiteY30" fmla="*/ 2890345 h 3226676"/>
              <a:gd name="connsiteX31" fmla="*/ 672662 w 1208689"/>
              <a:gd name="connsiteY31" fmla="*/ 2858814 h 3226676"/>
              <a:gd name="connsiteX32" fmla="*/ 662151 w 1208689"/>
              <a:gd name="connsiteY32" fmla="*/ 2795752 h 3226676"/>
              <a:gd name="connsiteX33" fmla="*/ 651641 w 1208689"/>
              <a:gd name="connsiteY33" fmla="*/ 2638097 h 3226676"/>
              <a:gd name="connsiteX34" fmla="*/ 641131 w 1208689"/>
              <a:gd name="connsiteY34" fmla="*/ 2564525 h 3226676"/>
              <a:gd name="connsiteX35" fmla="*/ 620110 w 1208689"/>
              <a:gd name="connsiteY35" fmla="*/ 2354318 h 3226676"/>
              <a:gd name="connsiteX36" fmla="*/ 630620 w 1208689"/>
              <a:gd name="connsiteY36" fmla="*/ 1986456 h 3226676"/>
              <a:gd name="connsiteX37" fmla="*/ 651641 w 1208689"/>
              <a:gd name="connsiteY37" fmla="*/ 1723697 h 3226676"/>
              <a:gd name="connsiteX38" fmla="*/ 641131 w 1208689"/>
              <a:gd name="connsiteY38" fmla="*/ 1429407 h 3226676"/>
              <a:gd name="connsiteX39" fmla="*/ 630620 w 1208689"/>
              <a:gd name="connsiteY39" fmla="*/ 1355835 h 3226676"/>
              <a:gd name="connsiteX40" fmla="*/ 620110 w 1208689"/>
              <a:gd name="connsiteY40" fmla="*/ 1240221 h 3226676"/>
              <a:gd name="connsiteX41" fmla="*/ 609600 w 1208689"/>
              <a:gd name="connsiteY41" fmla="*/ 1051035 h 3226676"/>
              <a:gd name="connsiteX42" fmla="*/ 599089 w 1208689"/>
              <a:gd name="connsiteY42" fmla="*/ 903890 h 3226676"/>
              <a:gd name="connsiteX43" fmla="*/ 588579 w 1208689"/>
              <a:gd name="connsiteY43" fmla="*/ 798787 h 3226676"/>
              <a:gd name="connsiteX44" fmla="*/ 578069 w 1208689"/>
              <a:gd name="connsiteY44" fmla="*/ 609600 h 3226676"/>
              <a:gd name="connsiteX45" fmla="*/ 567558 w 1208689"/>
              <a:gd name="connsiteY45" fmla="*/ 472966 h 3226676"/>
              <a:gd name="connsiteX46" fmla="*/ 557048 w 1208689"/>
              <a:gd name="connsiteY46" fmla="*/ 441435 h 3226676"/>
              <a:gd name="connsiteX47" fmla="*/ 546538 w 1208689"/>
              <a:gd name="connsiteY47" fmla="*/ 388883 h 3226676"/>
              <a:gd name="connsiteX48" fmla="*/ 525517 w 1208689"/>
              <a:gd name="connsiteY48" fmla="*/ 325821 h 3226676"/>
              <a:gd name="connsiteX49" fmla="*/ 515007 w 1208689"/>
              <a:gd name="connsiteY49" fmla="*/ 294290 h 3226676"/>
              <a:gd name="connsiteX50" fmla="*/ 493986 w 1208689"/>
              <a:gd name="connsiteY50" fmla="*/ 231228 h 3226676"/>
              <a:gd name="connsiteX51" fmla="*/ 483476 w 1208689"/>
              <a:gd name="connsiteY51" fmla="*/ 199697 h 3226676"/>
              <a:gd name="connsiteX52" fmla="*/ 420413 w 1208689"/>
              <a:gd name="connsiteY52" fmla="*/ 168166 h 3226676"/>
              <a:gd name="connsiteX53" fmla="*/ 420413 w 1208689"/>
              <a:gd name="connsiteY53" fmla="*/ 231228 h 3226676"/>
              <a:gd name="connsiteX54" fmla="*/ 409903 w 1208689"/>
              <a:gd name="connsiteY54" fmla="*/ 388883 h 3226676"/>
              <a:gd name="connsiteX55" fmla="*/ 420413 w 1208689"/>
              <a:gd name="connsiteY55" fmla="*/ 430925 h 3226676"/>
              <a:gd name="connsiteX56" fmla="*/ 388882 w 1208689"/>
              <a:gd name="connsiteY56" fmla="*/ 451945 h 3226676"/>
              <a:gd name="connsiteX57" fmla="*/ 325820 w 1208689"/>
              <a:gd name="connsiteY57" fmla="*/ 472966 h 3226676"/>
              <a:gd name="connsiteX58" fmla="*/ 241738 w 1208689"/>
              <a:gd name="connsiteY58" fmla="*/ 493987 h 3226676"/>
              <a:gd name="connsiteX59" fmla="*/ 178676 w 1208689"/>
              <a:gd name="connsiteY59" fmla="*/ 472966 h 3226676"/>
              <a:gd name="connsiteX60" fmla="*/ 136634 w 1208689"/>
              <a:gd name="connsiteY60" fmla="*/ 462456 h 3226676"/>
              <a:gd name="connsiteX61" fmla="*/ 0 w 1208689"/>
              <a:gd name="connsiteY61" fmla="*/ 441435 h 3226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208689" h="3226676">
                <a:moveTo>
                  <a:pt x="0" y="441435"/>
                </a:moveTo>
                <a:lnTo>
                  <a:pt x="10510" y="273269"/>
                </a:lnTo>
                <a:lnTo>
                  <a:pt x="10510" y="157656"/>
                </a:lnTo>
                <a:lnTo>
                  <a:pt x="84082" y="21021"/>
                </a:lnTo>
                <a:lnTo>
                  <a:pt x="315310" y="0"/>
                </a:lnTo>
                <a:lnTo>
                  <a:pt x="557048" y="42042"/>
                </a:lnTo>
                <a:lnTo>
                  <a:pt x="777765" y="210207"/>
                </a:lnTo>
                <a:lnTo>
                  <a:pt x="935420" y="546538"/>
                </a:lnTo>
                <a:lnTo>
                  <a:pt x="987972" y="809297"/>
                </a:lnTo>
                <a:cubicBezTo>
                  <a:pt x="972930" y="959719"/>
                  <a:pt x="977462" y="879191"/>
                  <a:pt x="977462" y="1051035"/>
                </a:cubicBezTo>
                <a:lnTo>
                  <a:pt x="977462" y="1219200"/>
                </a:lnTo>
                <a:lnTo>
                  <a:pt x="987972" y="1313793"/>
                </a:lnTo>
                <a:lnTo>
                  <a:pt x="1040524" y="1513490"/>
                </a:lnTo>
                <a:cubicBezTo>
                  <a:pt x="1052582" y="1622011"/>
                  <a:pt x="1051034" y="1576358"/>
                  <a:pt x="1051034" y="1650125"/>
                </a:cubicBezTo>
                <a:lnTo>
                  <a:pt x="1072055" y="1765738"/>
                </a:lnTo>
                <a:lnTo>
                  <a:pt x="1208689" y="2133600"/>
                </a:lnTo>
                <a:lnTo>
                  <a:pt x="1208689" y="2385849"/>
                </a:lnTo>
                <a:cubicBezTo>
                  <a:pt x="1196245" y="2497852"/>
                  <a:pt x="1198179" y="2448717"/>
                  <a:pt x="1198179" y="2532993"/>
                </a:cubicBezTo>
                <a:lnTo>
                  <a:pt x="1208689" y="2585545"/>
                </a:lnTo>
                <a:lnTo>
                  <a:pt x="1208689" y="2921876"/>
                </a:lnTo>
                <a:lnTo>
                  <a:pt x="1198179" y="2974428"/>
                </a:lnTo>
                <a:lnTo>
                  <a:pt x="1114096" y="3163614"/>
                </a:lnTo>
                <a:lnTo>
                  <a:pt x="1103586" y="3195145"/>
                </a:lnTo>
                <a:lnTo>
                  <a:pt x="1019503" y="3226676"/>
                </a:lnTo>
                <a:lnTo>
                  <a:pt x="956441" y="3226676"/>
                </a:lnTo>
                <a:lnTo>
                  <a:pt x="851338" y="3205656"/>
                </a:lnTo>
                <a:lnTo>
                  <a:pt x="767255" y="3100552"/>
                </a:lnTo>
                <a:cubicBezTo>
                  <a:pt x="756745" y="3072524"/>
                  <a:pt x="748111" y="3043719"/>
                  <a:pt x="735724" y="3016469"/>
                </a:cubicBezTo>
                <a:cubicBezTo>
                  <a:pt x="730497" y="3004969"/>
                  <a:pt x="719833" y="2996481"/>
                  <a:pt x="714703" y="2984938"/>
                </a:cubicBezTo>
                <a:cubicBezTo>
                  <a:pt x="705704" y="2964690"/>
                  <a:pt x="700689" y="2942897"/>
                  <a:pt x="693682" y="2921876"/>
                </a:cubicBezTo>
                <a:lnTo>
                  <a:pt x="683172" y="2890345"/>
                </a:lnTo>
                <a:cubicBezTo>
                  <a:pt x="679669" y="2879835"/>
                  <a:pt x="674483" y="2869742"/>
                  <a:pt x="672662" y="2858814"/>
                </a:cubicBezTo>
                <a:lnTo>
                  <a:pt x="662151" y="2795752"/>
                </a:lnTo>
                <a:cubicBezTo>
                  <a:pt x="658648" y="2743200"/>
                  <a:pt x="656409" y="2690549"/>
                  <a:pt x="651641" y="2638097"/>
                </a:cubicBezTo>
                <a:cubicBezTo>
                  <a:pt x="649398" y="2613426"/>
                  <a:pt x="644204" y="2589107"/>
                  <a:pt x="641131" y="2564525"/>
                </a:cubicBezTo>
                <a:cubicBezTo>
                  <a:pt x="631272" y="2485655"/>
                  <a:pt x="627484" y="2435436"/>
                  <a:pt x="620110" y="2354318"/>
                </a:cubicBezTo>
                <a:cubicBezTo>
                  <a:pt x="623613" y="2231697"/>
                  <a:pt x="624494" y="2108974"/>
                  <a:pt x="630620" y="1986456"/>
                </a:cubicBezTo>
                <a:cubicBezTo>
                  <a:pt x="635008" y="1898699"/>
                  <a:pt x="651641" y="1723697"/>
                  <a:pt x="651641" y="1723697"/>
                </a:cubicBezTo>
                <a:cubicBezTo>
                  <a:pt x="648138" y="1625600"/>
                  <a:pt x="646731" y="1527406"/>
                  <a:pt x="641131" y="1429407"/>
                </a:cubicBezTo>
                <a:cubicBezTo>
                  <a:pt x="639718" y="1404674"/>
                  <a:pt x="633356" y="1380456"/>
                  <a:pt x="630620" y="1355835"/>
                </a:cubicBezTo>
                <a:cubicBezTo>
                  <a:pt x="626347" y="1317375"/>
                  <a:pt x="622772" y="1278826"/>
                  <a:pt x="620110" y="1240221"/>
                </a:cubicBezTo>
                <a:cubicBezTo>
                  <a:pt x="615765" y="1177211"/>
                  <a:pt x="613540" y="1114071"/>
                  <a:pt x="609600" y="1051035"/>
                </a:cubicBezTo>
                <a:cubicBezTo>
                  <a:pt x="606533" y="1001957"/>
                  <a:pt x="603173" y="952893"/>
                  <a:pt x="599089" y="903890"/>
                </a:cubicBezTo>
                <a:cubicBezTo>
                  <a:pt x="596165" y="868803"/>
                  <a:pt x="591087" y="833907"/>
                  <a:pt x="588579" y="798787"/>
                </a:cubicBezTo>
                <a:cubicBezTo>
                  <a:pt x="584079" y="735788"/>
                  <a:pt x="582135" y="672629"/>
                  <a:pt x="578069" y="609600"/>
                </a:cubicBezTo>
                <a:cubicBezTo>
                  <a:pt x="575128" y="564016"/>
                  <a:pt x="573224" y="518292"/>
                  <a:pt x="567558" y="472966"/>
                </a:cubicBezTo>
                <a:cubicBezTo>
                  <a:pt x="566184" y="461973"/>
                  <a:pt x="559735" y="452183"/>
                  <a:pt x="557048" y="441435"/>
                </a:cubicBezTo>
                <a:cubicBezTo>
                  <a:pt x="552715" y="424104"/>
                  <a:pt x="551238" y="406118"/>
                  <a:pt x="546538" y="388883"/>
                </a:cubicBezTo>
                <a:cubicBezTo>
                  <a:pt x="540708" y="367506"/>
                  <a:pt x="532524" y="346842"/>
                  <a:pt x="525517" y="325821"/>
                </a:cubicBezTo>
                <a:lnTo>
                  <a:pt x="515007" y="294290"/>
                </a:lnTo>
                <a:lnTo>
                  <a:pt x="493986" y="231228"/>
                </a:lnTo>
                <a:cubicBezTo>
                  <a:pt x="490483" y="220718"/>
                  <a:pt x="492694" y="205842"/>
                  <a:pt x="483476" y="199697"/>
                </a:cubicBezTo>
                <a:cubicBezTo>
                  <a:pt x="442727" y="172530"/>
                  <a:pt x="463929" y="182670"/>
                  <a:pt x="420413" y="168166"/>
                </a:cubicBezTo>
                <a:cubicBezTo>
                  <a:pt x="392386" y="252249"/>
                  <a:pt x="420413" y="147145"/>
                  <a:pt x="420413" y="231228"/>
                </a:cubicBezTo>
                <a:cubicBezTo>
                  <a:pt x="420413" y="283896"/>
                  <a:pt x="413406" y="336331"/>
                  <a:pt x="409903" y="388883"/>
                </a:cubicBezTo>
                <a:cubicBezTo>
                  <a:pt x="413406" y="402897"/>
                  <a:pt x="424981" y="417221"/>
                  <a:pt x="420413" y="430925"/>
                </a:cubicBezTo>
                <a:cubicBezTo>
                  <a:pt x="416418" y="442908"/>
                  <a:pt x="400425" y="446815"/>
                  <a:pt x="388882" y="451945"/>
                </a:cubicBezTo>
                <a:cubicBezTo>
                  <a:pt x="368634" y="460944"/>
                  <a:pt x="347316" y="467592"/>
                  <a:pt x="325820" y="472966"/>
                </a:cubicBezTo>
                <a:lnTo>
                  <a:pt x="241738" y="493987"/>
                </a:lnTo>
                <a:cubicBezTo>
                  <a:pt x="220717" y="486980"/>
                  <a:pt x="200172" y="478340"/>
                  <a:pt x="178676" y="472966"/>
                </a:cubicBezTo>
                <a:cubicBezTo>
                  <a:pt x="164662" y="469463"/>
                  <a:pt x="150883" y="464831"/>
                  <a:pt x="136634" y="462456"/>
                </a:cubicBezTo>
                <a:cubicBezTo>
                  <a:pt x="70961" y="451510"/>
                  <a:pt x="78082" y="451945"/>
                  <a:pt x="0" y="441435"/>
                </a:cubicBezTo>
                <a:close/>
              </a:path>
            </a:pathLst>
          </a:custGeom>
          <a:solidFill>
            <a:schemeClr val="accent6">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a:extLst>
              <a:ext uri="{FF2B5EF4-FFF2-40B4-BE49-F238E27FC236}">
                <a16:creationId xmlns:a16="http://schemas.microsoft.com/office/drawing/2014/main" id="{6FA7F70D-0C8A-734B-BC7E-FE00EEEA3441}"/>
              </a:ext>
            </a:extLst>
          </p:cNvPr>
          <p:cNvSpPr/>
          <p:nvPr/>
        </p:nvSpPr>
        <p:spPr>
          <a:xfrm>
            <a:off x="6512602" y="5933089"/>
            <a:ext cx="262758" cy="73573"/>
          </a:xfrm>
          <a:prstGeom prst="can">
            <a:avLst/>
          </a:prstGeom>
          <a:solidFill>
            <a:srgbClr val="C000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an 11">
            <a:extLst>
              <a:ext uri="{FF2B5EF4-FFF2-40B4-BE49-F238E27FC236}">
                <a16:creationId xmlns:a16="http://schemas.microsoft.com/office/drawing/2014/main" id="{2526B533-2B70-F542-B3CA-C4116E141751}"/>
              </a:ext>
            </a:extLst>
          </p:cNvPr>
          <p:cNvSpPr/>
          <p:nvPr/>
        </p:nvSpPr>
        <p:spPr>
          <a:xfrm>
            <a:off x="4774288" y="5917325"/>
            <a:ext cx="262758" cy="73573"/>
          </a:xfrm>
          <a:prstGeom prst="can">
            <a:avLst/>
          </a:prstGeom>
          <a:solidFill>
            <a:srgbClr val="C000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2D9AA69-6628-9040-8A9D-0BB5B7369750}"/>
              </a:ext>
            </a:extLst>
          </p:cNvPr>
          <p:cNvSpPr/>
          <p:nvPr/>
        </p:nvSpPr>
        <p:spPr>
          <a:xfrm>
            <a:off x="4386313" y="593887"/>
            <a:ext cx="1452129" cy="646331"/>
          </a:xfrm>
          <a:prstGeom prst="rect">
            <a:avLst/>
          </a:prstGeom>
        </p:spPr>
        <p:txBody>
          <a:bodyPr wrap="none">
            <a:spAutoFit/>
          </a:bodyPr>
          <a:lstStyle/>
          <a:p>
            <a:r>
              <a:rPr lang="en-US" b="1" dirty="0"/>
              <a:t>Mesocosm X</a:t>
            </a:r>
          </a:p>
          <a:p>
            <a:r>
              <a:rPr lang="en-US" b="1" dirty="0"/>
              <a:t>= Experiment</a:t>
            </a:r>
          </a:p>
        </p:txBody>
      </p:sp>
      <p:sp>
        <p:nvSpPr>
          <p:cNvPr id="15" name="Rectangle 14">
            <a:extLst>
              <a:ext uri="{FF2B5EF4-FFF2-40B4-BE49-F238E27FC236}">
                <a16:creationId xmlns:a16="http://schemas.microsoft.com/office/drawing/2014/main" id="{8F9D644A-D833-714B-AE79-B26CCB2AC370}"/>
              </a:ext>
            </a:extLst>
          </p:cNvPr>
          <p:cNvSpPr/>
          <p:nvPr/>
        </p:nvSpPr>
        <p:spPr>
          <a:xfrm>
            <a:off x="6188640" y="601746"/>
            <a:ext cx="1441870" cy="646331"/>
          </a:xfrm>
          <a:prstGeom prst="rect">
            <a:avLst/>
          </a:prstGeom>
        </p:spPr>
        <p:txBody>
          <a:bodyPr wrap="none">
            <a:spAutoFit/>
          </a:bodyPr>
          <a:lstStyle/>
          <a:p>
            <a:r>
              <a:rPr lang="en-US" b="1" dirty="0"/>
              <a:t>Mesocosm C </a:t>
            </a:r>
          </a:p>
          <a:p>
            <a:r>
              <a:rPr lang="en-US" b="1" dirty="0"/>
              <a:t>= Control</a:t>
            </a:r>
          </a:p>
        </p:txBody>
      </p:sp>
      <p:sp>
        <p:nvSpPr>
          <p:cNvPr id="16" name="TextBox 15">
            <a:extLst>
              <a:ext uri="{FF2B5EF4-FFF2-40B4-BE49-F238E27FC236}">
                <a16:creationId xmlns:a16="http://schemas.microsoft.com/office/drawing/2014/main" id="{B246A4CB-47CD-A84C-8247-619FC8B332F1}"/>
              </a:ext>
            </a:extLst>
          </p:cNvPr>
          <p:cNvSpPr txBox="1"/>
          <p:nvPr/>
        </p:nvSpPr>
        <p:spPr>
          <a:xfrm>
            <a:off x="7145417" y="2823553"/>
            <a:ext cx="686406" cy="276999"/>
          </a:xfrm>
          <a:prstGeom prst="rect">
            <a:avLst/>
          </a:prstGeom>
          <a:noFill/>
        </p:spPr>
        <p:txBody>
          <a:bodyPr wrap="none" rtlCol="0">
            <a:spAutoFit/>
          </a:bodyPr>
          <a:lstStyle/>
          <a:p>
            <a:r>
              <a:rPr lang="en-US" sz="1200" b="1" dirty="0"/>
              <a:t>Gas bag</a:t>
            </a:r>
          </a:p>
        </p:txBody>
      </p:sp>
      <p:sp>
        <p:nvSpPr>
          <p:cNvPr id="17" name="TextBox 16">
            <a:extLst>
              <a:ext uri="{FF2B5EF4-FFF2-40B4-BE49-F238E27FC236}">
                <a16:creationId xmlns:a16="http://schemas.microsoft.com/office/drawing/2014/main" id="{1ACBF0A2-05F9-594F-B1E3-1777F6332F95}"/>
              </a:ext>
            </a:extLst>
          </p:cNvPr>
          <p:cNvSpPr txBox="1"/>
          <p:nvPr/>
        </p:nvSpPr>
        <p:spPr>
          <a:xfrm>
            <a:off x="4213241" y="3100552"/>
            <a:ext cx="748923" cy="461665"/>
          </a:xfrm>
          <a:prstGeom prst="rect">
            <a:avLst/>
          </a:prstGeom>
          <a:noFill/>
        </p:spPr>
        <p:txBody>
          <a:bodyPr wrap="none" rtlCol="0">
            <a:spAutoFit/>
          </a:bodyPr>
          <a:lstStyle/>
          <a:p>
            <a:pPr algn="ctr"/>
            <a:r>
              <a:rPr lang="en-US" sz="1200" b="1" dirty="0"/>
              <a:t>Aqueous</a:t>
            </a:r>
          </a:p>
          <a:p>
            <a:pPr algn="ctr"/>
            <a:r>
              <a:rPr lang="en-US" sz="1200" b="1" dirty="0"/>
              <a:t>fraction</a:t>
            </a:r>
          </a:p>
        </p:txBody>
      </p:sp>
      <p:sp>
        <p:nvSpPr>
          <p:cNvPr id="18" name="TextBox 17">
            <a:extLst>
              <a:ext uri="{FF2B5EF4-FFF2-40B4-BE49-F238E27FC236}">
                <a16:creationId xmlns:a16="http://schemas.microsoft.com/office/drawing/2014/main" id="{8266EEFB-BCB2-494D-8B88-B9CC99C5A0BC}"/>
              </a:ext>
            </a:extLst>
          </p:cNvPr>
          <p:cNvSpPr txBox="1"/>
          <p:nvPr/>
        </p:nvSpPr>
        <p:spPr>
          <a:xfrm>
            <a:off x="3972909" y="5254384"/>
            <a:ext cx="681405" cy="461665"/>
          </a:xfrm>
          <a:prstGeom prst="rect">
            <a:avLst/>
          </a:prstGeom>
          <a:noFill/>
        </p:spPr>
        <p:txBody>
          <a:bodyPr wrap="none" rtlCol="0">
            <a:spAutoFit/>
          </a:bodyPr>
          <a:lstStyle/>
          <a:p>
            <a:pPr algn="ctr"/>
            <a:r>
              <a:rPr lang="en-US" sz="1200" b="1" dirty="0"/>
              <a:t>Ooze</a:t>
            </a:r>
          </a:p>
          <a:p>
            <a:pPr algn="ctr"/>
            <a:r>
              <a:rPr lang="en-US" sz="1200" b="1" dirty="0"/>
              <a:t>fraction</a:t>
            </a:r>
          </a:p>
        </p:txBody>
      </p:sp>
      <p:sp>
        <p:nvSpPr>
          <p:cNvPr id="19" name="TextBox 18">
            <a:extLst>
              <a:ext uri="{FF2B5EF4-FFF2-40B4-BE49-F238E27FC236}">
                <a16:creationId xmlns:a16="http://schemas.microsoft.com/office/drawing/2014/main" id="{539536DE-3304-724E-A76A-2BDD46044784}"/>
              </a:ext>
            </a:extLst>
          </p:cNvPr>
          <p:cNvSpPr txBox="1"/>
          <p:nvPr/>
        </p:nvSpPr>
        <p:spPr>
          <a:xfrm>
            <a:off x="6780242" y="5739042"/>
            <a:ext cx="767133" cy="461665"/>
          </a:xfrm>
          <a:prstGeom prst="rect">
            <a:avLst/>
          </a:prstGeom>
          <a:noFill/>
        </p:spPr>
        <p:txBody>
          <a:bodyPr wrap="none" rtlCol="0">
            <a:spAutoFit/>
          </a:bodyPr>
          <a:lstStyle/>
          <a:p>
            <a:pPr algn="ctr"/>
            <a:r>
              <a:rPr lang="en-US" sz="1200" b="1" dirty="0"/>
              <a:t>Methane</a:t>
            </a:r>
          </a:p>
          <a:p>
            <a:pPr algn="ctr"/>
            <a:r>
              <a:rPr lang="en-US" sz="1200" b="1" dirty="0"/>
              <a:t>Diffuser</a:t>
            </a:r>
          </a:p>
        </p:txBody>
      </p:sp>
      <p:sp>
        <p:nvSpPr>
          <p:cNvPr id="20" name="Can 19">
            <a:extLst>
              <a:ext uri="{FF2B5EF4-FFF2-40B4-BE49-F238E27FC236}">
                <a16:creationId xmlns:a16="http://schemas.microsoft.com/office/drawing/2014/main" id="{A89FE5F1-AFE9-B241-8EE5-809B54D7D815}"/>
              </a:ext>
            </a:extLst>
          </p:cNvPr>
          <p:cNvSpPr/>
          <p:nvPr/>
        </p:nvSpPr>
        <p:spPr>
          <a:xfrm flipV="1">
            <a:off x="6488954" y="1784102"/>
            <a:ext cx="310054" cy="84086"/>
          </a:xfrm>
          <a:prstGeom prst="can">
            <a:avLst/>
          </a:prstGeom>
          <a:blipFill>
            <a:blip r:embed="rId3"/>
            <a:tile tx="0" ty="0" sx="100000" sy="100000" flip="none" algn="tl"/>
          </a:blip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an 20">
            <a:extLst>
              <a:ext uri="{FF2B5EF4-FFF2-40B4-BE49-F238E27FC236}">
                <a16:creationId xmlns:a16="http://schemas.microsoft.com/office/drawing/2014/main" id="{739D4E64-86E5-6E42-9248-3B67FA1D8A1C}"/>
              </a:ext>
            </a:extLst>
          </p:cNvPr>
          <p:cNvSpPr/>
          <p:nvPr/>
        </p:nvSpPr>
        <p:spPr>
          <a:xfrm flipV="1">
            <a:off x="4737569" y="1776244"/>
            <a:ext cx="320499" cy="94594"/>
          </a:xfrm>
          <a:prstGeom prst="can">
            <a:avLst/>
          </a:prstGeom>
          <a:blipFill>
            <a:blip r:embed="rId3"/>
            <a:tile tx="0" ty="0" sx="100000" sy="100000" flip="none" algn="tl"/>
          </a:blip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55A8F89F-E410-4543-A334-9690F17CE3A1}"/>
              </a:ext>
            </a:extLst>
          </p:cNvPr>
          <p:cNvSpPr txBox="1"/>
          <p:nvPr/>
        </p:nvSpPr>
        <p:spPr>
          <a:xfrm>
            <a:off x="3624809" y="1684635"/>
            <a:ext cx="1121589" cy="276999"/>
          </a:xfrm>
          <a:prstGeom prst="rect">
            <a:avLst/>
          </a:prstGeom>
          <a:noFill/>
        </p:spPr>
        <p:txBody>
          <a:bodyPr wrap="none" rtlCol="0">
            <a:spAutoFit/>
          </a:bodyPr>
          <a:lstStyle/>
          <a:p>
            <a:r>
              <a:rPr lang="en-US" sz="1200" b="1" dirty="0"/>
              <a:t>Buoyant flakes</a:t>
            </a:r>
          </a:p>
        </p:txBody>
      </p:sp>
      <p:sp>
        <p:nvSpPr>
          <p:cNvPr id="13" name="TextBox 12">
            <a:extLst>
              <a:ext uri="{FF2B5EF4-FFF2-40B4-BE49-F238E27FC236}">
                <a16:creationId xmlns:a16="http://schemas.microsoft.com/office/drawing/2014/main" id="{DF933535-E185-D5C4-CC46-CD9348ECFD45}"/>
              </a:ext>
            </a:extLst>
          </p:cNvPr>
          <p:cNvSpPr txBox="1"/>
          <p:nvPr/>
        </p:nvSpPr>
        <p:spPr>
          <a:xfrm>
            <a:off x="7373358" y="1592301"/>
            <a:ext cx="1235211" cy="461665"/>
          </a:xfrm>
          <a:prstGeom prst="rect">
            <a:avLst/>
          </a:prstGeom>
          <a:noFill/>
        </p:spPr>
        <p:txBody>
          <a:bodyPr wrap="none" rtlCol="0">
            <a:spAutoFit/>
          </a:bodyPr>
          <a:lstStyle/>
          <a:p>
            <a:pPr algn="ctr"/>
            <a:r>
              <a:rPr lang="en-US" sz="1200" b="1" dirty="0"/>
              <a:t>Flakes without </a:t>
            </a:r>
          </a:p>
          <a:p>
            <a:pPr algn="ctr"/>
            <a:r>
              <a:rPr lang="en-US" sz="1200" b="1" dirty="0"/>
              <a:t>the key minerals</a:t>
            </a:r>
          </a:p>
        </p:txBody>
      </p:sp>
    </p:spTree>
    <p:extLst>
      <p:ext uri="{BB962C8B-B14F-4D97-AF65-F5344CB8AC3E}">
        <p14:creationId xmlns:p14="http://schemas.microsoft.com/office/powerpoint/2010/main" val="4171751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720</Words>
  <Application>Microsoft Macintosh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Helping Methanotrophs To Reduce Methane Emissions  </vt:lpstr>
      <vt:lpstr>How to use buoyant flakes to help prevent global warming by atmospheric methane</vt:lpstr>
      <vt:lpstr>Elements of the Experiment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Helping Methanotrophs To Reduce Methane Emissions  </dc:title>
  <dc:creator>Alice Clarke</dc:creator>
  <cp:lastModifiedBy>Sev Clarke</cp:lastModifiedBy>
  <cp:revision>20</cp:revision>
  <dcterms:created xsi:type="dcterms:W3CDTF">2021-05-19T03:03:57Z</dcterms:created>
  <dcterms:modified xsi:type="dcterms:W3CDTF">2023-05-02T00:21:25Z</dcterms:modified>
</cp:coreProperties>
</file>