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A4A8"/>
    <a:srgbClr val="CA7C80"/>
    <a:srgbClr val="C69C92"/>
    <a:srgbClr val="C79698"/>
    <a:srgbClr val="CA7C74"/>
    <a:srgbClr val="C78F71"/>
    <a:srgbClr val="CD5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84F9D-3F74-2441-863E-AA4B6FC654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F6B311-9A61-8449-8A7A-0266B59564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2F08C-6BD3-EC42-B757-5E5D3DC6F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C392-4EAA-B748-B984-D55137B6578A}" type="datetimeFigureOut">
              <a:rPr lang="en-US" smtClean="0"/>
              <a:t>2/17/22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EA4B3-9E7F-0F4E-B9DD-DED22FBF4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19F08-4877-A04D-8835-B71E2AB91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D9DF-8A45-9046-BD2C-3A74A535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8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52365-A1FE-D642-A369-7B0F9842C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ED9BE1-E593-DF49-AEA6-10139A904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34084-AA2C-2A4B-AF58-965473569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C392-4EAA-B748-B984-D55137B6578A}" type="datetimeFigureOut">
              <a:rPr lang="en-US" smtClean="0"/>
              <a:t>2/17/22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70997-D3E2-064E-9AB7-F76AA77C4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956B5-FDED-A94D-8EE2-DD83DCA57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D9DF-8A45-9046-BD2C-3A74A535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8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DB05C0-B8DA-6B44-9492-DC3DBF8639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CF1D40-1544-A245-9CA5-F40924B5A8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897F8-22A9-8644-A7FD-3C9121330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C392-4EAA-B748-B984-D55137B6578A}" type="datetimeFigureOut">
              <a:rPr lang="en-US" smtClean="0"/>
              <a:t>2/17/22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4ABA5-58E0-7A42-90BF-FC445CD24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94D2E-984E-344A-BBD7-04303BDCC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D9DF-8A45-9046-BD2C-3A74A535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28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6D0F9-BD97-AB44-B5D5-6642403A6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9BE22-7E82-F140-9499-E3609549C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59A0F-9FBC-7248-97B0-1D3102286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C392-4EAA-B748-B984-D55137B6578A}" type="datetimeFigureOut">
              <a:rPr lang="en-US" smtClean="0"/>
              <a:t>2/17/22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A4002-AD9F-7B48-914F-256844978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EC1BE-6FEB-DB46-8AD5-16C21F790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D9DF-8A45-9046-BD2C-3A74A535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235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4CD3E-1A6E-9E42-822B-D42BE4CA7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9B8B30-1F97-EB4D-9D9C-FE44847F0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B9698-E50B-544A-A6FF-9338ACBD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C392-4EAA-B748-B984-D55137B6578A}" type="datetimeFigureOut">
              <a:rPr lang="en-US" smtClean="0"/>
              <a:t>2/17/22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EA19F-E534-0B47-935F-A8EE140DA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70A81-6123-294E-8BEA-260C4E7AB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D9DF-8A45-9046-BD2C-3A74A535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BBF64-EC8F-A94E-8111-B39FAE432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8923C-73B6-AF44-B2A1-4D7957264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6CCD2C-D095-1D41-83B9-98C9B3845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86A544-C623-7342-BB5E-45708677A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C392-4EAA-B748-B984-D55137B6578A}" type="datetimeFigureOut">
              <a:rPr lang="en-US" smtClean="0"/>
              <a:t>2/17/22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101AD-4CFE-B248-9780-F665D7CF0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EE36AA-6F56-F348-BA7E-1E03B4216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D9DF-8A45-9046-BD2C-3A74A535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C52D3-9942-EB41-B1A2-A073C9037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FFA66C-45A4-1041-AA2D-C9AD5D7F1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D5E748-12C5-394E-A8E8-511896C89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171827-5033-2440-AF67-4CB722941E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2BD502-6F58-8249-8D30-11910589C0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F94B8E-00A7-874F-9943-2CA51BAF1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C392-4EAA-B748-B984-D55137B6578A}" type="datetimeFigureOut">
              <a:rPr lang="en-US" smtClean="0"/>
              <a:t>2/17/22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A99D7E-A3E6-D34D-9C3F-055BDCEA3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6D3716-897A-9A49-B62E-9D00A05D7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D9DF-8A45-9046-BD2C-3A74A535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049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3972A-2CE4-8D43-B214-8E29E7BFF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A0E4BF-3C39-3745-98D0-9CE6A5461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C392-4EAA-B748-B984-D55137B6578A}" type="datetimeFigureOut">
              <a:rPr lang="en-US" smtClean="0"/>
              <a:t>2/17/22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0DC1DD-6AA5-294E-8EFA-4FE532E9E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78CFB-A0A6-154B-9837-3AD07694B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D9DF-8A45-9046-BD2C-3A74A535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757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4E5FB2-D6A1-7E47-BA23-A193F8FE5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C392-4EAA-B748-B984-D55137B6578A}" type="datetimeFigureOut">
              <a:rPr lang="en-US" smtClean="0"/>
              <a:t>2/17/22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8345DA-743F-2D4D-8387-175FCFF10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CAA8C-FDAB-3A45-86F3-687ADD796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D9DF-8A45-9046-BD2C-3A74A535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53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2DEB6-24C0-9A4F-9CF0-3E83E33DF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E93CC-E520-0F4B-BF1F-600051CE3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A28525-F831-7242-B72D-C0E8F55A23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E3546B-C036-4649-9FF1-4E7BFD600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C392-4EAA-B748-B984-D55137B6578A}" type="datetimeFigureOut">
              <a:rPr lang="en-US" smtClean="0"/>
              <a:t>2/17/22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2CA40-394B-5A4C-9196-68FF254D4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8D6EA-EE80-B34C-B5AD-C06D82E7D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D9DF-8A45-9046-BD2C-3A74A535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7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B570C-88B6-A446-BBB9-E812C53D5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A7EA94-BFFF-1E4C-B9C5-53BB67ED45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DC409E-B2F8-2C41-9C44-7258AD0F67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C3DEF-C38C-1847-93EF-17AFAC815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EC392-4EAA-B748-B984-D55137B6578A}" type="datetimeFigureOut">
              <a:rPr lang="en-US" smtClean="0"/>
              <a:t>2/17/22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C029D7-02DE-DA45-A4E0-FA23F73C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1FA17-AD08-1447-A5BA-625242532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6D9DF-8A45-9046-BD2C-3A74A535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94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18452A-4BCC-584C-B390-9A0C9BDCD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9763D-0248-CC4C-ADC0-C75A3EE59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E9A45-3444-344A-9A00-8C200128E2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EC392-4EAA-B748-B984-D55137B6578A}" type="datetimeFigureOut">
              <a:rPr lang="en-US" smtClean="0"/>
              <a:t>2/17/22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1DA62-075A-6745-BA2D-9ACFADE7FB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F62DD-EF4F-3245-BB3B-077C42C486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6D9DF-8A45-9046-BD2C-3A74A535E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7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44A12-C091-814D-A929-D484AB355A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Krill Capture Device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2B4EA6-6F69-6644-BB2B-0271F53468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Sev</a:t>
            </a:r>
            <a:r>
              <a:rPr lang="en-US" dirty="0"/>
              <a:t> Clarke, Feb 2022</a:t>
            </a:r>
          </a:p>
        </p:txBody>
      </p:sp>
    </p:spTree>
    <p:extLst>
      <p:ext uri="{BB962C8B-B14F-4D97-AF65-F5344CB8AC3E}">
        <p14:creationId xmlns:p14="http://schemas.microsoft.com/office/powerpoint/2010/main" val="156264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Down Arrow Callout 91">
            <a:extLst>
              <a:ext uri="{FF2B5EF4-FFF2-40B4-BE49-F238E27FC236}">
                <a16:creationId xmlns:a16="http://schemas.microsoft.com/office/drawing/2014/main" id="{6E6C3FF2-F431-F649-AE23-915CFD9E4A73}"/>
              </a:ext>
            </a:extLst>
          </p:cNvPr>
          <p:cNvSpPr/>
          <p:nvPr/>
        </p:nvSpPr>
        <p:spPr>
          <a:xfrm rot="10800000">
            <a:off x="10590443" y="2436794"/>
            <a:ext cx="150756" cy="437347"/>
          </a:xfrm>
          <a:prstGeom prst="down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CA6E09BB-FE8D-3449-9786-CC524C0AD7C7}"/>
              </a:ext>
            </a:extLst>
          </p:cNvPr>
          <p:cNvCxnSpPr>
            <a:cxnSpLocks/>
          </p:cNvCxnSpPr>
          <p:nvPr/>
        </p:nvCxnSpPr>
        <p:spPr>
          <a:xfrm>
            <a:off x="9938164" y="4447106"/>
            <a:ext cx="31120" cy="2010823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257C38D-20A4-0E4F-94EF-E45439EE5A68}"/>
              </a:ext>
            </a:extLst>
          </p:cNvPr>
          <p:cNvSpPr txBox="1"/>
          <p:nvPr/>
        </p:nvSpPr>
        <p:spPr>
          <a:xfrm>
            <a:off x="3917378" y="313921"/>
            <a:ext cx="6096000" cy="5847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/>
              <a:t>Capture device design </a:t>
            </a:r>
            <a:endParaRPr lang="en-US" sz="3200" dirty="0"/>
          </a:p>
        </p:txBody>
      </p:sp>
      <p:sp>
        <p:nvSpPr>
          <p:cNvPr id="4" name="Can 3">
            <a:extLst>
              <a:ext uri="{FF2B5EF4-FFF2-40B4-BE49-F238E27FC236}">
                <a16:creationId xmlns:a16="http://schemas.microsoft.com/office/drawing/2014/main" id="{9425A495-D761-714F-9D0C-BE89469F93DC}"/>
              </a:ext>
            </a:extLst>
          </p:cNvPr>
          <p:cNvSpPr/>
          <p:nvPr/>
        </p:nvSpPr>
        <p:spPr>
          <a:xfrm rot="16200000">
            <a:off x="4656900" y="1058103"/>
            <a:ext cx="1095703" cy="4923094"/>
          </a:xfrm>
          <a:prstGeom prst="can">
            <a:avLst/>
          </a:prstGeom>
          <a:solidFill>
            <a:schemeClr val="bg1">
              <a:lumMod val="7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>
            <a:extLst>
              <a:ext uri="{FF2B5EF4-FFF2-40B4-BE49-F238E27FC236}">
                <a16:creationId xmlns:a16="http://schemas.microsoft.com/office/drawing/2014/main" id="{A09A019C-8EBF-3B4E-A0F3-547122BA0FE3}"/>
              </a:ext>
            </a:extLst>
          </p:cNvPr>
          <p:cNvSpPr/>
          <p:nvPr/>
        </p:nvSpPr>
        <p:spPr>
          <a:xfrm rot="16200000">
            <a:off x="1821575" y="3324552"/>
            <a:ext cx="1265189" cy="388877"/>
          </a:xfrm>
          <a:prstGeom prst="can">
            <a:avLst>
              <a:gd name="adj" fmla="val 4435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n 4">
            <a:extLst>
              <a:ext uri="{FF2B5EF4-FFF2-40B4-BE49-F238E27FC236}">
                <a16:creationId xmlns:a16="http://schemas.microsoft.com/office/drawing/2014/main" id="{4AD06D0D-823E-9B40-B0A3-E8DA548D8EB5}"/>
              </a:ext>
            </a:extLst>
          </p:cNvPr>
          <p:cNvSpPr/>
          <p:nvPr/>
        </p:nvSpPr>
        <p:spPr>
          <a:xfrm rot="16200000">
            <a:off x="4841956" y="1197750"/>
            <a:ext cx="848715" cy="4624552"/>
          </a:xfrm>
          <a:prstGeom prst="can">
            <a:avLst>
              <a:gd name="adj" fmla="val 17570"/>
            </a:avLst>
          </a:prstGeom>
          <a:solidFill>
            <a:schemeClr val="bg1">
              <a:lumMod val="65000"/>
            </a:schemeClr>
          </a:solidFill>
          <a:ln w="28575">
            <a:solidFill>
              <a:schemeClr val="bg2">
                <a:lumMod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n 6">
            <a:extLst>
              <a:ext uri="{FF2B5EF4-FFF2-40B4-BE49-F238E27FC236}">
                <a16:creationId xmlns:a16="http://schemas.microsoft.com/office/drawing/2014/main" id="{0FFCD6F3-E2B1-9240-AAB1-D28D985AEAE2}"/>
              </a:ext>
            </a:extLst>
          </p:cNvPr>
          <p:cNvSpPr/>
          <p:nvPr/>
        </p:nvSpPr>
        <p:spPr>
          <a:xfrm rot="16200000">
            <a:off x="2134585" y="3430477"/>
            <a:ext cx="394801" cy="73565"/>
          </a:xfrm>
          <a:prstGeom prst="can">
            <a:avLst>
              <a:gd name="adj" fmla="val 44355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be 8">
            <a:extLst>
              <a:ext uri="{FF2B5EF4-FFF2-40B4-BE49-F238E27FC236}">
                <a16:creationId xmlns:a16="http://schemas.microsoft.com/office/drawing/2014/main" id="{10EB8857-F808-2A49-98AC-48913D72A6D5}"/>
              </a:ext>
            </a:extLst>
          </p:cNvPr>
          <p:cNvSpPr/>
          <p:nvPr/>
        </p:nvSpPr>
        <p:spPr>
          <a:xfrm rot="10800000">
            <a:off x="2554016" y="1280942"/>
            <a:ext cx="546538" cy="1481958"/>
          </a:xfrm>
          <a:prstGeom prst="cube">
            <a:avLst>
              <a:gd name="adj" fmla="val 69923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599E74F-7B31-D344-A0BF-327D130A4900}"/>
              </a:ext>
            </a:extLst>
          </p:cNvPr>
          <p:cNvSpPr txBox="1"/>
          <p:nvPr/>
        </p:nvSpPr>
        <p:spPr>
          <a:xfrm>
            <a:off x="998423" y="4332096"/>
            <a:ext cx="16078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Frangible cap made</a:t>
            </a:r>
          </a:p>
          <a:p>
            <a:pPr algn="ctr"/>
            <a:r>
              <a:rPr lang="en-US" sz="1400" dirty="0"/>
              <a:t>from toughened,</a:t>
            </a:r>
          </a:p>
          <a:p>
            <a:pPr algn="ctr"/>
            <a:r>
              <a:rPr lang="en-US" sz="1400" dirty="0"/>
              <a:t>thick, automobile</a:t>
            </a:r>
          </a:p>
          <a:p>
            <a:pPr algn="ctr"/>
            <a:r>
              <a:rPr lang="en-US" sz="1400" dirty="0"/>
              <a:t>windscreen glass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7D324F1-6E61-B040-9AA0-4193A4505E72}"/>
              </a:ext>
            </a:extLst>
          </p:cNvPr>
          <p:cNvSpPr txBox="1"/>
          <p:nvPr/>
        </p:nvSpPr>
        <p:spPr>
          <a:xfrm>
            <a:off x="33468" y="3328838"/>
            <a:ext cx="187230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Small, explosive charge</a:t>
            </a:r>
          </a:p>
          <a:p>
            <a:pPr algn="ctr"/>
            <a:r>
              <a:rPr lang="en-US" sz="1400" dirty="0"/>
              <a:t>fragments glass and</a:t>
            </a:r>
          </a:p>
          <a:p>
            <a:pPr algn="ctr"/>
            <a:r>
              <a:rPr lang="en-US" sz="1400" dirty="0"/>
              <a:t>stuns nearby krill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BD2D0FA-9A57-2F40-BDA0-767680745182}"/>
              </a:ext>
            </a:extLst>
          </p:cNvPr>
          <p:cNvSpPr txBox="1"/>
          <p:nvPr/>
        </p:nvSpPr>
        <p:spPr>
          <a:xfrm>
            <a:off x="3100554" y="1516851"/>
            <a:ext cx="24511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Tapered, resealing, sliding door</a:t>
            </a:r>
          </a:p>
          <a:p>
            <a:pPr algn="ctr"/>
            <a:r>
              <a:rPr lang="en-US" sz="1400" dirty="0"/>
              <a:t>secured by narrowing rails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98409B3-FEB8-8644-81EA-5E694363A566}"/>
              </a:ext>
            </a:extLst>
          </p:cNvPr>
          <p:cNvCxnSpPr>
            <a:cxnSpLocks/>
          </p:cNvCxnSpPr>
          <p:nvPr/>
        </p:nvCxnSpPr>
        <p:spPr>
          <a:xfrm>
            <a:off x="2743204" y="2680138"/>
            <a:ext cx="0" cy="1618593"/>
          </a:xfrm>
          <a:prstGeom prst="straightConnector1">
            <a:avLst/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6C6AFAA-AE1B-F24B-96CA-040567D03534}"/>
              </a:ext>
            </a:extLst>
          </p:cNvPr>
          <p:cNvCxnSpPr>
            <a:cxnSpLocks/>
            <a:stCxn id="9" idx="1"/>
          </p:cNvCxnSpPr>
          <p:nvPr/>
        </p:nvCxnSpPr>
        <p:spPr>
          <a:xfrm>
            <a:off x="3018363" y="2380744"/>
            <a:ext cx="29637" cy="1810251"/>
          </a:xfrm>
          <a:prstGeom prst="straightConnector1">
            <a:avLst/>
          </a:prstGeom>
          <a:ln w="3810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73895B2-1382-144B-BFCE-F368986DAA94}"/>
              </a:ext>
            </a:extLst>
          </p:cNvPr>
          <p:cNvCxnSpPr>
            <a:cxnSpLocks/>
            <a:stCxn id="25" idx="3"/>
            <a:endCxn id="7" idx="3"/>
          </p:cNvCxnSpPr>
          <p:nvPr/>
        </p:nvCxnSpPr>
        <p:spPr>
          <a:xfrm flipV="1">
            <a:off x="1905775" y="3467259"/>
            <a:ext cx="462993" cy="23091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42006A0-8A9C-DC4E-84BF-B2E45378523F}"/>
              </a:ext>
            </a:extLst>
          </p:cNvPr>
          <p:cNvCxnSpPr>
            <a:cxnSpLocks/>
            <a:stCxn id="24" idx="0"/>
            <a:endCxn id="6" idx="2"/>
          </p:cNvCxnSpPr>
          <p:nvPr/>
        </p:nvCxnSpPr>
        <p:spPr>
          <a:xfrm flipV="1">
            <a:off x="1802329" y="4151585"/>
            <a:ext cx="651841" cy="18051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3A9498B3-D970-A345-9B36-F392911B736F}"/>
              </a:ext>
            </a:extLst>
          </p:cNvPr>
          <p:cNvGrpSpPr/>
          <p:nvPr/>
        </p:nvGrpSpPr>
        <p:grpSpPr>
          <a:xfrm>
            <a:off x="9077348" y="2100689"/>
            <a:ext cx="1568726" cy="2856634"/>
            <a:chOff x="10103997" y="722134"/>
            <a:chExt cx="1568726" cy="2856634"/>
          </a:xfrm>
        </p:grpSpPr>
        <p:sp>
          <p:nvSpPr>
            <p:cNvPr id="45" name="Can 44">
              <a:extLst>
                <a:ext uri="{FF2B5EF4-FFF2-40B4-BE49-F238E27FC236}">
                  <a16:creationId xmlns:a16="http://schemas.microsoft.com/office/drawing/2014/main" id="{82EAC959-5FF4-9B46-9D78-96C5DBA68331}"/>
                </a:ext>
              </a:extLst>
            </p:cNvPr>
            <p:cNvSpPr/>
            <p:nvPr/>
          </p:nvSpPr>
          <p:spPr>
            <a:xfrm rot="10800000">
              <a:off x="11050003" y="1225450"/>
              <a:ext cx="333787" cy="2353318"/>
            </a:xfrm>
            <a:prstGeom prst="can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Can 45">
              <a:extLst>
                <a:ext uri="{FF2B5EF4-FFF2-40B4-BE49-F238E27FC236}">
                  <a16:creationId xmlns:a16="http://schemas.microsoft.com/office/drawing/2014/main" id="{E640723A-BAD7-E54A-B8EF-CA01933AACF6}"/>
                </a:ext>
              </a:extLst>
            </p:cNvPr>
            <p:cNvSpPr/>
            <p:nvPr/>
          </p:nvSpPr>
          <p:spPr>
            <a:xfrm rot="10800000">
              <a:off x="11225731" y="1165671"/>
              <a:ext cx="333787" cy="2353318"/>
            </a:xfrm>
            <a:prstGeom prst="can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Can 48">
              <a:extLst>
                <a:ext uri="{FF2B5EF4-FFF2-40B4-BE49-F238E27FC236}">
                  <a16:creationId xmlns:a16="http://schemas.microsoft.com/office/drawing/2014/main" id="{09CCD0FD-5F93-9944-A674-6D9FBD03FE98}"/>
                </a:ext>
              </a:extLst>
            </p:cNvPr>
            <p:cNvSpPr/>
            <p:nvPr/>
          </p:nvSpPr>
          <p:spPr>
            <a:xfrm rot="10800000">
              <a:off x="11040027" y="754237"/>
              <a:ext cx="333787" cy="2353318"/>
            </a:xfrm>
            <a:prstGeom prst="can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Can 47">
              <a:extLst>
                <a:ext uri="{FF2B5EF4-FFF2-40B4-BE49-F238E27FC236}">
                  <a16:creationId xmlns:a16="http://schemas.microsoft.com/office/drawing/2014/main" id="{C8A2E075-BFD1-F54B-8B22-A0B9089AB064}"/>
                </a:ext>
              </a:extLst>
            </p:cNvPr>
            <p:cNvSpPr/>
            <p:nvPr/>
          </p:nvSpPr>
          <p:spPr>
            <a:xfrm rot="10800000">
              <a:off x="11212811" y="875327"/>
              <a:ext cx="333787" cy="2353318"/>
            </a:xfrm>
            <a:prstGeom prst="can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Can 49">
              <a:extLst>
                <a:ext uri="{FF2B5EF4-FFF2-40B4-BE49-F238E27FC236}">
                  <a16:creationId xmlns:a16="http://schemas.microsoft.com/office/drawing/2014/main" id="{8AED2F60-097F-9844-86E4-8CA1685F989F}"/>
                </a:ext>
              </a:extLst>
            </p:cNvPr>
            <p:cNvSpPr/>
            <p:nvPr/>
          </p:nvSpPr>
          <p:spPr>
            <a:xfrm rot="10800000">
              <a:off x="10759788" y="722134"/>
              <a:ext cx="333787" cy="2353318"/>
            </a:xfrm>
            <a:prstGeom prst="can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Can 50">
              <a:extLst>
                <a:ext uri="{FF2B5EF4-FFF2-40B4-BE49-F238E27FC236}">
                  <a16:creationId xmlns:a16="http://schemas.microsoft.com/office/drawing/2014/main" id="{2BCEB526-3F73-7049-A156-3F8C46AEFE69}"/>
                </a:ext>
              </a:extLst>
            </p:cNvPr>
            <p:cNvSpPr/>
            <p:nvPr/>
          </p:nvSpPr>
          <p:spPr>
            <a:xfrm rot="10800000">
              <a:off x="10483942" y="754237"/>
              <a:ext cx="333787" cy="2353318"/>
            </a:xfrm>
            <a:prstGeom prst="can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Can 51">
              <a:extLst>
                <a:ext uri="{FF2B5EF4-FFF2-40B4-BE49-F238E27FC236}">
                  <a16:creationId xmlns:a16="http://schemas.microsoft.com/office/drawing/2014/main" id="{24A0ABA1-AC71-EE44-BC35-B44CD5A079B1}"/>
                </a:ext>
              </a:extLst>
            </p:cNvPr>
            <p:cNvSpPr/>
            <p:nvPr/>
          </p:nvSpPr>
          <p:spPr>
            <a:xfrm rot="10800000">
              <a:off x="10269424" y="791508"/>
              <a:ext cx="333787" cy="2353318"/>
            </a:xfrm>
            <a:prstGeom prst="can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Can 52">
              <a:extLst>
                <a:ext uri="{FF2B5EF4-FFF2-40B4-BE49-F238E27FC236}">
                  <a16:creationId xmlns:a16="http://schemas.microsoft.com/office/drawing/2014/main" id="{E9F09FAE-0C0B-DD47-AE9D-FF1CC7196AE4}"/>
                </a:ext>
              </a:extLst>
            </p:cNvPr>
            <p:cNvSpPr/>
            <p:nvPr/>
          </p:nvSpPr>
          <p:spPr>
            <a:xfrm rot="10800000">
              <a:off x="10103997" y="907359"/>
              <a:ext cx="333787" cy="2353318"/>
            </a:xfrm>
            <a:prstGeom prst="can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Can 53">
              <a:extLst>
                <a:ext uri="{FF2B5EF4-FFF2-40B4-BE49-F238E27FC236}">
                  <a16:creationId xmlns:a16="http://schemas.microsoft.com/office/drawing/2014/main" id="{25D7B3A1-F5EE-0649-BA45-9FECB60C749A}"/>
                </a:ext>
              </a:extLst>
            </p:cNvPr>
            <p:cNvSpPr/>
            <p:nvPr/>
          </p:nvSpPr>
          <p:spPr>
            <a:xfrm rot="10800000">
              <a:off x="10317049" y="1061152"/>
              <a:ext cx="333787" cy="2353318"/>
            </a:xfrm>
            <a:prstGeom prst="can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Can 54">
              <a:extLst>
                <a:ext uri="{FF2B5EF4-FFF2-40B4-BE49-F238E27FC236}">
                  <a16:creationId xmlns:a16="http://schemas.microsoft.com/office/drawing/2014/main" id="{7E77B17A-8B7A-0B4A-A795-27E5F73DB9CC}"/>
                </a:ext>
              </a:extLst>
            </p:cNvPr>
            <p:cNvSpPr/>
            <p:nvPr/>
          </p:nvSpPr>
          <p:spPr>
            <a:xfrm rot="10800000">
              <a:off x="10574224" y="1149728"/>
              <a:ext cx="333787" cy="2353318"/>
            </a:xfrm>
            <a:prstGeom prst="can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Can 55">
              <a:extLst>
                <a:ext uri="{FF2B5EF4-FFF2-40B4-BE49-F238E27FC236}">
                  <a16:creationId xmlns:a16="http://schemas.microsoft.com/office/drawing/2014/main" id="{7F36FF6D-8476-4644-8442-F10D17FBA281}"/>
                </a:ext>
              </a:extLst>
            </p:cNvPr>
            <p:cNvSpPr/>
            <p:nvPr/>
          </p:nvSpPr>
          <p:spPr>
            <a:xfrm rot="10800000">
              <a:off x="10854837" y="1216730"/>
              <a:ext cx="333787" cy="2353318"/>
            </a:xfrm>
            <a:prstGeom prst="can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Can 46">
              <a:extLst>
                <a:ext uri="{FF2B5EF4-FFF2-40B4-BE49-F238E27FC236}">
                  <a16:creationId xmlns:a16="http://schemas.microsoft.com/office/drawing/2014/main" id="{EE6415B5-3C06-A54C-9993-3CA9FEF62CBB}"/>
                </a:ext>
              </a:extLst>
            </p:cNvPr>
            <p:cNvSpPr/>
            <p:nvPr/>
          </p:nvSpPr>
          <p:spPr>
            <a:xfrm rot="10800000">
              <a:off x="11338936" y="1061151"/>
              <a:ext cx="333787" cy="2353318"/>
            </a:xfrm>
            <a:prstGeom prst="can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Can 43">
              <a:extLst>
                <a:ext uri="{FF2B5EF4-FFF2-40B4-BE49-F238E27FC236}">
                  <a16:creationId xmlns:a16="http://schemas.microsoft.com/office/drawing/2014/main" id="{7A914A22-703C-D848-9400-36055D14DAB4}"/>
                </a:ext>
              </a:extLst>
            </p:cNvPr>
            <p:cNvSpPr/>
            <p:nvPr/>
          </p:nvSpPr>
          <p:spPr>
            <a:xfrm rot="10800000">
              <a:off x="11163208" y="1136116"/>
              <a:ext cx="333787" cy="2353318"/>
            </a:xfrm>
            <a:prstGeom prst="can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9DFB448-B651-CF43-9893-2BCA9ABD8B89}"/>
              </a:ext>
            </a:extLst>
          </p:cNvPr>
          <p:cNvCxnSpPr>
            <a:cxnSpLocks/>
          </p:cNvCxnSpPr>
          <p:nvPr/>
        </p:nvCxnSpPr>
        <p:spPr>
          <a:xfrm>
            <a:off x="9868912" y="533402"/>
            <a:ext cx="31120" cy="2010823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an 64">
            <a:extLst>
              <a:ext uri="{FF2B5EF4-FFF2-40B4-BE49-F238E27FC236}">
                <a16:creationId xmlns:a16="http://schemas.microsoft.com/office/drawing/2014/main" id="{0F35DEF1-BFBC-684A-9310-AE3A9ADA920C}"/>
              </a:ext>
            </a:extLst>
          </p:cNvPr>
          <p:cNvSpPr/>
          <p:nvPr/>
        </p:nvSpPr>
        <p:spPr>
          <a:xfrm rot="10646317">
            <a:off x="9167173" y="4088558"/>
            <a:ext cx="199350" cy="414141"/>
          </a:xfrm>
          <a:prstGeom prst="can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Can 65">
            <a:extLst>
              <a:ext uri="{FF2B5EF4-FFF2-40B4-BE49-F238E27FC236}">
                <a16:creationId xmlns:a16="http://schemas.microsoft.com/office/drawing/2014/main" id="{F071BA53-C367-B24A-B21A-E3562BDE5F64}"/>
              </a:ext>
            </a:extLst>
          </p:cNvPr>
          <p:cNvSpPr/>
          <p:nvPr/>
        </p:nvSpPr>
        <p:spPr>
          <a:xfrm rot="10646317">
            <a:off x="9715308" y="4317473"/>
            <a:ext cx="199350" cy="414141"/>
          </a:xfrm>
          <a:prstGeom prst="can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Can 66">
            <a:extLst>
              <a:ext uri="{FF2B5EF4-FFF2-40B4-BE49-F238E27FC236}">
                <a16:creationId xmlns:a16="http://schemas.microsoft.com/office/drawing/2014/main" id="{1A1A67F7-E5D1-3948-8DDB-E2452FDB9A48}"/>
              </a:ext>
            </a:extLst>
          </p:cNvPr>
          <p:cNvSpPr/>
          <p:nvPr/>
        </p:nvSpPr>
        <p:spPr>
          <a:xfrm rot="10646317">
            <a:off x="10380966" y="4253058"/>
            <a:ext cx="199350" cy="414141"/>
          </a:xfrm>
          <a:prstGeom prst="can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D85D8B2-E427-1B4F-AF2A-128D3FF7ED73}"/>
              </a:ext>
            </a:extLst>
          </p:cNvPr>
          <p:cNvSpPr txBox="1"/>
          <p:nvPr/>
        </p:nvSpPr>
        <p:spPr>
          <a:xfrm>
            <a:off x="9837470" y="599654"/>
            <a:ext cx="14641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Support cable &amp; </a:t>
            </a:r>
          </a:p>
          <a:p>
            <a:pPr algn="ctr"/>
            <a:r>
              <a:rPr lang="en-US" sz="1400" dirty="0"/>
              <a:t>comms from ship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13E6CE6-67A4-DF48-A9A1-9B5CD9AD2333}"/>
              </a:ext>
            </a:extLst>
          </p:cNvPr>
          <p:cNvSpPr txBox="1"/>
          <p:nvPr/>
        </p:nvSpPr>
        <p:spPr>
          <a:xfrm>
            <a:off x="10576843" y="2987366"/>
            <a:ext cx="1217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Rosette of</a:t>
            </a:r>
          </a:p>
          <a:p>
            <a:pPr algn="ctr"/>
            <a:r>
              <a:rPr lang="en-US" sz="1400" dirty="0"/>
              <a:t>capture tubes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C9C7673-2A36-4441-9BCE-8837F88498D8}"/>
              </a:ext>
            </a:extLst>
          </p:cNvPr>
          <p:cNvSpPr txBox="1"/>
          <p:nvPr/>
        </p:nvSpPr>
        <p:spPr>
          <a:xfrm>
            <a:off x="10612875" y="4161077"/>
            <a:ext cx="125675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Video cameras</a:t>
            </a:r>
          </a:p>
          <a:p>
            <a:pPr algn="ctr"/>
            <a:r>
              <a:rPr lang="en-US" sz="1400" dirty="0"/>
              <a:t>and lights, 6/3</a:t>
            </a:r>
          </a:p>
          <a:p>
            <a:pPr algn="ctr"/>
            <a:r>
              <a:rPr lang="en-US" sz="1400" dirty="0"/>
              <a:t>down/up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FED3049-2619-C048-9AB8-1CF967EA77DE}"/>
              </a:ext>
            </a:extLst>
          </p:cNvPr>
          <p:cNvGrpSpPr/>
          <p:nvPr/>
        </p:nvGrpSpPr>
        <p:grpSpPr>
          <a:xfrm>
            <a:off x="8334856" y="5301152"/>
            <a:ext cx="3068111" cy="914400"/>
            <a:chOff x="8365976" y="5443199"/>
            <a:chExt cx="3068111" cy="914400"/>
          </a:xfrm>
        </p:grpSpPr>
        <p:sp>
          <p:nvSpPr>
            <p:cNvPr id="64" name="Cloud 63">
              <a:extLst>
                <a:ext uri="{FF2B5EF4-FFF2-40B4-BE49-F238E27FC236}">
                  <a16:creationId xmlns:a16="http://schemas.microsoft.com/office/drawing/2014/main" id="{8A8522BE-C257-C04B-A310-CE4446AA6D50}"/>
                </a:ext>
              </a:extLst>
            </p:cNvPr>
            <p:cNvSpPr/>
            <p:nvPr/>
          </p:nvSpPr>
          <p:spPr>
            <a:xfrm>
              <a:off x="8365976" y="5443199"/>
              <a:ext cx="3068111" cy="914400"/>
            </a:xfrm>
            <a:prstGeom prst="cloud">
              <a:avLst/>
            </a:prstGeom>
            <a:solidFill>
              <a:srgbClr val="CA7C8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486EB5DB-DF1F-FB46-97BB-F576EE31DB83}"/>
                </a:ext>
              </a:extLst>
            </p:cNvPr>
            <p:cNvSpPr txBox="1"/>
            <p:nvPr/>
          </p:nvSpPr>
          <p:spPr>
            <a:xfrm>
              <a:off x="9457293" y="5737561"/>
              <a:ext cx="9705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Krill bloom</a:t>
              </a:r>
            </a:p>
          </p:txBody>
        </p:sp>
      </p:grpSp>
      <p:sp>
        <p:nvSpPr>
          <p:cNvPr id="8" name="Can 7">
            <a:extLst>
              <a:ext uri="{FF2B5EF4-FFF2-40B4-BE49-F238E27FC236}">
                <a16:creationId xmlns:a16="http://schemas.microsoft.com/office/drawing/2014/main" id="{74171A18-A804-A94F-9C9D-135028695C27}"/>
              </a:ext>
            </a:extLst>
          </p:cNvPr>
          <p:cNvSpPr/>
          <p:nvPr/>
        </p:nvSpPr>
        <p:spPr>
          <a:xfrm>
            <a:off x="8957700" y="1659138"/>
            <a:ext cx="1759541" cy="143235"/>
          </a:xfrm>
          <a:prstGeom prst="can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CDD85F-3634-F74A-9486-1A7281739A01}"/>
              </a:ext>
            </a:extLst>
          </p:cNvPr>
          <p:cNvSpPr txBox="1"/>
          <p:nvPr/>
        </p:nvSpPr>
        <p:spPr>
          <a:xfrm>
            <a:off x="10602947" y="1424178"/>
            <a:ext cx="149233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Annular end plate</a:t>
            </a:r>
          </a:p>
          <a:p>
            <a:pPr algn="ctr"/>
            <a:r>
              <a:rPr lang="en-US" sz="1400" dirty="0"/>
              <a:t>welded on to ss </a:t>
            </a:r>
          </a:p>
          <a:p>
            <a:pPr algn="ctr"/>
            <a:r>
              <a:rPr lang="en-US" sz="1400" dirty="0"/>
              <a:t>tubes</a:t>
            </a:r>
          </a:p>
        </p:txBody>
      </p:sp>
      <p:sp>
        <p:nvSpPr>
          <p:cNvPr id="16" name="Doughnut 15">
            <a:extLst>
              <a:ext uri="{FF2B5EF4-FFF2-40B4-BE49-F238E27FC236}">
                <a16:creationId xmlns:a16="http://schemas.microsoft.com/office/drawing/2014/main" id="{6C56AC49-52C6-D74B-9FDA-5A7E116D1027}"/>
              </a:ext>
            </a:extLst>
          </p:cNvPr>
          <p:cNvSpPr/>
          <p:nvPr/>
        </p:nvSpPr>
        <p:spPr>
          <a:xfrm>
            <a:off x="5760290" y="4656888"/>
            <a:ext cx="2060028" cy="2070833"/>
          </a:xfrm>
          <a:prstGeom prst="donu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5148012-16C0-D64C-B176-80A073CC6651}"/>
              </a:ext>
            </a:extLst>
          </p:cNvPr>
          <p:cNvSpPr/>
          <p:nvPr/>
        </p:nvSpPr>
        <p:spPr>
          <a:xfrm>
            <a:off x="6198975" y="6271116"/>
            <a:ext cx="294287" cy="273269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75E7E0EB-A4AE-E743-B92D-C1362F2B7F25}"/>
              </a:ext>
            </a:extLst>
          </p:cNvPr>
          <p:cNvSpPr/>
          <p:nvPr/>
        </p:nvSpPr>
        <p:spPr>
          <a:xfrm>
            <a:off x="5901930" y="5972425"/>
            <a:ext cx="294287" cy="273269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77A42041-E661-4242-A6B7-47EC10629E77}"/>
              </a:ext>
            </a:extLst>
          </p:cNvPr>
          <p:cNvSpPr/>
          <p:nvPr/>
        </p:nvSpPr>
        <p:spPr>
          <a:xfrm>
            <a:off x="5938954" y="5124748"/>
            <a:ext cx="294287" cy="273269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324B3D89-CE37-D744-B7CA-782A4800AAFB}"/>
              </a:ext>
            </a:extLst>
          </p:cNvPr>
          <p:cNvSpPr/>
          <p:nvPr/>
        </p:nvSpPr>
        <p:spPr>
          <a:xfrm>
            <a:off x="6233241" y="4811968"/>
            <a:ext cx="294287" cy="273269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E06E2809-37A1-5D4D-8CAF-E3FE38E5A7E9}"/>
              </a:ext>
            </a:extLst>
          </p:cNvPr>
          <p:cNvSpPr/>
          <p:nvPr/>
        </p:nvSpPr>
        <p:spPr>
          <a:xfrm>
            <a:off x="7084594" y="6238794"/>
            <a:ext cx="294287" cy="273269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D96674BA-19E5-274C-A269-D296F231EC92}"/>
              </a:ext>
            </a:extLst>
          </p:cNvPr>
          <p:cNvSpPr/>
          <p:nvPr/>
        </p:nvSpPr>
        <p:spPr>
          <a:xfrm>
            <a:off x="7372012" y="5918202"/>
            <a:ext cx="294287" cy="273269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34FC611E-FB2E-434C-B498-7A23364CED25}"/>
              </a:ext>
            </a:extLst>
          </p:cNvPr>
          <p:cNvSpPr/>
          <p:nvPr/>
        </p:nvSpPr>
        <p:spPr>
          <a:xfrm>
            <a:off x="7357419" y="5133845"/>
            <a:ext cx="294287" cy="273269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701364B1-0D35-2541-A2E6-5066978B3A49}"/>
              </a:ext>
            </a:extLst>
          </p:cNvPr>
          <p:cNvSpPr/>
          <p:nvPr/>
        </p:nvSpPr>
        <p:spPr>
          <a:xfrm>
            <a:off x="7063132" y="4852219"/>
            <a:ext cx="294287" cy="273269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18DF637D-51BA-E841-8688-15C9583C957F}"/>
              </a:ext>
            </a:extLst>
          </p:cNvPr>
          <p:cNvSpPr/>
          <p:nvPr/>
        </p:nvSpPr>
        <p:spPr>
          <a:xfrm>
            <a:off x="5823357" y="5555622"/>
            <a:ext cx="294287" cy="273269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159FE3E9-969A-8647-A89F-8198BF27A454}"/>
              </a:ext>
            </a:extLst>
          </p:cNvPr>
          <p:cNvSpPr/>
          <p:nvPr/>
        </p:nvSpPr>
        <p:spPr>
          <a:xfrm>
            <a:off x="7451838" y="5552062"/>
            <a:ext cx="294287" cy="273269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90629D86-6499-AF45-84A2-68BE671BDCAD}"/>
              </a:ext>
            </a:extLst>
          </p:cNvPr>
          <p:cNvSpPr/>
          <p:nvPr/>
        </p:nvSpPr>
        <p:spPr>
          <a:xfrm>
            <a:off x="6643159" y="6407444"/>
            <a:ext cx="294287" cy="273269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DF23BB05-B961-AD44-805C-57C972A48B93}"/>
              </a:ext>
            </a:extLst>
          </p:cNvPr>
          <p:cNvSpPr/>
          <p:nvPr/>
        </p:nvSpPr>
        <p:spPr>
          <a:xfrm>
            <a:off x="6643160" y="4694871"/>
            <a:ext cx="294287" cy="273269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Snip Same-side Corner of Rectangle 80">
            <a:extLst>
              <a:ext uri="{FF2B5EF4-FFF2-40B4-BE49-F238E27FC236}">
                <a16:creationId xmlns:a16="http://schemas.microsoft.com/office/drawing/2014/main" id="{AA0B7AEE-23B3-684C-BDEB-85F50AD159DE}"/>
              </a:ext>
            </a:extLst>
          </p:cNvPr>
          <p:cNvSpPr/>
          <p:nvPr/>
        </p:nvSpPr>
        <p:spPr>
          <a:xfrm rot="8902560">
            <a:off x="6405175" y="5100083"/>
            <a:ext cx="307360" cy="340790"/>
          </a:xfrm>
          <a:prstGeom prst="snip2SameRect">
            <a:avLst>
              <a:gd name="adj1" fmla="val 44513"/>
              <a:gd name="adj2" fmla="val 0"/>
            </a:avLst>
          </a:prstGeom>
          <a:solidFill>
            <a:schemeClr val="bg2">
              <a:lumMod val="75000"/>
            </a:schemeClr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5E516A8-1504-C941-A4A5-ECC85443200E}"/>
              </a:ext>
            </a:extLst>
          </p:cNvPr>
          <p:cNvSpPr/>
          <p:nvPr/>
        </p:nvSpPr>
        <p:spPr>
          <a:xfrm>
            <a:off x="6177983" y="4793419"/>
            <a:ext cx="349545" cy="34744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A629DB-90AC-4E43-8C95-4F1A17326828}"/>
              </a:ext>
            </a:extLst>
          </p:cNvPr>
          <p:cNvSpPr txBox="1"/>
          <p:nvPr/>
        </p:nvSpPr>
        <p:spPr>
          <a:xfrm>
            <a:off x="2454170" y="5585949"/>
            <a:ext cx="30104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Doubly wedge-shaped, spring-loaded,</a:t>
            </a:r>
          </a:p>
          <a:p>
            <a:pPr algn="ctr"/>
            <a:r>
              <a:rPr lang="en-US" sz="1400" dirty="0"/>
              <a:t> sliding door reseals each activated </a:t>
            </a:r>
          </a:p>
          <a:p>
            <a:pPr algn="ctr"/>
            <a:r>
              <a:rPr lang="en-US" sz="1400" dirty="0"/>
              <a:t>sampling tube ~2 seconds after glass cap fragments, giving time</a:t>
            </a:r>
          </a:p>
          <a:p>
            <a:pPr algn="ctr"/>
            <a:r>
              <a:rPr lang="en-US" sz="1400" dirty="0"/>
              <a:t>for the sampling tube to fill</a:t>
            </a:r>
          </a:p>
          <a:p>
            <a:endParaRPr lang="en-US" sz="1400" dirty="0"/>
          </a:p>
        </p:txBody>
      </p:sp>
      <p:sp>
        <p:nvSpPr>
          <p:cNvPr id="28" name="Down Arrow 27">
            <a:extLst>
              <a:ext uri="{FF2B5EF4-FFF2-40B4-BE49-F238E27FC236}">
                <a16:creationId xmlns:a16="http://schemas.microsoft.com/office/drawing/2014/main" id="{AEFE5C54-7FAA-0046-8A52-A66BC1E7EE11}"/>
              </a:ext>
            </a:extLst>
          </p:cNvPr>
          <p:cNvSpPr/>
          <p:nvPr/>
        </p:nvSpPr>
        <p:spPr>
          <a:xfrm>
            <a:off x="11932152" y="2040071"/>
            <a:ext cx="159728" cy="40349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029866E-F130-8B44-A1B5-3ACAF5F1C15F}"/>
              </a:ext>
            </a:extLst>
          </p:cNvPr>
          <p:cNvCxnSpPr>
            <a:cxnSpLocks/>
          </p:cNvCxnSpPr>
          <p:nvPr/>
        </p:nvCxnSpPr>
        <p:spPr>
          <a:xfrm flipV="1">
            <a:off x="7820318" y="4988853"/>
            <a:ext cx="1894150" cy="51944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C4D088E-23FE-7846-8249-42D78466CE24}"/>
              </a:ext>
            </a:extLst>
          </p:cNvPr>
          <p:cNvSpPr txBox="1"/>
          <p:nvPr/>
        </p:nvSpPr>
        <p:spPr>
          <a:xfrm>
            <a:off x="4010839" y="4929298"/>
            <a:ext cx="1945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Annular ss plate secures</a:t>
            </a:r>
          </a:p>
          <a:p>
            <a:pPr algn="ctr"/>
            <a:r>
              <a:rPr lang="en-US" sz="1400" dirty="0"/>
              <a:t>the base of the rosette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B95D268-C275-5C4A-8823-E3938BF65D75}"/>
              </a:ext>
            </a:extLst>
          </p:cNvPr>
          <p:cNvSpPr txBox="1"/>
          <p:nvPr/>
        </p:nvSpPr>
        <p:spPr>
          <a:xfrm rot="20731173">
            <a:off x="7818545" y="4946052"/>
            <a:ext cx="1792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Tubes welded to plate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B1B34FC-72F7-134F-925C-BB4956B2FDD7}"/>
              </a:ext>
            </a:extLst>
          </p:cNvPr>
          <p:cNvCxnSpPr>
            <a:cxnSpLocks/>
            <a:stCxn id="23" idx="3"/>
            <a:endCxn id="81" idx="3"/>
          </p:cNvCxnSpPr>
          <p:nvPr/>
        </p:nvCxnSpPr>
        <p:spPr>
          <a:xfrm flipV="1">
            <a:off x="5464625" y="5415571"/>
            <a:ext cx="1183575" cy="862876"/>
          </a:xfrm>
          <a:prstGeom prst="line">
            <a:avLst/>
          </a:prstGeom>
          <a:ln w="190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880A3DDB-7DE2-5746-854A-3F7E1F94EEE9}"/>
              </a:ext>
            </a:extLst>
          </p:cNvPr>
          <p:cNvCxnSpPr>
            <a:cxnSpLocks/>
            <a:stCxn id="24" idx="3"/>
            <a:endCxn id="21" idx="1"/>
          </p:cNvCxnSpPr>
          <p:nvPr/>
        </p:nvCxnSpPr>
        <p:spPr>
          <a:xfrm>
            <a:off x="2606234" y="4809150"/>
            <a:ext cx="3622939" cy="35151"/>
          </a:xfrm>
          <a:prstGeom prst="line">
            <a:avLst/>
          </a:prstGeom>
          <a:ln w="190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Doughnut 87">
            <a:extLst>
              <a:ext uri="{FF2B5EF4-FFF2-40B4-BE49-F238E27FC236}">
                <a16:creationId xmlns:a16="http://schemas.microsoft.com/office/drawing/2014/main" id="{589CE8AB-B68D-2F4D-A45D-25C2257B006F}"/>
              </a:ext>
            </a:extLst>
          </p:cNvPr>
          <p:cNvSpPr/>
          <p:nvPr/>
        </p:nvSpPr>
        <p:spPr>
          <a:xfrm>
            <a:off x="7019343" y="4791704"/>
            <a:ext cx="401819" cy="407389"/>
          </a:xfrm>
          <a:prstGeom prst="donut">
            <a:avLst>
              <a:gd name="adj" fmla="val 2011"/>
            </a:avLst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9" name="Doughnut 88">
            <a:extLst>
              <a:ext uri="{FF2B5EF4-FFF2-40B4-BE49-F238E27FC236}">
                <a16:creationId xmlns:a16="http://schemas.microsoft.com/office/drawing/2014/main" id="{B4D076C7-E344-0A48-87A9-2C252E7D146D}"/>
              </a:ext>
            </a:extLst>
          </p:cNvPr>
          <p:cNvSpPr/>
          <p:nvPr/>
        </p:nvSpPr>
        <p:spPr>
          <a:xfrm>
            <a:off x="7041844" y="4831937"/>
            <a:ext cx="347166" cy="325385"/>
          </a:xfrm>
          <a:prstGeom prst="donut">
            <a:avLst>
              <a:gd name="adj" fmla="val 2011"/>
            </a:avLst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083C937-E22A-3444-A13D-801B53D22F11}"/>
              </a:ext>
            </a:extLst>
          </p:cNvPr>
          <p:cNvSpPr txBox="1"/>
          <p:nvPr/>
        </p:nvSpPr>
        <p:spPr>
          <a:xfrm>
            <a:off x="6826797" y="4123999"/>
            <a:ext cx="21809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Annular grooves containing</a:t>
            </a:r>
          </a:p>
          <a:p>
            <a:pPr algn="ctr"/>
            <a:r>
              <a:rPr lang="en-US" sz="1400" dirty="0"/>
              <a:t>O-rings to seal the tubes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F074FE19-6982-504F-8B13-DA3DDF4CF970}"/>
              </a:ext>
            </a:extLst>
          </p:cNvPr>
          <p:cNvCxnSpPr>
            <a:cxnSpLocks/>
            <a:endCxn id="90" idx="2"/>
          </p:cNvCxnSpPr>
          <p:nvPr/>
        </p:nvCxnSpPr>
        <p:spPr>
          <a:xfrm flipV="1">
            <a:off x="7387763" y="4647219"/>
            <a:ext cx="529493" cy="282079"/>
          </a:xfrm>
          <a:prstGeom prst="line">
            <a:avLst/>
          </a:prstGeom>
          <a:ln w="190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00868D59-2C0E-764B-BDD6-CFA448CB5CF5}"/>
              </a:ext>
            </a:extLst>
          </p:cNvPr>
          <p:cNvSpPr txBox="1"/>
          <p:nvPr/>
        </p:nvSpPr>
        <p:spPr>
          <a:xfrm>
            <a:off x="3068380" y="2185460"/>
            <a:ext cx="22754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Door thickness narrows here</a:t>
            </a:r>
          </a:p>
          <a:p>
            <a:pPr algn="ctr"/>
            <a:r>
              <a:rPr lang="en-US" sz="1400" dirty="0"/>
              <a:t>to a slightly wedge shape</a:t>
            </a: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DC55FEA4-4365-F744-96AE-DC27A25CDFC6}"/>
              </a:ext>
            </a:extLst>
          </p:cNvPr>
          <p:cNvCxnSpPr>
            <a:cxnSpLocks/>
            <a:endCxn id="52" idx="3"/>
          </p:cNvCxnSpPr>
          <p:nvPr/>
        </p:nvCxnSpPr>
        <p:spPr>
          <a:xfrm>
            <a:off x="9395471" y="1830423"/>
            <a:ext cx="14197" cy="33964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74E24BDA-3558-AF42-AF7A-5AFE68454DE1}"/>
              </a:ext>
            </a:extLst>
          </p:cNvPr>
          <p:cNvCxnSpPr>
            <a:cxnSpLocks/>
          </p:cNvCxnSpPr>
          <p:nvPr/>
        </p:nvCxnSpPr>
        <p:spPr>
          <a:xfrm>
            <a:off x="10313781" y="1825820"/>
            <a:ext cx="14197" cy="33964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Can 104">
            <a:extLst>
              <a:ext uri="{FF2B5EF4-FFF2-40B4-BE49-F238E27FC236}">
                <a16:creationId xmlns:a16="http://schemas.microsoft.com/office/drawing/2014/main" id="{F2502721-0263-C149-A6D0-523F8375AC87}"/>
              </a:ext>
            </a:extLst>
          </p:cNvPr>
          <p:cNvSpPr/>
          <p:nvPr/>
        </p:nvSpPr>
        <p:spPr>
          <a:xfrm rot="16200000">
            <a:off x="4011322" y="3073478"/>
            <a:ext cx="782513" cy="891022"/>
          </a:xfrm>
          <a:prstGeom prst="can">
            <a:avLst/>
          </a:prstGeom>
          <a:solidFill>
            <a:srgbClr val="C5A4A8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4BB989C2-9810-6A4A-BDC4-DF1CFD387D3B}"/>
              </a:ext>
            </a:extLst>
          </p:cNvPr>
          <p:cNvSpPr txBox="1"/>
          <p:nvPr/>
        </p:nvSpPr>
        <p:spPr>
          <a:xfrm>
            <a:off x="6151223" y="1538813"/>
            <a:ext cx="239758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Frangible, ~3L glass containers</a:t>
            </a:r>
          </a:p>
          <a:p>
            <a:pPr algn="ctr"/>
            <a:r>
              <a:rPr lang="en-US" sz="1400" dirty="0"/>
              <a:t>for a preserving fluid, such</a:t>
            </a:r>
          </a:p>
          <a:p>
            <a:pPr algn="ctr"/>
            <a:r>
              <a:rPr lang="en-US" sz="1400" dirty="0"/>
              <a:t>as ethanol, formalin</a:t>
            </a:r>
          </a:p>
          <a:p>
            <a:pPr algn="ctr"/>
            <a:r>
              <a:rPr lang="en-US" sz="1400" dirty="0"/>
              <a:t> or formaldehyde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6D48C67-D106-1244-945A-117F5653F567}"/>
              </a:ext>
            </a:extLst>
          </p:cNvPr>
          <p:cNvCxnSpPr>
            <a:cxnSpLocks/>
            <a:endCxn id="106" idx="2"/>
          </p:cNvCxnSpPr>
          <p:nvPr/>
        </p:nvCxnSpPr>
        <p:spPr>
          <a:xfrm flipV="1">
            <a:off x="3653992" y="2492920"/>
            <a:ext cx="3696021" cy="85380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B8E7A46-169F-844D-8494-6A5FEC26BEBE}"/>
              </a:ext>
            </a:extLst>
          </p:cNvPr>
          <p:cNvSpPr txBox="1"/>
          <p:nvPr/>
        </p:nvSpPr>
        <p:spPr>
          <a:xfrm>
            <a:off x="5791805" y="3079099"/>
            <a:ext cx="7709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Vacuum</a:t>
            </a:r>
          </a:p>
        </p:txBody>
      </p:sp>
      <p:sp>
        <p:nvSpPr>
          <p:cNvPr id="19" name="Cross 18">
            <a:extLst>
              <a:ext uri="{FF2B5EF4-FFF2-40B4-BE49-F238E27FC236}">
                <a16:creationId xmlns:a16="http://schemas.microsoft.com/office/drawing/2014/main" id="{3357B111-1C45-6C45-B05F-47B49CA9E0DB}"/>
              </a:ext>
            </a:extLst>
          </p:cNvPr>
          <p:cNvSpPr/>
          <p:nvPr/>
        </p:nvSpPr>
        <p:spPr>
          <a:xfrm rot="5400000">
            <a:off x="7660875" y="3396909"/>
            <a:ext cx="204640" cy="229944"/>
          </a:xfrm>
          <a:prstGeom prst="plus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105A308-C6D0-784C-80EA-52CEA4AA13FA}"/>
              </a:ext>
            </a:extLst>
          </p:cNvPr>
          <p:cNvSpPr txBox="1"/>
          <p:nvPr/>
        </p:nvSpPr>
        <p:spPr>
          <a:xfrm>
            <a:off x="7853107" y="3227824"/>
            <a:ext cx="985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Spigot for</a:t>
            </a:r>
          </a:p>
          <a:p>
            <a:r>
              <a:rPr lang="en-US" sz="1400" dirty="0"/>
              <a:t>evacuation</a:t>
            </a:r>
          </a:p>
        </p:txBody>
      </p:sp>
      <p:sp>
        <p:nvSpPr>
          <p:cNvPr id="11" name="Regular Pentagon 10">
            <a:extLst>
              <a:ext uri="{FF2B5EF4-FFF2-40B4-BE49-F238E27FC236}">
                <a16:creationId xmlns:a16="http://schemas.microsoft.com/office/drawing/2014/main" id="{D2E7E4AE-730C-0349-91E4-9C5D34D3F5B7}"/>
              </a:ext>
            </a:extLst>
          </p:cNvPr>
          <p:cNvSpPr/>
          <p:nvPr/>
        </p:nvSpPr>
        <p:spPr>
          <a:xfrm>
            <a:off x="9711574" y="6407451"/>
            <a:ext cx="515419" cy="393977"/>
          </a:xfrm>
          <a:prstGeom prst="pentago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DD8ECA-1F50-3C4F-87C6-4E21AB55362E}"/>
              </a:ext>
            </a:extLst>
          </p:cNvPr>
          <p:cNvSpPr txBox="1"/>
          <p:nvPr/>
        </p:nvSpPr>
        <p:spPr>
          <a:xfrm>
            <a:off x="10164644" y="6483501"/>
            <a:ext cx="6683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Ballast</a:t>
            </a:r>
          </a:p>
        </p:txBody>
      </p:sp>
      <p:sp>
        <p:nvSpPr>
          <p:cNvPr id="85" name="Can 84">
            <a:extLst>
              <a:ext uri="{FF2B5EF4-FFF2-40B4-BE49-F238E27FC236}">
                <a16:creationId xmlns:a16="http://schemas.microsoft.com/office/drawing/2014/main" id="{1BB4BA69-373A-0E42-BAAF-827FB2D4DCD7}"/>
              </a:ext>
            </a:extLst>
          </p:cNvPr>
          <p:cNvSpPr/>
          <p:nvPr/>
        </p:nvSpPr>
        <p:spPr>
          <a:xfrm>
            <a:off x="9101836" y="2505680"/>
            <a:ext cx="199350" cy="414141"/>
          </a:xfrm>
          <a:prstGeom prst="can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Can 82">
            <a:extLst>
              <a:ext uri="{FF2B5EF4-FFF2-40B4-BE49-F238E27FC236}">
                <a16:creationId xmlns:a16="http://schemas.microsoft.com/office/drawing/2014/main" id="{5A962221-0A15-F641-9E86-DA75DAEC5E17}"/>
              </a:ext>
            </a:extLst>
          </p:cNvPr>
          <p:cNvSpPr/>
          <p:nvPr/>
        </p:nvSpPr>
        <p:spPr>
          <a:xfrm>
            <a:off x="10443153" y="2536001"/>
            <a:ext cx="199350" cy="414141"/>
          </a:xfrm>
          <a:prstGeom prst="can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Callout 12">
            <a:extLst>
              <a:ext uri="{FF2B5EF4-FFF2-40B4-BE49-F238E27FC236}">
                <a16:creationId xmlns:a16="http://schemas.microsoft.com/office/drawing/2014/main" id="{D02F3832-83F4-B049-83FE-19A2528CC267}"/>
              </a:ext>
            </a:extLst>
          </p:cNvPr>
          <p:cNvSpPr/>
          <p:nvPr/>
        </p:nvSpPr>
        <p:spPr>
          <a:xfrm>
            <a:off x="9027121" y="4156558"/>
            <a:ext cx="150756" cy="437347"/>
          </a:xfrm>
          <a:prstGeom prst="down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Down Arrow Callout 85">
            <a:extLst>
              <a:ext uri="{FF2B5EF4-FFF2-40B4-BE49-F238E27FC236}">
                <a16:creationId xmlns:a16="http://schemas.microsoft.com/office/drawing/2014/main" id="{B3A9E453-792D-E645-8445-BBA781AAEE82}"/>
              </a:ext>
            </a:extLst>
          </p:cNvPr>
          <p:cNvSpPr/>
          <p:nvPr/>
        </p:nvSpPr>
        <p:spPr>
          <a:xfrm>
            <a:off x="9560281" y="4369969"/>
            <a:ext cx="150756" cy="437347"/>
          </a:xfrm>
          <a:prstGeom prst="down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Down Arrow Callout 86">
            <a:extLst>
              <a:ext uri="{FF2B5EF4-FFF2-40B4-BE49-F238E27FC236}">
                <a16:creationId xmlns:a16="http://schemas.microsoft.com/office/drawing/2014/main" id="{A96EB954-763C-6441-8234-DBCCADEDE004}"/>
              </a:ext>
            </a:extLst>
          </p:cNvPr>
          <p:cNvSpPr/>
          <p:nvPr/>
        </p:nvSpPr>
        <p:spPr>
          <a:xfrm>
            <a:off x="10237809" y="4343609"/>
            <a:ext cx="150756" cy="437347"/>
          </a:xfrm>
          <a:prstGeom prst="down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Down Arrow Callout 92">
            <a:extLst>
              <a:ext uri="{FF2B5EF4-FFF2-40B4-BE49-F238E27FC236}">
                <a16:creationId xmlns:a16="http://schemas.microsoft.com/office/drawing/2014/main" id="{34942332-D38A-634F-A136-6F3EE0C843C6}"/>
              </a:ext>
            </a:extLst>
          </p:cNvPr>
          <p:cNvSpPr/>
          <p:nvPr/>
        </p:nvSpPr>
        <p:spPr>
          <a:xfrm rot="10800000">
            <a:off x="9271432" y="2428556"/>
            <a:ext cx="150756" cy="437347"/>
          </a:xfrm>
          <a:prstGeom prst="down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Can 94">
            <a:extLst>
              <a:ext uri="{FF2B5EF4-FFF2-40B4-BE49-F238E27FC236}">
                <a16:creationId xmlns:a16="http://schemas.microsoft.com/office/drawing/2014/main" id="{F52113CD-FAE5-3342-BDA3-3092ABEACD34}"/>
              </a:ext>
            </a:extLst>
          </p:cNvPr>
          <p:cNvSpPr/>
          <p:nvPr/>
        </p:nvSpPr>
        <p:spPr>
          <a:xfrm rot="16200000">
            <a:off x="3126133" y="3064514"/>
            <a:ext cx="782513" cy="891022"/>
          </a:xfrm>
          <a:prstGeom prst="can">
            <a:avLst/>
          </a:prstGeom>
          <a:solidFill>
            <a:srgbClr val="C5A4A8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B680B42-0E5C-D64F-A29B-4A13B0D04ED9}"/>
              </a:ext>
            </a:extLst>
          </p:cNvPr>
          <p:cNvSpPr txBox="1"/>
          <p:nvPr/>
        </p:nvSpPr>
        <p:spPr>
          <a:xfrm>
            <a:off x="4814054" y="3366419"/>
            <a:ext cx="26775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Cylindrical, stainless steel capture </a:t>
            </a:r>
          </a:p>
          <a:p>
            <a:pPr algn="ctr"/>
            <a:r>
              <a:rPr lang="en-US" sz="1400" dirty="0"/>
              <a:t>tube,~1.3m long by 22cm OD</a:t>
            </a:r>
          </a:p>
        </p:txBody>
      </p:sp>
    </p:spTree>
    <p:extLst>
      <p:ext uri="{BB962C8B-B14F-4D97-AF65-F5344CB8AC3E}">
        <p14:creationId xmlns:p14="http://schemas.microsoft.com/office/powerpoint/2010/main" val="1441796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</TotalTime>
  <Words>166</Words>
  <Application>Microsoft Macintosh PowerPoint</Application>
  <PresentationFormat>Widescreen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Krill Capture Device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Sev Clarke</dc:creator>
  <cp:lastModifiedBy>Sev Clarke</cp:lastModifiedBy>
  <cp:revision>5</cp:revision>
  <dcterms:created xsi:type="dcterms:W3CDTF">2022-02-08T23:04:21Z</dcterms:created>
  <dcterms:modified xsi:type="dcterms:W3CDTF">2022-02-17T01:57:49Z</dcterms:modified>
</cp:coreProperties>
</file>