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60"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959C"/>
    <a:srgbClr val="F24B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FF216-5025-BF47-857B-A8DB4B9A356C}" type="datetimeFigureOut">
              <a:rPr lang="en-US" smtClean="0"/>
              <a:t>6/1/20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F0A850-56A6-534D-B10A-67057F203D3B}" type="slidenum">
              <a:rPr lang="en-US" smtClean="0"/>
              <a:t>‹#›</a:t>
            </a:fld>
            <a:endParaRPr lang="en-US"/>
          </a:p>
        </p:txBody>
      </p:sp>
    </p:spTree>
    <p:extLst>
      <p:ext uri="{BB962C8B-B14F-4D97-AF65-F5344CB8AC3E}">
        <p14:creationId xmlns:p14="http://schemas.microsoft.com/office/powerpoint/2010/main" val="2215642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F0A850-56A6-534D-B10A-67057F203D3B}" type="slidenum">
              <a:rPr lang="en-US" smtClean="0"/>
              <a:t>1</a:t>
            </a:fld>
            <a:endParaRPr lang="en-US"/>
          </a:p>
        </p:txBody>
      </p:sp>
    </p:spTree>
    <p:extLst>
      <p:ext uri="{BB962C8B-B14F-4D97-AF65-F5344CB8AC3E}">
        <p14:creationId xmlns:p14="http://schemas.microsoft.com/office/powerpoint/2010/main" val="110527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9FE13-3384-C849-97F5-96A4A0A1D64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7B9BFC8-CB53-C84C-8EB4-CCC28C63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258CC22-FB2B-A442-88DF-419EEDA8F087}"/>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68C2B4BA-446A-5A4E-AC0F-1FBFD7B25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CE8A8-04B7-6F46-8183-976EBF3571C0}"/>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6624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6591-A6BE-4F48-867E-E9BBC841B3C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12CE012-4C29-2B4B-9C86-A80ED824D09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52B6921-87E5-DA4B-8C27-2736781C36B6}"/>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1C1F63F2-CABA-0A40-95AF-FBCDA417B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E8A15D-D291-124F-83D5-41FC2E70BBAB}"/>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263056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C85FC9-FA2E-BA45-9609-246891654A6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FB23E13-1CF0-3D4C-8717-BE9AE7F82D3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37A7582-5A33-F74F-BE5E-D606826E3772}"/>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D86A088C-79C1-B344-9D8A-98FBAC9EB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5844CB-AB4F-B444-B9F0-A33409A82CBE}"/>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225269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8FB36-326D-624E-931E-382636D4085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9E437F7-1A22-3D45-B594-71724E304AE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C3002CA-EA46-7642-BF0B-7D6FE128D9B2}"/>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0D402FBD-DE09-0A4A-9A6B-81B660E402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643F3E-5AA3-3549-86F5-A41EF4E7FAA5}"/>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279973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85B09-CECE-EF49-9D76-C1284B2E8E4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C1CEFA1-E8F1-7041-BC8A-C9CB1C41EF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5CDCBE2-4696-8D48-8032-4A7E4D37FE6B}"/>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36C7B1B3-70BE-034D-874E-47F5F1C5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F43D69-0CB0-3A40-BB9B-70347926D397}"/>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2394352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E8C9-45A4-EE47-8AA1-7950927187B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A7CC618-7C50-0544-88CA-96E2416EB74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EAEAEFB-4699-4A4F-90CB-D380D7DB58E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31033E1-7D6B-FF48-9E35-A60E404106E6}"/>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6" name="Footer Placeholder 5">
            <a:extLst>
              <a:ext uri="{FF2B5EF4-FFF2-40B4-BE49-F238E27FC236}">
                <a16:creationId xmlns:a16="http://schemas.microsoft.com/office/drawing/2014/main" id="{01B9027C-C85B-BB4C-B13B-A1ED8984B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6ADABE-2756-1B42-BD38-615BB2C76D18}"/>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306367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F0FF-687B-CA42-8EAD-335304C97B7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CED3CE1-4EC0-3447-B8BD-EF0DBD900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41F05CD-4D6D-184A-8B9A-8254E9E0D1A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8FC0858-CCA2-374A-BA3C-FE8668497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0A08ECE-ABB1-5E4F-B413-5E0A81E4E66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44C07D-200C-5F4B-B5C5-2B5501BB4581}"/>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8" name="Footer Placeholder 7">
            <a:extLst>
              <a:ext uri="{FF2B5EF4-FFF2-40B4-BE49-F238E27FC236}">
                <a16:creationId xmlns:a16="http://schemas.microsoft.com/office/drawing/2014/main" id="{9C49DB93-6FE0-F245-8CAE-E67109D2B4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A06ADF-FF16-9B4E-A76D-B8AAC3B7472C}"/>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416249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59DE-DE84-684F-B4F0-E45A7831CD8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D35BB56-3B1E-4245-A7D4-5E3356159C7B}"/>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4" name="Footer Placeholder 3">
            <a:extLst>
              <a:ext uri="{FF2B5EF4-FFF2-40B4-BE49-F238E27FC236}">
                <a16:creationId xmlns:a16="http://schemas.microsoft.com/office/drawing/2014/main" id="{473F2BBA-7C9E-9440-8150-DC78FF8A6B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46248B-64B9-A04A-91A3-A514B1AAB08F}"/>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264385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A41AC6-01A3-F744-B68B-BC706699A586}"/>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3" name="Footer Placeholder 2">
            <a:extLst>
              <a:ext uri="{FF2B5EF4-FFF2-40B4-BE49-F238E27FC236}">
                <a16:creationId xmlns:a16="http://schemas.microsoft.com/office/drawing/2014/main" id="{A7E34F03-B379-1F40-A414-04ACBB8CCE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4C81BF-43FC-DE49-88D7-45E562BA3DCD}"/>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149655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4D0E-48C9-AF4A-A980-408CF8BCD81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C13FAA7-15DD-8C4D-8519-4C7123B1F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BDECA2D-B5C4-2C4A-A5FC-7AE61F698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0FF18D3-EE51-7B48-AE31-F54202218108}"/>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6" name="Footer Placeholder 5">
            <a:extLst>
              <a:ext uri="{FF2B5EF4-FFF2-40B4-BE49-F238E27FC236}">
                <a16:creationId xmlns:a16="http://schemas.microsoft.com/office/drawing/2014/main" id="{8DDA87B2-985A-A04D-A6A3-B695BAB1E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C1689-72D2-8644-9074-FE758A35F422}"/>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108595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28251-85AD-A642-860B-72C5C7B1B04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D7AAD5F-6798-8341-8CD7-151F171FBD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AE8EEC-AD23-0E45-A759-F0358AFFF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82288C-457F-0446-BA37-4DACA8162519}"/>
              </a:ext>
            </a:extLst>
          </p:cNvPr>
          <p:cNvSpPr>
            <a:spLocks noGrp="1"/>
          </p:cNvSpPr>
          <p:nvPr>
            <p:ph type="dt" sz="half" idx="10"/>
          </p:nvPr>
        </p:nvSpPr>
        <p:spPr/>
        <p:txBody>
          <a:bodyPr/>
          <a:lstStyle/>
          <a:p>
            <a:fld id="{814EF3E2-C247-7F42-B46C-DE193C6BD191}" type="datetimeFigureOut">
              <a:rPr lang="en-US" smtClean="0"/>
              <a:t>6/1/20</a:t>
            </a:fld>
            <a:endParaRPr lang="en-US"/>
          </a:p>
        </p:txBody>
      </p:sp>
      <p:sp>
        <p:nvSpPr>
          <p:cNvPr id="6" name="Footer Placeholder 5">
            <a:extLst>
              <a:ext uri="{FF2B5EF4-FFF2-40B4-BE49-F238E27FC236}">
                <a16:creationId xmlns:a16="http://schemas.microsoft.com/office/drawing/2014/main" id="{03918E21-4AF1-8F4E-A3A3-4B2DF339F0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0D9322-7FCC-944D-97A0-6538985B8C57}"/>
              </a:ext>
            </a:extLst>
          </p:cNvPr>
          <p:cNvSpPr>
            <a:spLocks noGrp="1"/>
          </p:cNvSpPr>
          <p:nvPr>
            <p:ph type="sldNum" sz="quarter" idx="12"/>
          </p:nvPr>
        </p:nvSpPr>
        <p:spPr/>
        <p:txBody>
          <a:bodyPr/>
          <a:lstStyle/>
          <a:p>
            <a:fld id="{A055980E-FBD5-C348-AB1A-C5D59A1C520E}" type="slidenum">
              <a:rPr lang="en-US" smtClean="0"/>
              <a:t>‹#›</a:t>
            </a:fld>
            <a:endParaRPr lang="en-US"/>
          </a:p>
        </p:txBody>
      </p:sp>
    </p:spTree>
    <p:extLst>
      <p:ext uri="{BB962C8B-B14F-4D97-AF65-F5344CB8AC3E}">
        <p14:creationId xmlns:p14="http://schemas.microsoft.com/office/powerpoint/2010/main" val="130916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3B1226-E7D5-B54C-AF97-876E16001F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91B42FA-B9F4-514B-9924-85D2D8248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30DDE9F-6A6B-EE45-B53D-05B85213C7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EF3E2-C247-7F42-B46C-DE193C6BD191}" type="datetimeFigureOut">
              <a:rPr lang="en-US" smtClean="0"/>
              <a:t>6/1/20</a:t>
            </a:fld>
            <a:endParaRPr lang="en-US"/>
          </a:p>
        </p:txBody>
      </p:sp>
      <p:sp>
        <p:nvSpPr>
          <p:cNvPr id="5" name="Footer Placeholder 4">
            <a:extLst>
              <a:ext uri="{FF2B5EF4-FFF2-40B4-BE49-F238E27FC236}">
                <a16:creationId xmlns:a16="http://schemas.microsoft.com/office/drawing/2014/main" id="{6065C0B1-03FD-3C48-A87E-9AE8669025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D7C897-111F-F145-A6CB-ABA343DD4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5980E-FBD5-C348-AB1A-C5D59A1C520E}" type="slidenum">
              <a:rPr lang="en-US" smtClean="0"/>
              <a:t>‹#›</a:t>
            </a:fld>
            <a:endParaRPr lang="en-US"/>
          </a:p>
        </p:txBody>
      </p:sp>
    </p:spTree>
    <p:extLst>
      <p:ext uri="{BB962C8B-B14F-4D97-AF65-F5344CB8AC3E}">
        <p14:creationId xmlns:p14="http://schemas.microsoft.com/office/powerpoint/2010/main" val="3622299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3C8F-A24B-8640-97F4-84B6F2436B2B}"/>
              </a:ext>
            </a:extLst>
          </p:cNvPr>
          <p:cNvSpPr>
            <a:spLocks noGrp="1"/>
          </p:cNvSpPr>
          <p:nvPr>
            <p:ph type="ctrTitle"/>
          </p:nvPr>
        </p:nvSpPr>
        <p:spPr/>
        <p:txBody>
          <a:bodyPr>
            <a:normAutofit fontScale="90000"/>
          </a:bodyPr>
          <a:lstStyle/>
          <a:p>
            <a:r>
              <a:rPr lang="en-US" b="1" dirty="0">
                <a:latin typeface="Arial" panose="020B0604020202020204" pitchFamily="34" charset="0"/>
                <a:cs typeface="Arial" panose="020B0604020202020204" pitchFamily="34" charset="0"/>
              </a:rPr>
              <a:t>Proposed Flake Logistics and Production Facilities</a:t>
            </a:r>
          </a:p>
        </p:txBody>
      </p:sp>
      <p:sp>
        <p:nvSpPr>
          <p:cNvPr id="3" name="Subtitle 2">
            <a:extLst>
              <a:ext uri="{FF2B5EF4-FFF2-40B4-BE49-F238E27FC236}">
                <a16:creationId xmlns:a16="http://schemas.microsoft.com/office/drawing/2014/main" id="{14C448FC-861C-7C4F-8EBA-B45CA107FCC5}"/>
              </a:ext>
            </a:extLst>
          </p:cNvPr>
          <p:cNvSpPr>
            <a:spLocks noGrp="1"/>
          </p:cNvSpPr>
          <p:nvPr>
            <p:ph type="subTitle" idx="1"/>
          </p:nvPr>
        </p:nvSpPr>
        <p:spPr>
          <a:xfrm>
            <a:off x="1608083" y="5334739"/>
            <a:ext cx="9144000" cy="801796"/>
          </a:xfrm>
        </p:spPr>
        <p:txBody>
          <a:bodyPr>
            <a:normAutofit fontScale="92500" lnSpcReduction="10000"/>
          </a:bodyPr>
          <a:lstStyle/>
          <a:p>
            <a:r>
              <a:rPr lang="en-US" i="1" dirty="0" err="1"/>
              <a:t>Sev</a:t>
            </a:r>
            <a:r>
              <a:rPr lang="en-US" i="1" dirty="0"/>
              <a:t> Clarke, </a:t>
            </a:r>
          </a:p>
          <a:p>
            <a:r>
              <a:rPr lang="en-US" i="1" dirty="0"/>
              <a:t>Winwick Business Solutions, 1</a:t>
            </a:r>
            <a:r>
              <a:rPr lang="en-US" i="1" baseline="30000" dirty="0"/>
              <a:t>st</a:t>
            </a:r>
            <a:r>
              <a:rPr lang="en-US" i="1" dirty="0"/>
              <a:t> June 2020</a:t>
            </a:r>
          </a:p>
        </p:txBody>
      </p:sp>
    </p:spTree>
    <p:extLst>
      <p:ext uri="{BB962C8B-B14F-4D97-AF65-F5344CB8AC3E}">
        <p14:creationId xmlns:p14="http://schemas.microsoft.com/office/powerpoint/2010/main" val="308899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C40F4-5A53-284B-8011-166058F83259}"/>
              </a:ext>
            </a:extLst>
          </p:cNvPr>
          <p:cNvSpPr>
            <a:spLocks noGrp="1"/>
          </p:cNvSpPr>
          <p:nvPr>
            <p:ph type="title"/>
          </p:nvPr>
        </p:nvSpPr>
        <p:spPr/>
        <p:txBody>
          <a:bodyPr/>
          <a:lstStyle/>
          <a:p>
            <a:r>
              <a:rPr lang="en-US" b="1" dirty="0"/>
              <a:t>Where to Site Flake Factories</a:t>
            </a:r>
          </a:p>
        </p:txBody>
      </p:sp>
      <p:sp>
        <p:nvSpPr>
          <p:cNvPr id="3" name="Content Placeholder 2">
            <a:extLst>
              <a:ext uri="{FF2B5EF4-FFF2-40B4-BE49-F238E27FC236}">
                <a16:creationId xmlns:a16="http://schemas.microsoft.com/office/drawing/2014/main" id="{0A30FC61-92E3-D540-8842-57253599844A}"/>
              </a:ext>
            </a:extLst>
          </p:cNvPr>
          <p:cNvSpPr>
            <a:spLocks noGrp="1"/>
          </p:cNvSpPr>
          <p:nvPr>
            <p:ph idx="1"/>
          </p:nvPr>
        </p:nvSpPr>
        <p:spPr>
          <a:xfrm>
            <a:off x="838200" y="1502979"/>
            <a:ext cx="10515600" cy="5234152"/>
          </a:xfrm>
        </p:spPr>
        <p:txBody>
          <a:bodyPr>
            <a:normAutofit fontScale="62500" lnSpcReduction="20000"/>
          </a:bodyPr>
          <a:lstStyle/>
          <a:p>
            <a:r>
              <a:rPr lang="en-US" dirty="0"/>
              <a:t>Best if multiple sites are located around the globe. Eight are proposed in order to cover each major ocean with at least two flake suppliers</a:t>
            </a:r>
          </a:p>
          <a:p>
            <a:r>
              <a:rPr lang="en-US" dirty="0"/>
              <a:t>Desirably, sites will have, or be given, good access to solar energy &amp; power, rice husks, phosphate and iron-rich waste minerals, and lignin powder glue</a:t>
            </a:r>
          </a:p>
          <a:p>
            <a:r>
              <a:rPr lang="en-US" dirty="0"/>
              <a:t>Minerals are preferably already to be in finely-ground form, as they are with red mud, phosphatic clay wastes, and possibly low or medium-grade iron ore fines or industrial wastes</a:t>
            </a:r>
          </a:p>
          <a:p>
            <a:r>
              <a:rPr lang="en-US" dirty="0"/>
              <a:t>Where possible, national or nearby input sources are preferred, with backup supply contracts from other suppliers</a:t>
            </a:r>
          </a:p>
          <a:p>
            <a:r>
              <a:rPr lang="en-US" dirty="0"/>
              <a:t>Bulk shipping will often be the most economical. Husk density is to be increased by hot-</a:t>
            </a:r>
            <a:r>
              <a:rPr lang="en-US" dirty="0" err="1"/>
              <a:t>calendering</a:t>
            </a:r>
            <a:r>
              <a:rPr lang="en-US" dirty="0"/>
              <a:t> them flat with rice-water glue. This may best be done at the rice mills, before transport to a port.</a:t>
            </a:r>
          </a:p>
          <a:p>
            <a:r>
              <a:rPr lang="en-US" dirty="0"/>
              <a:t>Factories should become progressively more automated as the technology develops and scale increases</a:t>
            </a:r>
          </a:p>
          <a:p>
            <a:r>
              <a:rPr lang="en-US" dirty="0"/>
              <a:t>Different flake factories may specialize in providing buoyant flake nutrients for different ocean areas, seasons or conditions</a:t>
            </a:r>
          </a:p>
          <a:p>
            <a:r>
              <a:rPr lang="en-US" dirty="0"/>
              <a:t>Increasingly specialized bulk vessels will be developed for the dissemination tasks. It may be possible for these vessels also to be used to deliver the raw materials to the factories, thereby possibly reducing voyage legs that are made in ballast.  </a:t>
            </a:r>
          </a:p>
          <a:p>
            <a:r>
              <a:rPr lang="en-US" dirty="0"/>
              <a:t>Dissemination voyages will typically not follow the usual sea lanes or make their releases close to large land masses where runoff tends to provide nutrients, sometimes to excess. Most voyages will be undertaken to replenish previously-fertilized ocean areas in jurisdictional waters or in managed, moving plumes of the nutrient-deficient high seas. Those voyages </a:t>
            </a:r>
            <a:r>
              <a:rPr lang="en-US" dirty="0" err="1"/>
              <a:t>fertilising</a:t>
            </a:r>
            <a:r>
              <a:rPr lang="en-US" dirty="0"/>
              <a:t> polar waters should probably be confined to the warmer, less hazardous seasons. </a:t>
            </a:r>
          </a:p>
        </p:txBody>
      </p:sp>
    </p:spTree>
    <p:extLst>
      <p:ext uri="{BB962C8B-B14F-4D97-AF65-F5344CB8AC3E}">
        <p14:creationId xmlns:p14="http://schemas.microsoft.com/office/powerpoint/2010/main" val="75559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5C23AB3-9C11-0E42-A7FF-214C1B0DF090}"/>
              </a:ext>
            </a:extLst>
          </p:cNvPr>
          <p:cNvPicPr>
            <a:picLocks noChangeAspect="1"/>
          </p:cNvPicPr>
          <p:nvPr/>
        </p:nvPicPr>
        <p:blipFill>
          <a:blip r:embed="rId2"/>
          <a:stretch>
            <a:fillRect/>
          </a:stretch>
        </p:blipFill>
        <p:spPr>
          <a:xfrm>
            <a:off x="315311" y="1304814"/>
            <a:ext cx="9553806" cy="5315537"/>
          </a:xfrm>
          <a:prstGeom prst="rect">
            <a:avLst/>
          </a:prstGeom>
          <a:ln w="12700">
            <a:solidFill>
              <a:schemeClr val="accent1"/>
            </a:solidFill>
            <a:prstDash val="sysDash"/>
          </a:ln>
        </p:spPr>
      </p:pic>
      <p:sp>
        <p:nvSpPr>
          <p:cNvPr id="3" name="TextBox 2">
            <a:extLst>
              <a:ext uri="{FF2B5EF4-FFF2-40B4-BE49-F238E27FC236}">
                <a16:creationId xmlns:a16="http://schemas.microsoft.com/office/drawing/2014/main" id="{DDAFB42A-BE92-3B47-AF16-1B8468619154}"/>
              </a:ext>
            </a:extLst>
          </p:cNvPr>
          <p:cNvSpPr txBox="1"/>
          <p:nvPr/>
        </p:nvSpPr>
        <p:spPr>
          <a:xfrm>
            <a:off x="915158" y="390302"/>
            <a:ext cx="9910534" cy="523220"/>
          </a:xfrm>
          <a:prstGeom prst="rect">
            <a:avLst/>
          </a:prstGeom>
          <a:noFill/>
        </p:spPr>
        <p:txBody>
          <a:bodyPr wrap="none" rtlCol="0">
            <a:spAutoFit/>
          </a:bodyPr>
          <a:lstStyle/>
          <a:p>
            <a:r>
              <a:rPr lang="en-US" sz="2800" b="1" dirty="0"/>
              <a:t>Global Nutrient Sources, Suggested Flake Factory Sites &amp; Logistics</a:t>
            </a:r>
          </a:p>
        </p:txBody>
      </p:sp>
      <p:sp>
        <p:nvSpPr>
          <p:cNvPr id="4" name="TextBox 3">
            <a:extLst>
              <a:ext uri="{FF2B5EF4-FFF2-40B4-BE49-F238E27FC236}">
                <a16:creationId xmlns:a16="http://schemas.microsoft.com/office/drawing/2014/main" id="{3996E8B5-C915-754B-B194-B780E794094B}"/>
              </a:ext>
            </a:extLst>
          </p:cNvPr>
          <p:cNvSpPr txBox="1"/>
          <p:nvPr/>
        </p:nvSpPr>
        <p:spPr>
          <a:xfrm>
            <a:off x="493925" y="5081750"/>
            <a:ext cx="2252604" cy="307777"/>
          </a:xfrm>
          <a:prstGeom prst="rect">
            <a:avLst/>
          </a:prstGeom>
          <a:noFill/>
        </p:spPr>
        <p:txBody>
          <a:bodyPr wrap="none" rtlCol="0">
            <a:spAutoFit/>
          </a:bodyPr>
          <a:lstStyle/>
          <a:p>
            <a:r>
              <a:rPr lang="en-US" sz="1400" b="1" dirty="0"/>
              <a:t>Phosphate wastes for flakes</a:t>
            </a:r>
          </a:p>
        </p:txBody>
      </p:sp>
      <p:sp>
        <p:nvSpPr>
          <p:cNvPr id="5" name="TextBox 4">
            <a:extLst>
              <a:ext uri="{FF2B5EF4-FFF2-40B4-BE49-F238E27FC236}">
                <a16:creationId xmlns:a16="http://schemas.microsoft.com/office/drawing/2014/main" id="{6460B215-DF88-CC4B-A620-353C165E72B2}"/>
              </a:ext>
            </a:extLst>
          </p:cNvPr>
          <p:cNvSpPr txBox="1"/>
          <p:nvPr/>
        </p:nvSpPr>
        <p:spPr>
          <a:xfrm>
            <a:off x="10155725" y="2278159"/>
            <a:ext cx="793230" cy="338554"/>
          </a:xfrm>
          <a:prstGeom prst="rect">
            <a:avLst/>
          </a:prstGeom>
          <a:noFill/>
        </p:spPr>
        <p:txBody>
          <a:bodyPr wrap="none" rtlCol="0">
            <a:spAutoFit/>
          </a:bodyPr>
          <a:lstStyle/>
          <a:p>
            <a:r>
              <a:rPr lang="en-US" sz="1600" b="1" dirty="0"/>
              <a:t>Legend</a:t>
            </a:r>
          </a:p>
        </p:txBody>
      </p:sp>
      <p:sp>
        <p:nvSpPr>
          <p:cNvPr id="7" name="Oval 6">
            <a:extLst>
              <a:ext uri="{FF2B5EF4-FFF2-40B4-BE49-F238E27FC236}">
                <a16:creationId xmlns:a16="http://schemas.microsoft.com/office/drawing/2014/main" id="{D0FEFE8D-CD4E-A746-ACCB-C9B4BEEDBE3B}"/>
              </a:ext>
            </a:extLst>
          </p:cNvPr>
          <p:cNvSpPr/>
          <p:nvPr/>
        </p:nvSpPr>
        <p:spPr>
          <a:xfrm>
            <a:off x="7891845" y="5452582"/>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733BA2C8-C724-3C48-A671-00EAB95EAC28}"/>
              </a:ext>
            </a:extLst>
          </p:cNvPr>
          <p:cNvSpPr/>
          <p:nvPr/>
        </p:nvSpPr>
        <p:spPr>
          <a:xfrm>
            <a:off x="9932230" y="3203120"/>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FAD824F-7227-464B-AE1E-42D36A85031B}"/>
              </a:ext>
            </a:extLst>
          </p:cNvPr>
          <p:cNvSpPr/>
          <p:nvPr/>
        </p:nvSpPr>
        <p:spPr>
          <a:xfrm>
            <a:off x="9926786" y="3532437"/>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B21FBEF-565A-E84A-8EF0-859E231B9B46}"/>
              </a:ext>
            </a:extLst>
          </p:cNvPr>
          <p:cNvSpPr/>
          <p:nvPr/>
        </p:nvSpPr>
        <p:spPr>
          <a:xfrm>
            <a:off x="9932230" y="3858664"/>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97B6061-FD78-534B-BD4E-5AF037CDA5DA}"/>
              </a:ext>
            </a:extLst>
          </p:cNvPr>
          <p:cNvSpPr/>
          <p:nvPr/>
        </p:nvSpPr>
        <p:spPr>
          <a:xfrm>
            <a:off x="4452265" y="4690355"/>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8FA25CC9-19DB-9D41-A704-F14616C2BE8A}"/>
              </a:ext>
            </a:extLst>
          </p:cNvPr>
          <p:cNvSpPr/>
          <p:nvPr/>
        </p:nvSpPr>
        <p:spPr>
          <a:xfrm>
            <a:off x="7355861" y="4517317"/>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9858493-FF46-504D-9CA3-A7BCE70461E2}"/>
              </a:ext>
            </a:extLst>
          </p:cNvPr>
          <p:cNvSpPr/>
          <p:nvPr/>
        </p:nvSpPr>
        <p:spPr>
          <a:xfrm>
            <a:off x="7888808" y="4140654"/>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9E5D8DA-5922-6940-AF04-75415D857715}"/>
              </a:ext>
            </a:extLst>
          </p:cNvPr>
          <p:cNvSpPr/>
          <p:nvPr/>
        </p:nvSpPr>
        <p:spPr>
          <a:xfrm>
            <a:off x="6863224" y="4538185"/>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8C20DB7-7F03-E94E-9FE7-C3B985952C97}"/>
              </a:ext>
            </a:extLst>
          </p:cNvPr>
          <p:cNvSpPr/>
          <p:nvPr/>
        </p:nvSpPr>
        <p:spPr>
          <a:xfrm>
            <a:off x="7632216" y="5130007"/>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84D917C-0F46-1545-AB6D-B285DA5B8F35}"/>
              </a:ext>
            </a:extLst>
          </p:cNvPr>
          <p:cNvSpPr/>
          <p:nvPr/>
        </p:nvSpPr>
        <p:spPr>
          <a:xfrm>
            <a:off x="9948654" y="4490889"/>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F34A8A45-1DAA-0046-B654-C6691E47485D}"/>
              </a:ext>
            </a:extLst>
          </p:cNvPr>
          <p:cNvSpPr/>
          <p:nvPr/>
        </p:nvSpPr>
        <p:spPr>
          <a:xfrm>
            <a:off x="6684488" y="4382811"/>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2173417C-4F30-4C43-A368-7CD9E792A879}"/>
              </a:ext>
            </a:extLst>
          </p:cNvPr>
          <p:cNvSpPr/>
          <p:nvPr/>
        </p:nvSpPr>
        <p:spPr>
          <a:xfrm>
            <a:off x="5586157" y="4235662"/>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B2FC559C-6C26-0949-8303-E9976F2D50AC}"/>
              </a:ext>
            </a:extLst>
          </p:cNvPr>
          <p:cNvSpPr/>
          <p:nvPr/>
        </p:nvSpPr>
        <p:spPr>
          <a:xfrm>
            <a:off x="1781314" y="4246175"/>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F051981-F3F4-AD4A-A2FF-2F0936CD8222}"/>
              </a:ext>
            </a:extLst>
          </p:cNvPr>
          <p:cNvSpPr/>
          <p:nvPr/>
        </p:nvSpPr>
        <p:spPr>
          <a:xfrm>
            <a:off x="4566653" y="4072759"/>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8C26B4F-0282-1C44-89B6-D22B8A733D4A}"/>
              </a:ext>
            </a:extLst>
          </p:cNvPr>
          <p:cNvSpPr/>
          <p:nvPr/>
        </p:nvSpPr>
        <p:spPr>
          <a:xfrm>
            <a:off x="4277619" y="4524702"/>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0CC26CD-33E9-B64E-9A2D-E7E1FBC840D2}"/>
              </a:ext>
            </a:extLst>
          </p:cNvPr>
          <p:cNvSpPr/>
          <p:nvPr/>
        </p:nvSpPr>
        <p:spPr>
          <a:xfrm>
            <a:off x="8434366" y="5475112"/>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27102EA-CA14-1A49-8AAD-9BA82DD67FFE}"/>
              </a:ext>
            </a:extLst>
          </p:cNvPr>
          <p:cNvSpPr/>
          <p:nvPr/>
        </p:nvSpPr>
        <p:spPr>
          <a:xfrm>
            <a:off x="2532901" y="4193626"/>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5CC234F-6044-3448-B571-FD9A52FF092C}"/>
              </a:ext>
            </a:extLst>
          </p:cNvPr>
          <p:cNvSpPr/>
          <p:nvPr/>
        </p:nvSpPr>
        <p:spPr>
          <a:xfrm>
            <a:off x="399340" y="5203731"/>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D61B6AC-12CA-A54B-A955-C410D59934AE}"/>
              </a:ext>
            </a:extLst>
          </p:cNvPr>
          <p:cNvSpPr/>
          <p:nvPr/>
        </p:nvSpPr>
        <p:spPr>
          <a:xfrm>
            <a:off x="3431536" y="5505889"/>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6E81065-EA74-B145-BAF1-C31EDCA9886D}"/>
              </a:ext>
            </a:extLst>
          </p:cNvPr>
          <p:cNvSpPr/>
          <p:nvPr/>
        </p:nvSpPr>
        <p:spPr>
          <a:xfrm>
            <a:off x="7546383" y="4372302"/>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F123D22-FCA7-DA44-9374-26CD044D3D10}"/>
              </a:ext>
            </a:extLst>
          </p:cNvPr>
          <p:cNvSpPr txBox="1"/>
          <p:nvPr/>
        </p:nvSpPr>
        <p:spPr>
          <a:xfrm>
            <a:off x="399340" y="6183058"/>
            <a:ext cx="1813638" cy="276999"/>
          </a:xfrm>
          <a:prstGeom prst="rect">
            <a:avLst/>
          </a:prstGeom>
          <a:noFill/>
        </p:spPr>
        <p:txBody>
          <a:bodyPr wrap="none" rtlCol="0">
            <a:spAutoFit/>
          </a:bodyPr>
          <a:lstStyle/>
          <a:p>
            <a:r>
              <a:rPr lang="en-US" sz="1200" i="1" dirty="0"/>
              <a:t>Map source: Zapata, 2004</a:t>
            </a:r>
          </a:p>
        </p:txBody>
      </p:sp>
      <p:sp>
        <p:nvSpPr>
          <p:cNvPr id="35" name="Freeform 34">
            <a:extLst>
              <a:ext uri="{FF2B5EF4-FFF2-40B4-BE49-F238E27FC236}">
                <a16:creationId xmlns:a16="http://schemas.microsoft.com/office/drawing/2014/main" id="{9F54E1D3-B509-E546-8BAE-7A9F58F15950}"/>
              </a:ext>
            </a:extLst>
          </p:cNvPr>
          <p:cNvSpPr/>
          <p:nvPr/>
        </p:nvSpPr>
        <p:spPr>
          <a:xfrm>
            <a:off x="7837239" y="5513436"/>
            <a:ext cx="931580" cy="94593"/>
          </a:xfrm>
          <a:custGeom>
            <a:avLst/>
            <a:gdLst>
              <a:gd name="connsiteX0" fmla="*/ 0 w 851338"/>
              <a:gd name="connsiteY0" fmla="*/ 0 h 136634"/>
              <a:gd name="connsiteX1" fmla="*/ 52551 w 851338"/>
              <a:gd name="connsiteY1" fmla="*/ 42041 h 136634"/>
              <a:gd name="connsiteX2" fmla="*/ 105103 w 851338"/>
              <a:gd name="connsiteY2" fmla="*/ 31531 h 136634"/>
              <a:gd name="connsiteX3" fmla="*/ 336331 w 851338"/>
              <a:gd name="connsiteY3" fmla="*/ 10510 h 136634"/>
              <a:gd name="connsiteX4" fmla="*/ 430924 w 851338"/>
              <a:gd name="connsiteY4" fmla="*/ 31531 h 136634"/>
              <a:gd name="connsiteX5" fmla="*/ 557048 w 851338"/>
              <a:gd name="connsiteY5" fmla="*/ 42041 h 136634"/>
              <a:gd name="connsiteX6" fmla="*/ 641131 w 851338"/>
              <a:gd name="connsiteY6" fmla="*/ 52551 h 136634"/>
              <a:gd name="connsiteX7" fmla="*/ 746234 w 851338"/>
              <a:gd name="connsiteY7" fmla="*/ 84082 h 136634"/>
              <a:gd name="connsiteX8" fmla="*/ 777765 w 851338"/>
              <a:gd name="connsiteY8" fmla="*/ 94593 h 136634"/>
              <a:gd name="connsiteX9" fmla="*/ 851338 w 851338"/>
              <a:gd name="connsiteY9" fmla="*/ 105103 h 136634"/>
              <a:gd name="connsiteX10" fmla="*/ 819807 w 851338"/>
              <a:gd name="connsiteY10" fmla="*/ 136634 h 13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1338" h="136634">
                <a:moveTo>
                  <a:pt x="0" y="0"/>
                </a:moveTo>
                <a:cubicBezTo>
                  <a:pt x="17517" y="14014"/>
                  <a:pt x="31064" y="35595"/>
                  <a:pt x="52551" y="42041"/>
                </a:cubicBezTo>
                <a:cubicBezTo>
                  <a:pt x="69662" y="47174"/>
                  <a:pt x="87395" y="33892"/>
                  <a:pt x="105103" y="31531"/>
                </a:cubicBezTo>
                <a:cubicBezTo>
                  <a:pt x="154151" y="24991"/>
                  <a:pt x="292581" y="14156"/>
                  <a:pt x="336331" y="10510"/>
                </a:cubicBezTo>
                <a:cubicBezTo>
                  <a:pt x="362130" y="16960"/>
                  <a:pt x="405727" y="28567"/>
                  <a:pt x="430924" y="31531"/>
                </a:cubicBezTo>
                <a:cubicBezTo>
                  <a:pt x="472822" y="36460"/>
                  <a:pt x="515070" y="37843"/>
                  <a:pt x="557048" y="42041"/>
                </a:cubicBezTo>
                <a:cubicBezTo>
                  <a:pt x="585154" y="44851"/>
                  <a:pt x="613103" y="49048"/>
                  <a:pt x="641131" y="52551"/>
                </a:cubicBezTo>
                <a:cubicBezTo>
                  <a:pt x="791019" y="102514"/>
                  <a:pt x="635028" y="52308"/>
                  <a:pt x="746234" y="84082"/>
                </a:cubicBezTo>
                <a:cubicBezTo>
                  <a:pt x="756887" y="87126"/>
                  <a:pt x="766901" y="92420"/>
                  <a:pt x="777765" y="94593"/>
                </a:cubicBezTo>
                <a:cubicBezTo>
                  <a:pt x="802057" y="99451"/>
                  <a:pt x="826814" y="101600"/>
                  <a:pt x="851338" y="105103"/>
                </a:cubicBezTo>
                <a:cubicBezTo>
                  <a:pt x="816892" y="128067"/>
                  <a:pt x="819807" y="113492"/>
                  <a:pt x="819807" y="136634"/>
                </a:cubicBezTo>
              </a:path>
            </a:pathLst>
          </a:custGeom>
          <a:no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18DE684-9F66-A848-926D-498C98C62057}"/>
              </a:ext>
            </a:extLst>
          </p:cNvPr>
          <p:cNvSpPr txBox="1"/>
          <p:nvPr/>
        </p:nvSpPr>
        <p:spPr>
          <a:xfrm>
            <a:off x="10011058" y="2826465"/>
            <a:ext cx="1850956" cy="276999"/>
          </a:xfrm>
          <a:prstGeom prst="rect">
            <a:avLst/>
          </a:prstGeom>
          <a:noFill/>
        </p:spPr>
        <p:txBody>
          <a:bodyPr wrap="none" rtlCol="0">
            <a:spAutoFit/>
          </a:bodyPr>
          <a:lstStyle/>
          <a:p>
            <a:r>
              <a:rPr lang="en-US" sz="1200" dirty="0"/>
              <a:t>Flake Production Plants (8)</a:t>
            </a:r>
          </a:p>
        </p:txBody>
      </p:sp>
      <p:sp>
        <p:nvSpPr>
          <p:cNvPr id="38" name="Oval 37">
            <a:extLst>
              <a:ext uri="{FF2B5EF4-FFF2-40B4-BE49-F238E27FC236}">
                <a16:creationId xmlns:a16="http://schemas.microsoft.com/office/drawing/2014/main" id="{73CECD9F-607D-954B-991F-5C5D17F25B63}"/>
              </a:ext>
            </a:extLst>
          </p:cNvPr>
          <p:cNvSpPr/>
          <p:nvPr/>
        </p:nvSpPr>
        <p:spPr>
          <a:xfrm>
            <a:off x="7925594" y="5514196"/>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A12C3A9A-EBC7-8940-9F28-D3050B286DB6}"/>
              </a:ext>
            </a:extLst>
          </p:cNvPr>
          <p:cNvSpPr/>
          <p:nvPr/>
        </p:nvSpPr>
        <p:spPr>
          <a:xfrm>
            <a:off x="8303029" y="5505888"/>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D3F06837-B3E1-2B42-BACE-9744EB43A5B1}"/>
              </a:ext>
            </a:extLst>
          </p:cNvPr>
          <p:cNvSpPr/>
          <p:nvPr/>
        </p:nvSpPr>
        <p:spPr>
          <a:xfrm>
            <a:off x="8439714" y="5744776"/>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D36142C-0CAD-4D45-A922-55A100EB8C87}"/>
              </a:ext>
            </a:extLst>
          </p:cNvPr>
          <p:cNvSpPr/>
          <p:nvPr/>
        </p:nvSpPr>
        <p:spPr>
          <a:xfrm>
            <a:off x="6610916" y="4256685"/>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3D3DA16-CFE5-A142-93D9-429E010393E1}"/>
              </a:ext>
            </a:extLst>
          </p:cNvPr>
          <p:cNvSpPr txBox="1"/>
          <p:nvPr/>
        </p:nvSpPr>
        <p:spPr>
          <a:xfrm>
            <a:off x="10018966" y="3112889"/>
            <a:ext cx="2222596" cy="276999"/>
          </a:xfrm>
          <a:prstGeom prst="rect">
            <a:avLst/>
          </a:prstGeom>
          <a:noFill/>
        </p:spPr>
        <p:txBody>
          <a:bodyPr wrap="none" rtlCol="0">
            <a:spAutoFit/>
          </a:bodyPr>
          <a:lstStyle/>
          <a:p>
            <a:r>
              <a:rPr lang="en-US" sz="1200" dirty="0"/>
              <a:t>Flattened Rice Husk Sources (16)</a:t>
            </a:r>
          </a:p>
        </p:txBody>
      </p:sp>
      <p:sp>
        <p:nvSpPr>
          <p:cNvPr id="43" name="TextBox 42">
            <a:extLst>
              <a:ext uri="{FF2B5EF4-FFF2-40B4-BE49-F238E27FC236}">
                <a16:creationId xmlns:a16="http://schemas.microsoft.com/office/drawing/2014/main" id="{C2AD2420-1CFC-E24E-92FB-8672B6DD1CD5}"/>
              </a:ext>
            </a:extLst>
          </p:cNvPr>
          <p:cNvSpPr txBox="1"/>
          <p:nvPr/>
        </p:nvSpPr>
        <p:spPr>
          <a:xfrm>
            <a:off x="10018966" y="3437855"/>
            <a:ext cx="2079800" cy="276999"/>
          </a:xfrm>
          <a:prstGeom prst="rect">
            <a:avLst/>
          </a:prstGeom>
          <a:noFill/>
        </p:spPr>
        <p:txBody>
          <a:bodyPr wrap="none" rtlCol="0">
            <a:spAutoFit/>
          </a:bodyPr>
          <a:lstStyle/>
          <a:p>
            <a:r>
              <a:rPr lang="en-US" sz="1200" dirty="0"/>
              <a:t>Phosphate Waste Sources (10)</a:t>
            </a:r>
          </a:p>
        </p:txBody>
      </p:sp>
      <p:sp>
        <p:nvSpPr>
          <p:cNvPr id="44" name="TextBox 43">
            <a:extLst>
              <a:ext uri="{FF2B5EF4-FFF2-40B4-BE49-F238E27FC236}">
                <a16:creationId xmlns:a16="http://schemas.microsoft.com/office/drawing/2014/main" id="{F4E35297-B830-D34E-AB3A-7ABF1F40EC91}"/>
              </a:ext>
            </a:extLst>
          </p:cNvPr>
          <p:cNvSpPr txBox="1"/>
          <p:nvPr/>
        </p:nvSpPr>
        <p:spPr>
          <a:xfrm>
            <a:off x="10018966" y="3772672"/>
            <a:ext cx="1855508" cy="276999"/>
          </a:xfrm>
          <a:prstGeom prst="rect">
            <a:avLst/>
          </a:prstGeom>
          <a:noFill/>
        </p:spPr>
        <p:txBody>
          <a:bodyPr wrap="none" rtlCol="0">
            <a:spAutoFit/>
          </a:bodyPr>
          <a:lstStyle/>
          <a:p>
            <a:r>
              <a:rPr lang="en-US" sz="1200" dirty="0"/>
              <a:t>Iron Ore Waste Sources (5)</a:t>
            </a:r>
          </a:p>
        </p:txBody>
      </p:sp>
      <p:sp>
        <p:nvSpPr>
          <p:cNvPr id="45" name="TextBox 44">
            <a:extLst>
              <a:ext uri="{FF2B5EF4-FFF2-40B4-BE49-F238E27FC236}">
                <a16:creationId xmlns:a16="http://schemas.microsoft.com/office/drawing/2014/main" id="{3750FC23-35D0-454B-85D7-CE84FF24470F}"/>
              </a:ext>
            </a:extLst>
          </p:cNvPr>
          <p:cNvSpPr txBox="1"/>
          <p:nvPr/>
        </p:nvSpPr>
        <p:spPr>
          <a:xfrm>
            <a:off x="10008284" y="4399687"/>
            <a:ext cx="1878528" cy="276999"/>
          </a:xfrm>
          <a:prstGeom prst="rect">
            <a:avLst/>
          </a:prstGeom>
          <a:noFill/>
        </p:spPr>
        <p:txBody>
          <a:bodyPr wrap="none" rtlCol="0">
            <a:spAutoFit/>
          </a:bodyPr>
          <a:lstStyle/>
          <a:p>
            <a:r>
              <a:rPr lang="en-US" sz="1200" dirty="0"/>
              <a:t>Solar Energy Provinces (10)</a:t>
            </a:r>
          </a:p>
        </p:txBody>
      </p:sp>
      <p:sp>
        <p:nvSpPr>
          <p:cNvPr id="46" name="Oval 45">
            <a:extLst>
              <a:ext uri="{FF2B5EF4-FFF2-40B4-BE49-F238E27FC236}">
                <a16:creationId xmlns:a16="http://schemas.microsoft.com/office/drawing/2014/main" id="{BA12769B-92F2-F14B-9E85-F8E75A817A17}"/>
              </a:ext>
            </a:extLst>
          </p:cNvPr>
          <p:cNvSpPr/>
          <p:nvPr/>
        </p:nvSpPr>
        <p:spPr>
          <a:xfrm>
            <a:off x="1728902" y="4167351"/>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39CCE6A2-82D8-4F42-BCD3-0CF6FACDF3F8}"/>
              </a:ext>
            </a:extLst>
          </p:cNvPr>
          <p:cNvSpPr/>
          <p:nvPr/>
        </p:nvSpPr>
        <p:spPr>
          <a:xfrm>
            <a:off x="4557853" y="4167350"/>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68A85125-17BF-7649-9B4B-711DA008C1C8}"/>
              </a:ext>
            </a:extLst>
          </p:cNvPr>
          <p:cNvSpPr/>
          <p:nvPr/>
        </p:nvSpPr>
        <p:spPr>
          <a:xfrm>
            <a:off x="2672957" y="5141045"/>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6C02B838-D547-C147-AAA4-3A920FCF38E4}"/>
              </a:ext>
            </a:extLst>
          </p:cNvPr>
          <p:cNvSpPr/>
          <p:nvPr/>
        </p:nvSpPr>
        <p:spPr>
          <a:xfrm>
            <a:off x="5586157" y="4303981"/>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D93EC0B-C36C-B34A-96F6-96D9624D04FE}"/>
              </a:ext>
            </a:extLst>
          </p:cNvPr>
          <p:cNvSpPr/>
          <p:nvPr/>
        </p:nvSpPr>
        <p:spPr>
          <a:xfrm>
            <a:off x="2691141" y="5082711"/>
            <a:ext cx="73572" cy="94593"/>
          </a:xfrm>
          <a:prstGeom prst="ellipse">
            <a:avLst/>
          </a:prstGeom>
          <a:solidFill>
            <a:srgbClr val="F24B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B64C34D8-8E2C-E74E-A81B-035C797479EC}"/>
              </a:ext>
            </a:extLst>
          </p:cNvPr>
          <p:cNvSpPr/>
          <p:nvPr/>
        </p:nvSpPr>
        <p:spPr>
          <a:xfrm flipV="1">
            <a:off x="9720828" y="4845475"/>
            <a:ext cx="322025" cy="48868"/>
          </a:xfrm>
          <a:custGeom>
            <a:avLst/>
            <a:gdLst>
              <a:gd name="connsiteX0" fmla="*/ 0 w 851338"/>
              <a:gd name="connsiteY0" fmla="*/ 0 h 136634"/>
              <a:gd name="connsiteX1" fmla="*/ 52551 w 851338"/>
              <a:gd name="connsiteY1" fmla="*/ 42041 h 136634"/>
              <a:gd name="connsiteX2" fmla="*/ 105103 w 851338"/>
              <a:gd name="connsiteY2" fmla="*/ 31531 h 136634"/>
              <a:gd name="connsiteX3" fmla="*/ 336331 w 851338"/>
              <a:gd name="connsiteY3" fmla="*/ 10510 h 136634"/>
              <a:gd name="connsiteX4" fmla="*/ 430924 w 851338"/>
              <a:gd name="connsiteY4" fmla="*/ 31531 h 136634"/>
              <a:gd name="connsiteX5" fmla="*/ 557048 w 851338"/>
              <a:gd name="connsiteY5" fmla="*/ 42041 h 136634"/>
              <a:gd name="connsiteX6" fmla="*/ 641131 w 851338"/>
              <a:gd name="connsiteY6" fmla="*/ 52551 h 136634"/>
              <a:gd name="connsiteX7" fmla="*/ 746234 w 851338"/>
              <a:gd name="connsiteY7" fmla="*/ 84082 h 136634"/>
              <a:gd name="connsiteX8" fmla="*/ 777765 w 851338"/>
              <a:gd name="connsiteY8" fmla="*/ 94593 h 136634"/>
              <a:gd name="connsiteX9" fmla="*/ 851338 w 851338"/>
              <a:gd name="connsiteY9" fmla="*/ 105103 h 136634"/>
              <a:gd name="connsiteX10" fmla="*/ 819807 w 851338"/>
              <a:gd name="connsiteY10" fmla="*/ 136634 h 13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1338" h="136634">
                <a:moveTo>
                  <a:pt x="0" y="0"/>
                </a:moveTo>
                <a:cubicBezTo>
                  <a:pt x="17517" y="14014"/>
                  <a:pt x="31064" y="35595"/>
                  <a:pt x="52551" y="42041"/>
                </a:cubicBezTo>
                <a:cubicBezTo>
                  <a:pt x="69662" y="47174"/>
                  <a:pt x="87395" y="33892"/>
                  <a:pt x="105103" y="31531"/>
                </a:cubicBezTo>
                <a:cubicBezTo>
                  <a:pt x="154151" y="24991"/>
                  <a:pt x="292581" y="14156"/>
                  <a:pt x="336331" y="10510"/>
                </a:cubicBezTo>
                <a:cubicBezTo>
                  <a:pt x="362130" y="16960"/>
                  <a:pt x="405727" y="28567"/>
                  <a:pt x="430924" y="31531"/>
                </a:cubicBezTo>
                <a:cubicBezTo>
                  <a:pt x="472822" y="36460"/>
                  <a:pt x="515070" y="37843"/>
                  <a:pt x="557048" y="42041"/>
                </a:cubicBezTo>
                <a:cubicBezTo>
                  <a:pt x="585154" y="44851"/>
                  <a:pt x="613103" y="49048"/>
                  <a:pt x="641131" y="52551"/>
                </a:cubicBezTo>
                <a:cubicBezTo>
                  <a:pt x="791019" y="102514"/>
                  <a:pt x="635028" y="52308"/>
                  <a:pt x="746234" y="84082"/>
                </a:cubicBezTo>
                <a:cubicBezTo>
                  <a:pt x="756887" y="87126"/>
                  <a:pt x="766901" y="92420"/>
                  <a:pt x="777765" y="94593"/>
                </a:cubicBezTo>
                <a:cubicBezTo>
                  <a:pt x="802057" y="99451"/>
                  <a:pt x="826814" y="101600"/>
                  <a:pt x="851338" y="105103"/>
                </a:cubicBezTo>
                <a:cubicBezTo>
                  <a:pt x="816892" y="128067"/>
                  <a:pt x="819807" y="113492"/>
                  <a:pt x="819807" y="136634"/>
                </a:cubicBezTo>
              </a:path>
            </a:pathLst>
          </a:custGeom>
          <a:no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0D32D76B-5C95-1442-82AA-03F156E6116B}"/>
              </a:ext>
            </a:extLst>
          </p:cNvPr>
          <p:cNvSpPr txBox="1"/>
          <p:nvPr/>
        </p:nvSpPr>
        <p:spPr>
          <a:xfrm>
            <a:off x="10016003" y="4723307"/>
            <a:ext cx="1796004" cy="276999"/>
          </a:xfrm>
          <a:prstGeom prst="rect">
            <a:avLst/>
          </a:prstGeom>
          <a:noFill/>
        </p:spPr>
        <p:txBody>
          <a:bodyPr wrap="none" rtlCol="0">
            <a:spAutoFit/>
          </a:bodyPr>
          <a:lstStyle/>
          <a:p>
            <a:r>
              <a:rPr lang="en-US" sz="1200" dirty="0"/>
              <a:t>HVDC power &amp;/or rail link</a:t>
            </a:r>
          </a:p>
        </p:txBody>
      </p:sp>
      <p:sp>
        <p:nvSpPr>
          <p:cNvPr id="54" name="TextBox 53">
            <a:extLst>
              <a:ext uri="{FF2B5EF4-FFF2-40B4-BE49-F238E27FC236}">
                <a16:creationId xmlns:a16="http://schemas.microsoft.com/office/drawing/2014/main" id="{5DDFB9E1-EDDA-A34B-BDCA-B7B16B40A585}"/>
              </a:ext>
            </a:extLst>
          </p:cNvPr>
          <p:cNvSpPr txBox="1"/>
          <p:nvPr/>
        </p:nvSpPr>
        <p:spPr>
          <a:xfrm>
            <a:off x="9849162" y="2568032"/>
            <a:ext cx="1704377" cy="276999"/>
          </a:xfrm>
          <a:prstGeom prst="rect">
            <a:avLst/>
          </a:prstGeom>
          <a:noFill/>
        </p:spPr>
        <p:txBody>
          <a:bodyPr wrap="none" rtlCol="0">
            <a:spAutoFit/>
          </a:bodyPr>
          <a:lstStyle/>
          <a:p>
            <a:r>
              <a:rPr lang="en-US" sz="1200" b="1" dirty="0"/>
              <a:t>Proposed Infrastructure</a:t>
            </a:r>
          </a:p>
        </p:txBody>
      </p:sp>
      <p:sp>
        <p:nvSpPr>
          <p:cNvPr id="58" name="Oval 57">
            <a:extLst>
              <a:ext uri="{FF2B5EF4-FFF2-40B4-BE49-F238E27FC236}">
                <a16:creationId xmlns:a16="http://schemas.microsoft.com/office/drawing/2014/main" id="{5BEB9ABD-526B-BC4C-8315-B6ACA499F035}"/>
              </a:ext>
            </a:extLst>
          </p:cNvPr>
          <p:cNvSpPr/>
          <p:nvPr/>
        </p:nvSpPr>
        <p:spPr>
          <a:xfrm>
            <a:off x="7142922" y="4358736"/>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76A7BD19-F709-AF42-A33F-5EFB9E209A28}"/>
              </a:ext>
            </a:extLst>
          </p:cNvPr>
          <p:cNvSpPr/>
          <p:nvPr/>
        </p:nvSpPr>
        <p:spPr>
          <a:xfrm>
            <a:off x="3572274" y="5405285"/>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A72F8A2-5EE0-C948-8EEF-93AC01567F4B}"/>
              </a:ext>
            </a:extLst>
          </p:cNvPr>
          <p:cNvSpPr/>
          <p:nvPr/>
        </p:nvSpPr>
        <p:spPr>
          <a:xfrm>
            <a:off x="3385990" y="4987157"/>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E190D9B5-D7DE-B840-9D46-8E44E5E8CAC1}"/>
              </a:ext>
            </a:extLst>
          </p:cNvPr>
          <p:cNvSpPr/>
          <p:nvPr/>
        </p:nvSpPr>
        <p:spPr>
          <a:xfrm>
            <a:off x="7551593" y="4622365"/>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3298E52-D24D-CC4C-841E-C25C61A7A7A9}"/>
              </a:ext>
            </a:extLst>
          </p:cNvPr>
          <p:cNvSpPr/>
          <p:nvPr/>
        </p:nvSpPr>
        <p:spPr>
          <a:xfrm>
            <a:off x="2683043" y="4391884"/>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225ADF3-BEF2-F44F-9490-32C69EC55F97}"/>
              </a:ext>
            </a:extLst>
          </p:cNvPr>
          <p:cNvSpPr/>
          <p:nvPr/>
        </p:nvSpPr>
        <p:spPr>
          <a:xfrm>
            <a:off x="7781775" y="3992207"/>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9E71B9C7-F39F-164B-A415-5C4158E0C6C3}"/>
              </a:ext>
            </a:extLst>
          </p:cNvPr>
          <p:cNvSpPr/>
          <p:nvPr/>
        </p:nvSpPr>
        <p:spPr>
          <a:xfrm>
            <a:off x="8447476" y="4002374"/>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7B14FB58-57CE-7D47-B7A0-C999B0F195BD}"/>
              </a:ext>
            </a:extLst>
          </p:cNvPr>
          <p:cNvSpPr/>
          <p:nvPr/>
        </p:nvSpPr>
        <p:spPr>
          <a:xfrm>
            <a:off x="7837239" y="5753852"/>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12A87BF0-8A40-0144-B992-E861C1D0D754}"/>
              </a:ext>
            </a:extLst>
          </p:cNvPr>
          <p:cNvSpPr/>
          <p:nvPr/>
        </p:nvSpPr>
        <p:spPr>
          <a:xfrm>
            <a:off x="9956557" y="4171552"/>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E1B34F5B-A9A3-6E47-9140-73D5ED461B22}"/>
              </a:ext>
            </a:extLst>
          </p:cNvPr>
          <p:cNvSpPr txBox="1"/>
          <p:nvPr/>
        </p:nvSpPr>
        <p:spPr>
          <a:xfrm>
            <a:off x="10008284" y="4087910"/>
            <a:ext cx="1526059" cy="276999"/>
          </a:xfrm>
          <a:prstGeom prst="rect">
            <a:avLst/>
          </a:prstGeom>
          <a:noFill/>
        </p:spPr>
        <p:txBody>
          <a:bodyPr wrap="none" rtlCol="0">
            <a:spAutoFit/>
          </a:bodyPr>
          <a:lstStyle/>
          <a:p>
            <a:r>
              <a:rPr lang="en-US" sz="1200" dirty="0"/>
              <a:t>Red Mud Tailings (15)</a:t>
            </a:r>
          </a:p>
        </p:txBody>
      </p:sp>
      <p:sp>
        <p:nvSpPr>
          <p:cNvPr id="70" name="Oval 69">
            <a:extLst>
              <a:ext uri="{FF2B5EF4-FFF2-40B4-BE49-F238E27FC236}">
                <a16:creationId xmlns:a16="http://schemas.microsoft.com/office/drawing/2014/main" id="{808814E5-8A91-6C4D-AD20-4B1102102B72}"/>
              </a:ext>
            </a:extLst>
          </p:cNvPr>
          <p:cNvSpPr/>
          <p:nvPr/>
        </p:nvSpPr>
        <p:spPr>
          <a:xfrm>
            <a:off x="3495136" y="4953009"/>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94F608AD-40DE-254F-A14C-800132ECB7ED}"/>
              </a:ext>
            </a:extLst>
          </p:cNvPr>
          <p:cNvSpPr/>
          <p:nvPr/>
        </p:nvSpPr>
        <p:spPr>
          <a:xfrm>
            <a:off x="4311281" y="4631588"/>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CD71DDB7-36C5-E348-94BB-737CC7AC1DB9}"/>
              </a:ext>
            </a:extLst>
          </p:cNvPr>
          <p:cNvSpPr/>
          <p:nvPr/>
        </p:nvSpPr>
        <p:spPr>
          <a:xfrm>
            <a:off x="6696369" y="4517316"/>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3BF2C3B3-B5B4-6E47-9BAC-67FEDC2729A8}"/>
              </a:ext>
            </a:extLst>
          </p:cNvPr>
          <p:cNvSpPr/>
          <p:nvPr/>
        </p:nvSpPr>
        <p:spPr>
          <a:xfrm>
            <a:off x="2317388" y="4139079"/>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6078673E-FA16-5D4C-9C43-A0A5AC1007D1}"/>
              </a:ext>
            </a:extLst>
          </p:cNvPr>
          <p:cNvSpPr/>
          <p:nvPr/>
        </p:nvSpPr>
        <p:spPr>
          <a:xfrm>
            <a:off x="6941541" y="4328265"/>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22E09A30-A212-2A44-8B36-38CAEA54D89C}"/>
              </a:ext>
            </a:extLst>
          </p:cNvPr>
          <p:cNvSpPr/>
          <p:nvPr/>
        </p:nvSpPr>
        <p:spPr>
          <a:xfrm>
            <a:off x="8339815" y="5291068"/>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14EFC834-66AE-9848-A628-4060F1CF5E67}"/>
              </a:ext>
            </a:extLst>
          </p:cNvPr>
          <p:cNvSpPr/>
          <p:nvPr/>
        </p:nvSpPr>
        <p:spPr>
          <a:xfrm>
            <a:off x="4538884" y="3747787"/>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3060A631-8B63-4D40-9E6C-122E01CD140C}"/>
              </a:ext>
            </a:extLst>
          </p:cNvPr>
          <p:cNvSpPr/>
          <p:nvPr/>
        </p:nvSpPr>
        <p:spPr>
          <a:xfrm>
            <a:off x="7542410" y="4669661"/>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DF5EDB36-CDEA-7A47-81DD-EFBD490565E3}"/>
              </a:ext>
            </a:extLst>
          </p:cNvPr>
          <p:cNvSpPr/>
          <p:nvPr/>
        </p:nvSpPr>
        <p:spPr>
          <a:xfrm>
            <a:off x="3319349" y="5675797"/>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64752D75-5175-9D4F-8C59-736E1A0BF63F}"/>
              </a:ext>
            </a:extLst>
          </p:cNvPr>
          <p:cNvSpPr/>
          <p:nvPr/>
        </p:nvSpPr>
        <p:spPr>
          <a:xfrm>
            <a:off x="2756615" y="4460862"/>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a:extLst>
              <a:ext uri="{FF2B5EF4-FFF2-40B4-BE49-F238E27FC236}">
                <a16:creationId xmlns:a16="http://schemas.microsoft.com/office/drawing/2014/main" id="{66066640-1127-924A-9B9E-F8CC733DD6BF}"/>
              </a:ext>
            </a:extLst>
          </p:cNvPr>
          <p:cNvSpPr/>
          <p:nvPr/>
        </p:nvSpPr>
        <p:spPr>
          <a:xfrm rot="493536" flipV="1">
            <a:off x="2000837" y="4169191"/>
            <a:ext cx="322025" cy="48868"/>
          </a:xfrm>
          <a:custGeom>
            <a:avLst/>
            <a:gdLst>
              <a:gd name="connsiteX0" fmla="*/ 0 w 851338"/>
              <a:gd name="connsiteY0" fmla="*/ 0 h 136634"/>
              <a:gd name="connsiteX1" fmla="*/ 52551 w 851338"/>
              <a:gd name="connsiteY1" fmla="*/ 42041 h 136634"/>
              <a:gd name="connsiteX2" fmla="*/ 105103 w 851338"/>
              <a:gd name="connsiteY2" fmla="*/ 31531 h 136634"/>
              <a:gd name="connsiteX3" fmla="*/ 336331 w 851338"/>
              <a:gd name="connsiteY3" fmla="*/ 10510 h 136634"/>
              <a:gd name="connsiteX4" fmla="*/ 430924 w 851338"/>
              <a:gd name="connsiteY4" fmla="*/ 31531 h 136634"/>
              <a:gd name="connsiteX5" fmla="*/ 557048 w 851338"/>
              <a:gd name="connsiteY5" fmla="*/ 42041 h 136634"/>
              <a:gd name="connsiteX6" fmla="*/ 641131 w 851338"/>
              <a:gd name="connsiteY6" fmla="*/ 52551 h 136634"/>
              <a:gd name="connsiteX7" fmla="*/ 746234 w 851338"/>
              <a:gd name="connsiteY7" fmla="*/ 84082 h 136634"/>
              <a:gd name="connsiteX8" fmla="*/ 777765 w 851338"/>
              <a:gd name="connsiteY8" fmla="*/ 94593 h 136634"/>
              <a:gd name="connsiteX9" fmla="*/ 851338 w 851338"/>
              <a:gd name="connsiteY9" fmla="*/ 105103 h 136634"/>
              <a:gd name="connsiteX10" fmla="*/ 819807 w 851338"/>
              <a:gd name="connsiteY10" fmla="*/ 136634 h 13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1338" h="136634">
                <a:moveTo>
                  <a:pt x="0" y="0"/>
                </a:moveTo>
                <a:cubicBezTo>
                  <a:pt x="17517" y="14014"/>
                  <a:pt x="31064" y="35595"/>
                  <a:pt x="52551" y="42041"/>
                </a:cubicBezTo>
                <a:cubicBezTo>
                  <a:pt x="69662" y="47174"/>
                  <a:pt x="87395" y="33892"/>
                  <a:pt x="105103" y="31531"/>
                </a:cubicBezTo>
                <a:cubicBezTo>
                  <a:pt x="154151" y="24991"/>
                  <a:pt x="292581" y="14156"/>
                  <a:pt x="336331" y="10510"/>
                </a:cubicBezTo>
                <a:cubicBezTo>
                  <a:pt x="362130" y="16960"/>
                  <a:pt x="405727" y="28567"/>
                  <a:pt x="430924" y="31531"/>
                </a:cubicBezTo>
                <a:cubicBezTo>
                  <a:pt x="472822" y="36460"/>
                  <a:pt x="515070" y="37843"/>
                  <a:pt x="557048" y="42041"/>
                </a:cubicBezTo>
                <a:cubicBezTo>
                  <a:pt x="585154" y="44851"/>
                  <a:pt x="613103" y="49048"/>
                  <a:pt x="641131" y="52551"/>
                </a:cubicBezTo>
                <a:cubicBezTo>
                  <a:pt x="791019" y="102514"/>
                  <a:pt x="635028" y="52308"/>
                  <a:pt x="746234" y="84082"/>
                </a:cubicBezTo>
                <a:cubicBezTo>
                  <a:pt x="756887" y="87126"/>
                  <a:pt x="766901" y="92420"/>
                  <a:pt x="777765" y="94593"/>
                </a:cubicBezTo>
                <a:cubicBezTo>
                  <a:pt x="802057" y="99451"/>
                  <a:pt x="826814" y="101600"/>
                  <a:pt x="851338" y="105103"/>
                </a:cubicBezTo>
                <a:cubicBezTo>
                  <a:pt x="816892" y="128067"/>
                  <a:pt x="819807" y="113492"/>
                  <a:pt x="819807" y="136634"/>
                </a:cubicBezTo>
              </a:path>
            </a:pathLst>
          </a:custGeom>
          <a:no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871B8BD-0053-3848-941E-77FD98DEF9F6}"/>
              </a:ext>
            </a:extLst>
          </p:cNvPr>
          <p:cNvSpPr/>
          <p:nvPr/>
        </p:nvSpPr>
        <p:spPr>
          <a:xfrm>
            <a:off x="2052617" y="4138662"/>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67EE0C95-B2CA-514C-877E-1D97C9073581}"/>
              </a:ext>
            </a:extLst>
          </p:cNvPr>
          <p:cNvSpPr/>
          <p:nvPr/>
        </p:nvSpPr>
        <p:spPr>
          <a:xfrm>
            <a:off x="7466846" y="4382811"/>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B9E40BDB-3567-104E-B52E-FB604136474E}"/>
              </a:ext>
            </a:extLst>
          </p:cNvPr>
          <p:cNvSpPr/>
          <p:nvPr/>
        </p:nvSpPr>
        <p:spPr>
          <a:xfrm>
            <a:off x="4927722" y="4728768"/>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1584F0BA-C065-7C48-9893-9A935EDF684A}"/>
              </a:ext>
            </a:extLst>
          </p:cNvPr>
          <p:cNvSpPr/>
          <p:nvPr/>
        </p:nvSpPr>
        <p:spPr>
          <a:xfrm>
            <a:off x="1469454" y="3678079"/>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F00BF78B-7488-DD49-9F77-8F2C941AD070}"/>
              </a:ext>
            </a:extLst>
          </p:cNvPr>
          <p:cNvSpPr/>
          <p:nvPr/>
        </p:nvSpPr>
        <p:spPr>
          <a:xfrm>
            <a:off x="5565971" y="4155826"/>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20D40B03-4D0C-7A4D-B96C-094CA11C4AD9}"/>
              </a:ext>
            </a:extLst>
          </p:cNvPr>
          <p:cNvSpPr/>
          <p:nvPr/>
        </p:nvSpPr>
        <p:spPr>
          <a:xfrm>
            <a:off x="5329503" y="3941000"/>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DC43533-21D5-A442-96B0-8B9E829892A3}"/>
              </a:ext>
            </a:extLst>
          </p:cNvPr>
          <p:cNvSpPr/>
          <p:nvPr/>
        </p:nvSpPr>
        <p:spPr>
          <a:xfrm>
            <a:off x="5566913" y="3920148"/>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197248C-4A51-374A-9BB7-1536BE120A00}"/>
              </a:ext>
            </a:extLst>
          </p:cNvPr>
          <p:cNvSpPr/>
          <p:nvPr/>
        </p:nvSpPr>
        <p:spPr>
          <a:xfrm>
            <a:off x="7483224" y="3867989"/>
            <a:ext cx="73572" cy="9459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BEBA5229-7BA8-7947-8FFE-0D992583580F}"/>
              </a:ext>
            </a:extLst>
          </p:cNvPr>
          <p:cNvSpPr/>
          <p:nvPr/>
        </p:nvSpPr>
        <p:spPr>
          <a:xfrm>
            <a:off x="8027379" y="4697583"/>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0C40598D-3EF2-B74F-97BB-5BCCCD2D185B}"/>
              </a:ext>
            </a:extLst>
          </p:cNvPr>
          <p:cNvSpPr/>
          <p:nvPr/>
        </p:nvSpPr>
        <p:spPr>
          <a:xfrm>
            <a:off x="8381769" y="4025462"/>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AE53DC1-65F8-174E-BE55-FE3F7632AEC9}"/>
              </a:ext>
            </a:extLst>
          </p:cNvPr>
          <p:cNvSpPr/>
          <p:nvPr/>
        </p:nvSpPr>
        <p:spPr>
          <a:xfrm>
            <a:off x="8114579" y="4025462"/>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Curved Right Arrow 96">
            <a:extLst>
              <a:ext uri="{FF2B5EF4-FFF2-40B4-BE49-F238E27FC236}">
                <a16:creationId xmlns:a16="http://schemas.microsoft.com/office/drawing/2014/main" id="{B5C8E6C5-3092-044B-8FCC-0942327233A7}"/>
              </a:ext>
            </a:extLst>
          </p:cNvPr>
          <p:cNvSpPr/>
          <p:nvPr/>
        </p:nvSpPr>
        <p:spPr>
          <a:xfrm rot="20204000">
            <a:off x="1381146" y="3742493"/>
            <a:ext cx="244968" cy="688616"/>
          </a:xfrm>
          <a:prstGeom prst="curvedRightArrow">
            <a:avLst>
              <a:gd name="adj1" fmla="val 1332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8" name="Curved Up Arrow 97">
            <a:extLst>
              <a:ext uri="{FF2B5EF4-FFF2-40B4-BE49-F238E27FC236}">
                <a16:creationId xmlns:a16="http://schemas.microsoft.com/office/drawing/2014/main" id="{8815D890-0070-6E4D-83FB-5B96800FD7E9}"/>
              </a:ext>
            </a:extLst>
          </p:cNvPr>
          <p:cNvSpPr/>
          <p:nvPr/>
        </p:nvSpPr>
        <p:spPr>
          <a:xfrm rot="21200484">
            <a:off x="8128324" y="4651333"/>
            <a:ext cx="1757529" cy="11479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9" name="Curved Up Arrow 98">
            <a:extLst>
              <a:ext uri="{FF2B5EF4-FFF2-40B4-BE49-F238E27FC236}">
                <a16:creationId xmlns:a16="http://schemas.microsoft.com/office/drawing/2014/main" id="{D03086C4-7766-6645-A375-998DA64C3E1F}"/>
              </a:ext>
            </a:extLst>
          </p:cNvPr>
          <p:cNvSpPr/>
          <p:nvPr/>
        </p:nvSpPr>
        <p:spPr>
          <a:xfrm rot="20991441">
            <a:off x="-554602" y="4552104"/>
            <a:ext cx="2419992" cy="2713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Curved Left Arrow 99">
            <a:extLst>
              <a:ext uri="{FF2B5EF4-FFF2-40B4-BE49-F238E27FC236}">
                <a16:creationId xmlns:a16="http://schemas.microsoft.com/office/drawing/2014/main" id="{24B2D5A8-7DF1-384E-BEE3-FC63CAC6FB8B}"/>
              </a:ext>
            </a:extLst>
          </p:cNvPr>
          <p:cNvSpPr/>
          <p:nvPr/>
        </p:nvSpPr>
        <p:spPr>
          <a:xfrm rot="6225840">
            <a:off x="2344901" y="4153650"/>
            <a:ext cx="108970" cy="30541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1" name="Down Arrow 100">
            <a:extLst>
              <a:ext uri="{FF2B5EF4-FFF2-40B4-BE49-F238E27FC236}">
                <a16:creationId xmlns:a16="http://schemas.microsoft.com/office/drawing/2014/main" id="{DC66C7B7-1503-2B45-A630-C383CC2E76F0}"/>
              </a:ext>
            </a:extLst>
          </p:cNvPr>
          <p:cNvSpPr/>
          <p:nvPr/>
        </p:nvSpPr>
        <p:spPr>
          <a:xfrm rot="817413">
            <a:off x="2300219" y="4051069"/>
            <a:ext cx="45719" cy="1391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44AEAB9A-6DF1-024F-BFD2-A9488E0B36CD}"/>
              </a:ext>
            </a:extLst>
          </p:cNvPr>
          <p:cNvSpPr/>
          <p:nvPr/>
        </p:nvSpPr>
        <p:spPr>
          <a:xfrm>
            <a:off x="2314564" y="4025462"/>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Curved Right Arrow 101">
            <a:extLst>
              <a:ext uri="{FF2B5EF4-FFF2-40B4-BE49-F238E27FC236}">
                <a16:creationId xmlns:a16="http://schemas.microsoft.com/office/drawing/2014/main" id="{52E67BDE-07CD-8046-A982-90EA4FAA60C0}"/>
              </a:ext>
            </a:extLst>
          </p:cNvPr>
          <p:cNvSpPr/>
          <p:nvPr/>
        </p:nvSpPr>
        <p:spPr>
          <a:xfrm>
            <a:off x="2491389" y="4977209"/>
            <a:ext cx="136572" cy="21459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3" name="Curved Right Arrow 102">
            <a:extLst>
              <a:ext uri="{FF2B5EF4-FFF2-40B4-BE49-F238E27FC236}">
                <a16:creationId xmlns:a16="http://schemas.microsoft.com/office/drawing/2014/main" id="{ADCC35E5-CEF0-0046-AAC8-E39054B692C9}"/>
              </a:ext>
            </a:extLst>
          </p:cNvPr>
          <p:cNvSpPr/>
          <p:nvPr/>
        </p:nvSpPr>
        <p:spPr>
          <a:xfrm>
            <a:off x="2422562" y="4764254"/>
            <a:ext cx="153901" cy="45347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9" name="Oval 88">
            <a:extLst>
              <a:ext uri="{FF2B5EF4-FFF2-40B4-BE49-F238E27FC236}">
                <a16:creationId xmlns:a16="http://schemas.microsoft.com/office/drawing/2014/main" id="{132AA6D4-90B5-B84D-9E38-C9D9D5698379}"/>
              </a:ext>
            </a:extLst>
          </p:cNvPr>
          <p:cNvSpPr/>
          <p:nvPr/>
        </p:nvSpPr>
        <p:spPr>
          <a:xfrm>
            <a:off x="2532901" y="4723307"/>
            <a:ext cx="73572" cy="94593"/>
          </a:xfrm>
          <a:prstGeom prst="ellipse">
            <a:avLst/>
          </a:prstGeom>
          <a:solidFill>
            <a:srgbClr val="C09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63E1AF78-8362-154D-8A29-2AA9D55FF1FA}"/>
              </a:ext>
            </a:extLst>
          </p:cNvPr>
          <p:cNvSpPr/>
          <p:nvPr/>
        </p:nvSpPr>
        <p:spPr>
          <a:xfrm>
            <a:off x="2572392" y="4987157"/>
            <a:ext cx="73572" cy="94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Curved Up Arrow 104">
            <a:extLst>
              <a:ext uri="{FF2B5EF4-FFF2-40B4-BE49-F238E27FC236}">
                <a16:creationId xmlns:a16="http://schemas.microsoft.com/office/drawing/2014/main" id="{9696D061-BE1B-5B47-AFCA-F829744D64F3}"/>
              </a:ext>
            </a:extLst>
          </p:cNvPr>
          <p:cNvSpPr/>
          <p:nvPr/>
        </p:nvSpPr>
        <p:spPr>
          <a:xfrm rot="5400000">
            <a:off x="4242687" y="3900728"/>
            <a:ext cx="357277" cy="17513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0" name="Arc 109">
            <a:extLst>
              <a:ext uri="{FF2B5EF4-FFF2-40B4-BE49-F238E27FC236}">
                <a16:creationId xmlns:a16="http://schemas.microsoft.com/office/drawing/2014/main" id="{B0E89907-69A3-7343-A190-81DD50503446}"/>
              </a:ext>
            </a:extLst>
          </p:cNvPr>
          <p:cNvSpPr/>
          <p:nvPr/>
        </p:nvSpPr>
        <p:spPr>
          <a:xfrm rot="15651444">
            <a:off x="4259405" y="4193776"/>
            <a:ext cx="688067" cy="585402"/>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Arc 111">
            <a:extLst>
              <a:ext uri="{FF2B5EF4-FFF2-40B4-BE49-F238E27FC236}">
                <a16:creationId xmlns:a16="http://schemas.microsoft.com/office/drawing/2014/main" id="{3F3A06EB-9665-8D42-B40C-735916F2B107}"/>
              </a:ext>
            </a:extLst>
          </p:cNvPr>
          <p:cNvSpPr/>
          <p:nvPr/>
        </p:nvSpPr>
        <p:spPr>
          <a:xfrm rot="9305505">
            <a:off x="4276484" y="4104488"/>
            <a:ext cx="993334" cy="766505"/>
          </a:xfrm>
          <a:prstGeom prst="arc">
            <a:avLst>
              <a:gd name="adj1" fmla="val 15630345"/>
              <a:gd name="adj2" fmla="val 138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Curved Left Arrow 113">
            <a:extLst>
              <a:ext uri="{FF2B5EF4-FFF2-40B4-BE49-F238E27FC236}">
                <a16:creationId xmlns:a16="http://schemas.microsoft.com/office/drawing/2014/main" id="{92925BC3-D432-3F43-9230-5C2406C007BB}"/>
              </a:ext>
            </a:extLst>
          </p:cNvPr>
          <p:cNvSpPr/>
          <p:nvPr/>
        </p:nvSpPr>
        <p:spPr>
          <a:xfrm rot="5959552">
            <a:off x="6552400" y="4508700"/>
            <a:ext cx="450897" cy="335971"/>
          </a:xfrm>
          <a:prstGeom prst="curvedLeftArrow">
            <a:avLst>
              <a:gd name="adj1" fmla="val 4907"/>
              <a:gd name="adj2" fmla="val 21875"/>
              <a:gd name="adj3" fmla="val 11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Down Arrow 112">
            <a:extLst>
              <a:ext uri="{FF2B5EF4-FFF2-40B4-BE49-F238E27FC236}">
                <a16:creationId xmlns:a16="http://schemas.microsoft.com/office/drawing/2014/main" id="{4D82C1D4-58B8-7941-B7D2-D4C293CC19B8}"/>
              </a:ext>
            </a:extLst>
          </p:cNvPr>
          <p:cNvSpPr/>
          <p:nvPr/>
        </p:nvSpPr>
        <p:spPr>
          <a:xfrm rot="20509713">
            <a:off x="5623429" y="4009134"/>
            <a:ext cx="47568" cy="348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48559B3-1D02-B94E-BC07-964F78D772D1}"/>
              </a:ext>
            </a:extLst>
          </p:cNvPr>
          <p:cNvSpPr/>
          <p:nvPr/>
        </p:nvSpPr>
        <p:spPr>
          <a:xfrm>
            <a:off x="6919790" y="4411254"/>
            <a:ext cx="73572" cy="9459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Curved Up Arrow 114">
            <a:extLst>
              <a:ext uri="{FF2B5EF4-FFF2-40B4-BE49-F238E27FC236}">
                <a16:creationId xmlns:a16="http://schemas.microsoft.com/office/drawing/2014/main" id="{5D0AD773-5125-C44F-B8C1-26450138BD03}"/>
              </a:ext>
            </a:extLst>
          </p:cNvPr>
          <p:cNvSpPr/>
          <p:nvPr/>
        </p:nvSpPr>
        <p:spPr>
          <a:xfrm rot="19854466">
            <a:off x="7544648" y="4354408"/>
            <a:ext cx="534095" cy="153849"/>
          </a:xfrm>
          <a:prstGeom prst="curvedUpArrow">
            <a:avLst>
              <a:gd name="adj1" fmla="val 8868"/>
              <a:gd name="adj2" fmla="val 23502"/>
              <a:gd name="adj3" fmla="val 200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6" name="Freeform 115">
            <a:extLst>
              <a:ext uri="{FF2B5EF4-FFF2-40B4-BE49-F238E27FC236}">
                <a16:creationId xmlns:a16="http://schemas.microsoft.com/office/drawing/2014/main" id="{340D2B16-C20D-2943-9598-34BA03B9F1B3}"/>
              </a:ext>
            </a:extLst>
          </p:cNvPr>
          <p:cNvSpPr/>
          <p:nvPr/>
        </p:nvSpPr>
        <p:spPr>
          <a:xfrm rot="2092429">
            <a:off x="7496049" y="4049021"/>
            <a:ext cx="498872" cy="45719"/>
          </a:xfrm>
          <a:custGeom>
            <a:avLst/>
            <a:gdLst>
              <a:gd name="connsiteX0" fmla="*/ 0 w 851338"/>
              <a:gd name="connsiteY0" fmla="*/ 0 h 136634"/>
              <a:gd name="connsiteX1" fmla="*/ 52551 w 851338"/>
              <a:gd name="connsiteY1" fmla="*/ 42041 h 136634"/>
              <a:gd name="connsiteX2" fmla="*/ 105103 w 851338"/>
              <a:gd name="connsiteY2" fmla="*/ 31531 h 136634"/>
              <a:gd name="connsiteX3" fmla="*/ 336331 w 851338"/>
              <a:gd name="connsiteY3" fmla="*/ 10510 h 136634"/>
              <a:gd name="connsiteX4" fmla="*/ 430924 w 851338"/>
              <a:gd name="connsiteY4" fmla="*/ 31531 h 136634"/>
              <a:gd name="connsiteX5" fmla="*/ 557048 w 851338"/>
              <a:gd name="connsiteY5" fmla="*/ 42041 h 136634"/>
              <a:gd name="connsiteX6" fmla="*/ 641131 w 851338"/>
              <a:gd name="connsiteY6" fmla="*/ 52551 h 136634"/>
              <a:gd name="connsiteX7" fmla="*/ 746234 w 851338"/>
              <a:gd name="connsiteY7" fmla="*/ 84082 h 136634"/>
              <a:gd name="connsiteX8" fmla="*/ 777765 w 851338"/>
              <a:gd name="connsiteY8" fmla="*/ 94593 h 136634"/>
              <a:gd name="connsiteX9" fmla="*/ 851338 w 851338"/>
              <a:gd name="connsiteY9" fmla="*/ 105103 h 136634"/>
              <a:gd name="connsiteX10" fmla="*/ 819807 w 851338"/>
              <a:gd name="connsiteY10" fmla="*/ 136634 h 13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1338" h="136634">
                <a:moveTo>
                  <a:pt x="0" y="0"/>
                </a:moveTo>
                <a:cubicBezTo>
                  <a:pt x="17517" y="14014"/>
                  <a:pt x="31064" y="35595"/>
                  <a:pt x="52551" y="42041"/>
                </a:cubicBezTo>
                <a:cubicBezTo>
                  <a:pt x="69662" y="47174"/>
                  <a:pt x="87395" y="33892"/>
                  <a:pt x="105103" y="31531"/>
                </a:cubicBezTo>
                <a:cubicBezTo>
                  <a:pt x="154151" y="24991"/>
                  <a:pt x="292581" y="14156"/>
                  <a:pt x="336331" y="10510"/>
                </a:cubicBezTo>
                <a:cubicBezTo>
                  <a:pt x="362130" y="16960"/>
                  <a:pt x="405727" y="28567"/>
                  <a:pt x="430924" y="31531"/>
                </a:cubicBezTo>
                <a:cubicBezTo>
                  <a:pt x="472822" y="36460"/>
                  <a:pt x="515070" y="37843"/>
                  <a:pt x="557048" y="42041"/>
                </a:cubicBezTo>
                <a:cubicBezTo>
                  <a:pt x="585154" y="44851"/>
                  <a:pt x="613103" y="49048"/>
                  <a:pt x="641131" y="52551"/>
                </a:cubicBezTo>
                <a:cubicBezTo>
                  <a:pt x="791019" y="102514"/>
                  <a:pt x="635028" y="52308"/>
                  <a:pt x="746234" y="84082"/>
                </a:cubicBezTo>
                <a:cubicBezTo>
                  <a:pt x="756887" y="87126"/>
                  <a:pt x="766901" y="92420"/>
                  <a:pt x="777765" y="94593"/>
                </a:cubicBezTo>
                <a:cubicBezTo>
                  <a:pt x="802057" y="99451"/>
                  <a:pt x="826814" y="101600"/>
                  <a:pt x="851338" y="105103"/>
                </a:cubicBezTo>
                <a:cubicBezTo>
                  <a:pt x="816892" y="128067"/>
                  <a:pt x="819807" y="113492"/>
                  <a:pt x="819807" y="136634"/>
                </a:cubicBezTo>
              </a:path>
            </a:pathLst>
          </a:custGeom>
          <a:no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Down Arrow 116">
            <a:extLst>
              <a:ext uri="{FF2B5EF4-FFF2-40B4-BE49-F238E27FC236}">
                <a16:creationId xmlns:a16="http://schemas.microsoft.com/office/drawing/2014/main" id="{9AF92C64-4825-8949-9917-ACD49395D2C9}"/>
              </a:ext>
            </a:extLst>
          </p:cNvPr>
          <p:cNvSpPr/>
          <p:nvPr/>
        </p:nvSpPr>
        <p:spPr>
          <a:xfrm rot="19836133">
            <a:off x="7732163" y="5172684"/>
            <a:ext cx="53605" cy="3236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E6ADCD0F-BF9E-BB49-9BFD-2D574CBD6B3B}"/>
              </a:ext>
            </a:extLst>
          </p:cNvPr>
          <p:cNvSpPr/>
          <p:nvPr/>
        </p:nvSpPr>
        <p:spPr>
          <a:xfrm>
            <a:off x="1806284" y="4206050"/>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E69F81A5-2616-4A41-BC5E-5C813D25D639}"/>
              </a:ext>
            </a:extLst>
          </p:cNvPr>
          <p:cNvSpPr/>
          <p:nvPr/>
        </p:nvSpPr>
        <p:spPr>
          <a:xfrm>
            <a:off x="7841182" y="5477882"/>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7072E442-423C-4444-A7CB-E71F86EE60F9}"/>
              </a:ext>
            </a:extLst>
          </p:cNvPr>
          <p:cNvSpPr/>
          <p:nvPr/>
        </p:nvSpPr>
        <p:spPr>
          <a:xfrm>
            <a:off x="9947807" y="2928805"/>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6CAD4B6E-E2FE-D249-A878-60EE167CE011}"/>
              </a:ext>
            </a:extLst>
          </p:cNvPr>
          <p:cNvSpPr/>
          <p:nvPr/>
        </p:nvSpPr>
        <p:spPr>
          <a:xfrm>
            <a:off x="7955462" y="4165082"/>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5304BE92-2A12-9948-943C-FC0B6248968C}"/>
              </a:ext>
            </a:extLst>
          </p:cNvPr>
          <p:cNvSpPr/>
          <p:nvPr/>
        </p:nvSpPr>
        <p:spPr>
          <a:xfrm>
            <a:off x="6606376" y="4358736"/>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75C15979-5A0D-E94C-A297-972BAB8B334A}"/>
              </a:ext>
            </a:extLst>
          </p:cNvPr>
          <p:cNvSpPr/>
          <p:nvPr/>
        </p:nvSpPr>
        <p:spPr>
          <a:xfrm>
            <a:off x="5654377" y="4322296"/>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61FAC973-C450-6E47-BA9C-C687E1D4519A}"/>
              </a:ext>
            </a:extLst>
          </p:cNvPr>
          <p:cNvSpPr/>
          <p:nvPr/>
        </p:nvSpPr>
        <p:spPr>
          <a:xfrm>
            <a:off x="4492358" y="4105941"/>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17D35D30-D817-AC47-A830-B379CFE1EABB}"/>
              </a:ext>
            </a:extLst>
          </p:cNvPr>
          <p:cNvSpPr/>
          <p:nvPr/>
        </p:nvSpPr>
        <p:spPr>
          <a:xfrm>
            <a:off x="2227871" y="4155826"/>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FAD17436-7DAF-804C-B3BA-E6A18305A1EC}"/>
              </a:ext>
            </a:extLst>
          </p:cNvPr>
          <p:cNvSpPr/>
          <p:nvPr/>
        </p:nvSpPr>
        <p:spPr>
          <a:xfrm>
            <a:off x="2609895" y="5122211"/>
            <a:ext cx="63062" cy="695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871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1454</TotalTime>
  <Words>381</Words>
  <Application>Microsoft Macintosh PowerPoint</Application>
  <PresentationFormat>Widescreen</PresentationFormat>
  <Paragraphs>26</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Proposed Flake Logistics and Production Facilities</vt:lpstr>
      <vt:lpstr>Where to Site Flake Factories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Clarke</dc:creator>
  <cp:lastModifiedBy>Alice Clarke</cp:lastModifiedBy>
  <cp:revision>36</cp:revision>
  <cp:lastPrinted>2020-06-01T05:04:43Z</cp:lastPrinted>
  <dcterms:created xsi:type="dcterms:W3CDTF">2020-05-31T22:57:06Z</dcterms:created>
  <dcterms:modified xsi:type="dcterms:W3CDTF">2020-06-01T23:11:56Z</dcterms:modified>
</cp:coreProperties>
</file>