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55FF7-D772-C0A1-8B0F-0765EAC049E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1C5AA35-C2E0-09A6-2075-DA302F63B5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7040F07-F979-92B2-6B14-7B74BD25DB26}"/>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5" name="Footer Placeholder 4">
            <a:extLst>
              <a:ext uri="{FF2B5EF4-FFF2-40B4-BE49-F238E27FC236}">
                <a16:creationId xmlns:a16="http://schemas.microsoft.com/office/drawing/2014/main" id="{5666DD20-1970-721E-A453-8C82297887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FF87A-0794-BF12-9D70-D09854044673}"/>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3523213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29DA6-BE39-FA09-8586-7360A8EE4F3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511977A-CEAD-2188-F0F2-4F4185A1CD6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9F4D4B8-CE6A-C36D-20A8-DDCCC4187179}"/>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5" name="Footer Placeholder 4">
            <a:extLst>
              <a:ext uri="{FF2B5EF4-FFF2-40B4-BE49-F238E27FC236}">
                <a16:creationId xmlns:a16="http://schemas.microsoft.com/office/drawing/2014/main" id="{5900DF41-96A1-04FE-1320-2E58C811F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28E0F9-DC0A-8E27-7050-C072F60E974E}"/>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299055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207C26-C96C-069A-42FC-34DFE2D7E18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61AC600-C8FB-1D00-2E9C-F76B0957CE7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DEAFB8D-5F7F-8AC5-495E-74666B9DE1A1}"/>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5" name="Footer Placeholder 4">
            <a:extLst>
              <a:ext uri="{FF2B5EF4-FFF2-40B4-BE49-F238E27FC236}">
                <a16:creationId xmlns:a16="http://schemas.microsoft.com/office/drawing/2014/main" id="{0F716812-6081-CF42-E3DB-76C8A923A1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E76DB-C663-7F54-C8E4-A953ADD5A840}"/>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3842436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525E0-077A-FF81-61BB-9EC3C220A89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D1B1563-EE06-9E50-2CC0-A79EB989534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6625805-3ED4-A546-D5F7-DF57B89E113E}"/>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5" name="Footer Placeholder 4">
            <a:extLst>
              <a:ext uri="{FF2B5EF4-FFF2-40B4-BE49-F238E27FC236}">
                <a16:creationId xmlns:a16="http://schemas.microsoft.com/office/drawing/2014/main" id="{BCDA72C4-D881-2AB6-96C4-9FF069158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7251BA-2BA2-A89F-C1C9-1046CD1BCC20}"/>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231605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102B-2575-4024-57D9-3CD9D018B7F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AE276D3-8A55-6117-AA4C-95C8F9F31A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B68557E-E955-C3F3-E1C1-1C2E038D6E3F}"/>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5" name="Footer Placeholder 4">
            <a:extLst>
              <a:ext uri="{FF2B5EF4-FFF2-40B4-BE49-F238E27FC236}">
                <a16:creationId xmlns:a16="http://schemas.microsoft.com/office/drawing/2014/main" id="{97A10A7B-5151-967C-7835-98451080EB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1F7222-BCF2-5E44-5AA0-F835741A3A88}"/>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9766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B601C-15C2-5347-4A86-7CBABC54CBA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53EEB3D-E6AB-F2DC-B5F5-F6843C123BB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E2CF6E9-01D1-A379-F35E-EEBEAB9EFEE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399246D-123B-CBF5-D058-B58CF07332DE}"/>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6" name="Footer Placeholder 5">
            <a:extLst>
              <a:ext uri="{FF2B5EF4-FFF2-40B4-BE49-F238E27FC236}">
                <a16:creationId xmlns:a16="http://schemas.microsoft.com/office/drawing/2014/main" id="{587A7098-8829-BDC7-5611-0CFE482562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05CAC4-0832-AF78-5282-4ABDBC9D17C7}"/>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290786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75F1E-0332-6D4F-652C-46F83D7E739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4D4094A-691A-EFEC-515A-7D6088E819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8DAD79A-DF6F-F1DC-F164-E02D1D55E28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FE3A6FA-67F5-A01D-A89F-29FE3F85D1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93B32C9-6FB6-5AC9-E846-D834CC5F04A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1FD5539-9B73-F1FD-4091-B37A0C184B07}"/>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8" name="Footer Placeholder 7">
            <a:extLst>
              <a:ext uri="{FF2B5EF4-FFF2-40B4-BE49-F238E27FC236}">
                <a16:creationId xmlns:a16="http://schemas.microsoft.com/office/drawing/2014/main" id="{6F3E19B7-ADC3-7E6C-57B5-6E94DD1EA7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E72496-A229-5561-9A68-4C5204877D99}"/>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214381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0B608-5228-7F1D-E421-578F74BE7E61}"/>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1F4F912-87B5-539E-3FEC-E3F79AFFD813}"/>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4" name="Footer Placeholder 3">
            <a:extLst>
              <a:ext uri="{FF2B5EF4-FFF2-40B4-BE49-F238E27FC236}">
                <a16:creationId xmlns:a16="http://schemas.microsoft.com/office/drawing/2014/main" id="{751533D4-35E5-01CF-65D6-8A746C6B5A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9407A9-8720-2998-E64B-7694F0C3A853}"/>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2080909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DC70A1-0ECE-B236-49E4-B1D2EB9C42E9}"/>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3" name="Footer Placeholder 2">
            <a:extLst>
              <a:ext uri="{FF2B5EF4-FFF2-40B4-BE49-F238E27FC236}">
                <a16:creationId xmlns:a16="http://schemas.microsoft.com/office/drawing/2014/main" id="{6103AD82-EF3A-19D1-0C5E-6BB231B0B0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F24123-BD31-5F1E-065B-E6C6A297F2FC}"/>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70239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CF55A-E96E-AD3D-F7C5-71EC44B4B6E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0B5427D-C9F1-4E6A-7A1C-72A666C75B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7064A43-20A4-9E1F-9504-FE5BE8AEF0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A5A0F10-FA54-75F4-7E84-239CF49EA30E}"/>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6" name="Footer Placeholder 5">
            <a:extLst>
              <a:ext uri="{FF2B5EF4-FFF2-40B4-BE49-F238E27FC236}">
                <a16:creationId xmlns:a16="http://schemas.microsoft.com/office/drawing/2014/main" id="{2B26521A-2742-4FA3-73B9-B62F52A620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FB0E51-D3EA-9AEC-6725-F958E271FB9C}"/>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262317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FE7B-3BA2-1F0C-481A-F3DE7DFFF6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AC661F2B-18D3-B41C-2412-124426DCDB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763BBC-83C7-F74B-B217-66D01596AE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4A4DC5A-09BF-9544-F58B-67090168B883}"/>
              </a:ext>
            </a:extLst>
          </p:cNvPr>
          <p:cNvSpPr>
            <a:spLocks noGrp="1"/>
          </p:cNvSpPr>
          <p:nvPr>
            <p:ph type="dt" sz="half" idx="10"/>
          </p:nvPr>
        </p:nvSpPr>
        <p:spPr/>
        <p:txBody>
          <a:bodyPr/>
          <a:lstStyle/>
          <a:p>
            <a:fld id="{D4C51352-A8E6-7F40-A7B1-75B168B5D1D5}" type="datetimeFigureOut">
              <a:rPr lang="en-US" smtClean="0"/>
              <a:t>5/14/23</a:t>
            </a:fld>
            <a:endParaRPr lang="en-US"/>
          </a:p>
        </p:txBody>
      </p:sp>
      <p:sp>
        <p:nvSpPr>
          <p:cNvPr id="6" name="Footer Placeholder 5">
            <a:extLst>
              <a:ext uri="{FF2B5EF4-FFF2-40B4-BE49-F238E27FC236}">
                <a16:creationId xmlns:a16="http://schemas.microsoft.com/office/drawing/2014/main" id="{568B7F22-4262-3036-1C9B-841A805368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FC81B6-D544-C6A3-B681-D7A4EE5C7EB7}"/>
              </a:ext>
            </a:extLst>
          </p:cNvPr>
          <p:cNvSpPr>
            <a:spLocks noGrp="1"/>
          </p:cNvSpPr>
          <p:nvPr>
            <p:ph type="sldNum" sz="quarter" idx="12"/>
          </p:nvPr>
        </p:nvSpPr>
        <p:spPr/>
        <p:txBody>
          <a:bodyPr/>
          <a:lstStyle/>
          <a:p>
            <a:fld id="{00D0DC3D-9D4D-CE41-A5BE-4896207FA0E1}" type="slidenum">
              <a:rPr lang="en-US" smtClean="0"/>
              <a:t>‹#›</a:t>
            </a:fld>
            <a:endParaRPr lang="en-US"/>
          </a:p>
        </p:txBody>
      </p:sp>
    </p:spTree>
    <p:extLst>
      <p:ext uri="{BB962C8B-B14F-4D97-AF65-F5344CB8AC3E}">
        <p14:creationId xmlns:p14="http://schemas.microsoft.com/office/powerpoint/2010/main" val="60702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55E853-0660-22C3-E65B-25F951DFE7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CBCED92-6C80-9E33-E9DF-EC7A13448B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4531625-5C40-5A28-DCCE-73422E1267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51352-A8E6-7F40-A7B1-75B168B5D1D5}" type="datetimeFigureOut">
              <a:rPr lang="en-US" smtClean="0"/>
              <a:t>5/14/23</a:t>
            </a:fld>
            <a:endParaRPr lang="en-US"/>
          </a:p>
        </p:txBody>
      </p:sp>
      <p:sp>
        <p:nvSpPr>
          <p:cNvPr id="5" name="Footer Placeholder 4">
            <a:extLst>
              <a:ext uri="{FF2B5EF4-FFF2-40B4-BE49-F238E27FC236}">
                <a16:creationId xmlns:a16="http://schemas.microsoft.com/office/drawing/2014/main" id="{7DB3FCC0-DC90-E7C1-24F8-C4267CA32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0E9005-4E6A-2E64-B243-A36FFFACE6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0DC3D-9D4D-CE41-A5BE-4896207FA0E1}" type="slidenum">
              <a:rPr lang="en-US" smtClean="0"/>
              <a:t>‹#›</a:t>
            </a:fld>
            <a:endParaRPr lang="en-US"/>
          </a:p>
        </p:txBody>
      </p:sp>
    </p:spTree>
    <p:extLst>
      <p:ext uri="{BB962C8B-B14F-4D97-AF65-F5344CB8AC3E}">
        <p14:creationId xmlns:p14="http://schemas.microsoft.com/office/powerpoint/2010/main" val="3154403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94B7-16D1-5F8F-88C4-665E035DC56C}"/>
              </a:ext>
            </a:extLst>
          </p:cNvPr>
          <p:cNvSpPr>
            <a:spLocks noGrp="1"/>
          </p:cNvSpPr>
          <p:nvPr>
            <p:ph type="ctrTitle"/>
          </p:nvPr>
        </p:nvSpPr>
        <p:spPr/>
        <p:txBody>
          <a:bodyPr>
            <a:normAutofit/>
          </a:bodyPr>
          <a:lstStyle/>
          <a:p>
            <a:r>
              <a:rPr lang="en-US" sz="3200" b="1" dirty="0"/>
              <a:t>Conceptual Design for a Kenyan Program to Establish the Feasibility of Using Buoyant Flake Ocean Fertilization to Address Climate Change</a:t>
            </a:r>
          </a:p>
        </p:txBody>
      </p:sp>
      <p:sp>
        <p:nvSpPr>
          <p:cNvPr id="3" name="Subtitle 2">
            <a:extLst>
              <a:ext uri="{FF2B5EF4-FFF2-40B4-BE49-F238E27FC236}">
                <a16:creationId xmlns:a16="http://schemas.microsoft.com/office/drawing/2014/main" id="{2C0A91BA-41F7-35D4-E195-842228538C1B}"/>
              </a:ext>
            </a:extLst>
          </p:cNvPr>
          <p:cNvSpPr>
            <a:spLocks noGrp="1"/>
          </p:cNvSpPr>
          <p:nvPr>
            <p:ph type="subTitle" idx="1"/>
          </p:nvPr>
        </p:nvSpPr>
        <p:spPr/>
        <p:txBody>
          <a:bodyPr>
            <a:normAutofit/>
          </a:bodyPr>
          <a:lstStyle/>
          <a:p>
            <a:endParaRPr lang="en-US" sz="2000" i="1" dirty="0"/>
          </a:p>
          <a:p>
            <a:r>
              <a:rPr lang="en-US" sz="2000" i="1" dirty="0" err="1"/>
              <a:t>Sev</a:t>
            </a:r>
            <a:r>
              <a:rPr lang="en-US" sz="2000" i="1" dirty="0"/>
              <a:t> Clarke, Winwick Business Solutions, May 2023</a:t>
            </a:r>
          </a:p>
        </p:txBody>
      </p:sp>
    </p:spTree>
    <p:extLst>
      <p:ext uri="{BB962C8B-B14F-4D97-AF65-F5344CB8AC3E}">
        <p14:creationId xmlns:p14="http://schemas.microsoft.com/office/powerpoint/2010/main" val="10371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88F84-DC20-859D-5D3D-4FF2251C93AC}"/>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Objectives</a:t>
            </a:r>
          </a:p>
        </p:txBody>
      </p:sp>
      <p:sp>
        <p:nvSpPr>
          <p:cNvPr id="3" name="Content Placeholder 2">
            <a:extLst>
              <a:ext uri="{FF2B5EF4-FFF2-40B4-BE49-F238E27FC236}">
                <a16:creationId xmlns:a16="http://schemas.microsoft.com/office/drawing/2014/main" id="{D3A1A03F-11BB-31EA-0567-F3B743F222DE}"/>
              </a:ext>
            </a:extLst>
          </p:cNvPr>
          <p:cNvSpPr>
            <a:spLocks noGrp="1"/>
          </p:cNvSpPr>
          <p:nvPr>
            <p:ph idx="1"/>
          </p:nvPr>
        </p:nvSpPr>
        <p:spPr/>
        <p:txBody>
          <a:bodyPr>
            <a:normAutofit fontScale="92500" lnSpcReduction="10000"/>
          </a:bodyPr>
          <a:lstStyle/>
          <a:p>
            <a:r>
              <a:rPr lang="en-US" sz="2400" dirty="0">
                <a:latin typeface="Arial" panose="020B0604020202020204" pitchFamily="34" charset="0"/>
                <a:cs typeface="Arial" panose="020B0604020202020204" pitchFamily="34" charset="0"/>
              </a:rPr>
              <a:t>The Global South needs proper representation when it comes to methods to address the increasingly adverse effects of global warming.</a:t>
            </a:r>
          </a:p>
          <a:p>
            <a:r>
              <a:rPr lang="en-US" sz="2400" dirty="0">
                <a:latin typeface="Arial" panose="020B0604020202020204" pitchFamily="34" charset="0"/>
                <a:cs typeface="Arial" panose="020B0604020202020204" pitchFamily="34" charset="0"/>
              </a:rPr>
              <a:t>A prospective method to do this, which is particularly suited to being investigated by developing nations, is to use Buoyant Flakes to so supplement the surface ocean nutrients that the base of the marine food chain, phytoplankton, in oligotrophic waters (most) is increased.</a:t>
            </a:r>
          </a:p>
          <a:p>
            <a:r>
              <a:rPr lang="en-US" sz="2400" dirty="0">
                <a:latin typeface="Arial" panose="020B0604020202020204" pitchFamily="34" charset="0"/>
                <a:cs typeface="Arial" panose="020B0604020202020204" pitchFamily="34" charset="0"/>
              </a:rPr>
              <a:t>As the recipe for flake manufacture is relatively simple, requires little more than combining plentiful natural and industrial wastes, and could be disseminated using local resources, the whole local development and deployment in EEZ waters could be under the control of each nation.</a:t>
            </a:r>
          </a:p>
          <a:p>
            <a:r>
              <a:rPr lang="en-US" sz="2400" dirty="0">
                <a:latin typeface="Arial" panose="020B0604020202020204" pitchFamily="34" charset="0"/>
                <a:cs typeface="Arial" panose="020B0604020202020204" pitchFamily="34" charset="0"/>
              </a:rPr>
              <a:t>A successful RD&amp;D program could result in many benefits, ranging from increasing fishery resources, to cooling excessive temperatures on land and sea, to sequestering atmospheric carbon dioxide safely in the deep sea, and to providing new and profitable industries to Kenyans.      </a:t>
            </a:r>
          </a:p>
        </p:txBody>
      </p:sp>
    </p:spTree>
    <p:extLst>
      <p:ext uri="{BB962C8B-B14F-4D97-AF65-F5344CB8AC3E}">
        <p14:creationId xmlns:p14="http://schemas.microsoft.com/office/powerpoint/2010/main" val="32159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6695-329C-F6E2-3C6D-9C3E3BD08BC3}"/>
              </a:ext>
            </a:extLst>
          </p:cNvPr>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Collaborative Research Potential</a:t>
            </a:r>
          </a:p>
        </p:txBody>
      </p:sp>
      <p:sp>
        <p:nvSpPr>
          <p:cNvPr id="3" name="Content Placeholder 2">
            <a:extLst>
              <a:ext uri="{FF2B5EF4-FFF2-40B4-BE49-F238E27FC236}">
                <a16:creationId xmlns:a16="http://schemas.microsoft.com/office/drawing/2014/main" id="{A26767C4-E557-72B2-F0B1-6105D45BC047}"/>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Although both Cambridge University and the Indian Government have begun experimenting with the concept, both are moving too slowly to avoid passing climate tipping points.</a:t>
            </a:r>
          </a:p>
          <a:p>
            <a:r>
              <a:rPr lang="en-US" dirty="0">
                <a:latin typeface="Arial" panose="020B0604020202020204" pitchFamily="34" charset="0"/>
                <a:cs typeface="Arial" panose="020B0604020202020204" pitchFamily="34" charset="0"/>
              </a:rPr>
              <a:t>Being both less-cluttered with bureaucracy and having fewer resources can be advantageous when it comes to agile innovation. Kenya should be able both to catch up on the R&amp;D and to publish seminal results first, thereby leading the way for international collaboration to secure approval of the method.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742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228F5-E7A4-2311-3596-52829BAFE017}"/>
              </a:ext>
            </a:extLst>
          </p:cNvPr>
          <p:cNvSpPr>
            <a:spLocks noGrp="1"/>
          </p:cNvSpPr>
          <p:nvPr>
            <p:ph type="title"/>
          </p:nvPr>
        </p:nvSpPr>
        <p:spPr/>
        <p:txBody>
          <a:bodyPr>
            <a:normAutofit/>
          </a:bodyPr>
          <a:lstStyle/>
          <a:p>
            <a:r>
              <a:rPr lang="en-US" sz="3200" b="1" dirty="0"/>
              <a:t>Proposed Improvements to the German-designed, Indian Mesocosms</a:t>
            </a:r>
          </a:p>
        </p:txBody>
      </p:sp>
      <p:sp>
        <p:nvSpPr>
          <p:cNvPr id="3" name="Content Placeholder 2">
            <a:extLst>
              <a:ext uri="{FF2B5EF4-FFF2-40B4-BE49-F238E27FC236}">
                <a16:creationId xmlns:a16="http://schemas.microsoft.com/office/drawing/2014/main" id="{91DC6523-B569-E439-D260-0EAC81F418E1}"/>
              </a:ext>
            </a:extLst>
          </p:cNvPr>
          <p:cNvSpPr>
            <a:spLocks noGrp="1"/>
          </p:cNvSpPr>
          <p:nvPr>
            <p:ph idx="1"/>
          </p:nvPr>
        </p:nvSpPr>
        <p:spPr/>
        <p:txBody>
          <a:bodyPr/>
          <a:lstStyle/>
          <a:p>
            <a:r>
              <a:rPr lang="en-US" dirty="0"/>
              <a:t>The Indian mesocosms should be able to be replicated at less than 5% of their cost and produced in much less time because they can be crafted locally in Kenya from local materials, most of which could be salvaged from building demolition sites and landfills. It is likely that the main material cost will be for some logs, a roll of greenhouse PVC film, and some rolls of duct tape.</a:t>
            </a:r>
          </a:p>
          <a:p>
            <a:r>
              <a:rPr lang="en-US" dirty="0"/>
              <a:t>Instead of just one mesocosm facility, three should be constructed, one having the mesocosms open at their base to allow natural predation. These might be located separately in oligotrophic waters, perhaps in the lee of one or more </a:t>
            </a:r>
            <a:r>
              <a:rPr lang="en-US"/>
              <a:t>small islands.  </a:t>
            </a:r>
            <a:endParaRPr lang="en-US" dirty="0"/>
          </a:p>
        </p:txBody>
      </p:sp>
    </p:spTree>
    <p:extLst>
      <p:ext uri="{BB962C8B-B14F-4D97-AF65-F5344CB8AC3E}">
        <p14:creationId xmlns:p14="http://schemas.microsoft.com/office/powerpoint/2010/main" val="327209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9436BE-ADF1-BE0E-F4B1-EA61E89D1DD5}"/>
              </a:ext>
            </a:extLst>
          </p:cNvPr>
          <p:cNvSpPr txBox="1"/>
          <p:nvPr/>
        </p:nvSpPr>
        <p:spPr>
          <a:xfrm>
            <a:off x="641131" y="252249"/>
            <a:ext cx="10261142" cy="523220"/>
          </a:xfrm>
          <a:prstGeom prst="rect">
            <a:avLst/>
          </a:prstGeom>
          <a:noFill/>
        </p:spPr>
        <p:txBody>
          <a:bodyPr wrap="none" rtlCol="0">
            <a:spAutoFit/>
          </a:bodyPr>
          <a:lstStyle/>
          <a:p>
            <a:r>
              <a:rPr lang="en-US" sz="2800" b="1" dirty="0">
                <a:latin typeface="Arial" panose="020B0604020202020204" pitchFamily="34" charset="0"/>
                <a:cs typeface="Arial" panose="020B0604020202020204" pitchFamily="34" charset="0"/>
              </a:rPr>
              <a:t>Draft Design of a Cost-effective Buoyant Flakes Mesocosm</a:t>
            </a:r>
          </a:p>
        </p:txBody>
      </p:sp>
      <p:grpSp>
        <p:nvGrpSpPr>
          <p:cNvPr id="50" name="Group 49">
            <a:extLst>
              <a:ext uri="{FF2B5EF4-FFF2-40B4-BE49-F238E27FC236}">
                <a16:creationId xmlns:a16="http://schemas.microsoft.com/office/drawing/2014/main" id="{4B1FC64B-EA8F-73F9-D786-A47EE9DFD77F}"/>
              </a:ext>
            </a:extLst>
          </p:cNvPr>
          <p:cNvGrpSpPr/>
          <p:nvPr/>
        </p:nvGrpSpPr>
        <p:grpSpPr>
          <a:xfrm>
            <a:off x="3240232" y="1933904"/>
            <a:ext cx="5062940" cy="2039009"/>
            <a:chOff x="3240232" y="1933904"/>
            <a:chExt cx="5062940" cy="2039009"/>
          </a:xfrm>
        </p:grpSpPr>
        <p:cxnSp>
          <p:nvCxnSpPr>
            <p:cNvPr id="37" name="Straight Connector 36">
              <a:extLst>
                <a:ext uri="{FF2B5EF4-FFF2-40B4-BE49-F238E27FC236}">
                  <a16:creationId xmlns:a16="http://schemas.microsoft.com/office/drawing/2014/main" id="{9A897B4B-625C-9D1E-7F6C-06796802BF98}"/>
                </a:ext>
              </a:extLst>
            </p:cNvPr>
            <p:cNvCxnSpPr>
              <a:cxnSpLocks/>
              <a:endCxn id="17" idx="3"/>
            </p:cNvCxnSpPr>
            <p:nvPr/>
          </p:nvCxnSpPr>
          <p:spPr>
            <a:xfrm>
              <a:off x="5347138" y="3321269"/>
              <a:ext cx="861848" cy="646386"/>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BD38A5F8-B2A4-D959-7D3E-D2B7ABD7750E}"/>
                </a:ext>
              </a:extLst>
            </p:cNvPr>
            <p:cNvGrpSpPr/>
            <p:nvPr/>
          </p:nvGrpSpPr>
          <p:grpSpPr>
            <a:xfrm>
              <a:off x="3240232" y="1933904"/>
              <a:ext cx="5062940" cy="2039009"/>
              <a:chOff x="3240232" y="1933904"/>
              <a:chExt cx="5062940" cy="2039009"/>
            </a:xfrm>
          </p:grpSpPr>
          <p:grpSp>
            <p:nvGrpSpPr>
              <p:cNvPr id="38" name="Group 37">
                <a:extLst>
                  <a:ext uri="{FF2B5EF4-FFF2-40B4-BE49-F238E27FC236}">
                    <a16:creationId xmlns:a16="http://schemas.microsoft.com/office/drawing/2014/main" id="{E1095C1A-0614-AFC9-A5CF-10B741769F2C}"/>
                  </a:ext>
                </a:extLst>
              </p:cNvPr>
              <p:cNvGrpSpPr/>
              <p:nvPr/>
            </p:nvGrpSpPr>
            <p:grpSpPr>
              <a:xfrm>
                <a:off x="3240232" y="1933904"/>
                <a:ext cx="5062940" cy="2039009"/>
                <a:chOff x="3352799" y="2869325"/>
                <a:chExt cx="5062940" cy="2039009"/>
              </a:xfrm>
            </p:grpSpPr>
            <p:grpSp>
              <p:nvGrpSpPr>
                <p:cNvPr id="23" name="Group 22">
                  <a:extLst>
                    <a:ext uri="{FF2B5EF4-FFF2-40B4-BE49-F238E27FC236}">
                      <a16:creationId xmlns:a16="http://schemas.microsoft.com/office/drawing/2014/main" id="{57AA87CE-CE71-1EBE-63BE-59AF7A1F9602}"/>
                    </a:ext>
                  </a:extLst>
                </p:cNvPr>
                <p:cNvGrpSpPr/>
                <p:nvPr/>
              </p:nvGrpSpPr>
              <p:grpSpPr>
                <a:xfrm>
                  <a:off x="3352799" y="2869325"/>
                  <a:ext cx="5057684" cy="2033751"/>
                  <a:chOff x="3352799" y="2869325"/>
                  <a:chExt cx="5057684" cy="2033751"/>
                </a:xfrm>
              </p:grpSpPr>
              <p:grpSp>
                <p:nvGrpSpPr>
                  <p:cNvPr id="22" name="Group 21">
                    <a:extLst>
                      <a:ext uri="{FF2B5EF4-FFF2-40B4-BE49-F238E27FC236}">
                        <a16:creationId xmlns:a16="http://schemas.microsoft.com/office/drawing/2014/main" id="{63A920CA-F47D-0CE6-B2D4-44C482FB7640}"/>
                      </a:ext>
                    </a:extLst>
                  </p:cNvPr>
                  <p:cNvGrpSpPr/>
                  <p:nvPr/>
                </p:nvGrpSpPr>
                <p:grpSpPr>
                  <a:xfrm>
                    <a:off x="3352799" y="3499946"/>
                    <a:ext cx="5057684" cy="1403130"/>
                    <a:chOff x="3048000" y="4724071"/>
                    <a:chExt cx="5057684" cy="1403130"/>
                  </a:xfrm>
                </p:grpSpPr>
                <p:sp>
                  <p:nvSpPr>
                    <p:cNvPr id="14" name="Freeform 13">
                      <a:extLst>
                        <a:ext uri="{FF2B5EF4-FFF2-40B4-BE49-F238E27FC236}">
                          <a16:creationId xmlns:a16="http://schemas.microsoft.com/office/drawing/2014/main" id="{0E1254B0-EFC2-5B9B-B6FB-3D192718C8D8}"/>
                        </a:ext>
                      </a:extLst>
                    </p:cNvPr>
                    <p:cNvSpPr/>
                    <p:nvPr/>
                  </p:nvSpPr>
                  <p:spPr>
                    <a:xfrm>
                      <a:off x="4550980" y="4724071"/>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a:extLst>
                        <a:ext uri="{FF2B5EF4-FFF2-40B4-BE49-F238E27FC236}">
                          <a16:creationId xmlns:a16="http://schemas.microsoft.com/office/drawing/2014/main" id="{7E3D23F2-691F-76C9-22D6-83432846E55E}"/>
                        </a:ext>
                      </a:extLst>
                    </p:cNvPr>
                    <p:cNvSpPr/>
                    <p:nvPr/>
                  </p:nvSpPr>
                  <p:spPr>
                    <a:xfrm>
                      <a:off x="3048000" y="4918512"/>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a:extLst>
                        <a:ext uri="{FF2B5EF4-FFF2-40B4-BE49-F238E27FC236}">
                          <a16:creationId xmlns:a16="http://schemas.microsoft.com/office/drawing/2014/main" id="{5689F1F8-5459-AB9B-A8A0-FEB794DC8DAD}"/>
                        </a:ext>
                      </a:extLst>
                    </p:cNvPr>
                    <p:cNvSpPr/>
                    <p:nvPr/>
                  </p:nvSpPr>
                  <p:spPr>
                    <a:xfrm>
                      <a:off x="4550980" y="5186526"/>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5ABA1EDE-32DC-9E50-5C6B-7DD7FA9A2079}"/>
                        </a:ext>
                      </a:extLst>
                    </p:cNvPr>
                    <p:cNvSpPr/>
                    <p:nvPr/>
                  </p:nvSpPr>
                  <p:spPr>
                    <a:xfrm>
                      <a:off x="4576836" y="5664746"/>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558325D9-2B98-D94F-4473-A123CF45164C}"/>
                        </a:ext>
                      </a:extLst>
                    </p:cNvPr>
                    <p:cNvSpPr/>
                    <p:nvPr/>
                  </p:nvSpPr>
                  <p:spPr>
                    <a:xfrm>
                      <a:off x="6035146" y="5438775"/>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9B37F06-2F82-5D3B-1227-4742A3DA0530}"/>
                        </a:ext>
                      </a:extLst>
                    </p:cNvPr>
                    <p:cNvSpPr/>
                    <p:nvPr/>
                  </p:nvSpPr>
                  <p:spPr>
                    <a:xfrm>
                      <a:off x="3126829" y="5396732"/>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a:extLst>
                        <a:ext uri="{FF2B5EF4-FFF2-40B4-BE49-F238E27FC236}">
                          <a16:creationId xmlns:a16="http://schemas.microsoft.com/office/drawing/2014/main" id="{B83657F4-CA56-7B26-F48B-A5795B95A89A}"/>
                        </a:ext>
                      </a:extLst>
                    </p:cNvPr>
                    <p:cNvSpPr/>
                    <p:nvPr/>
                  </p:nvSpPr>
                  <p:spPr>
                    <a:xfrm>
                      <a:off x="6035146" y="4986830"/>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noFill/>
                    <a:ln w="5715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BF4554-8533-7AEE-5000-097005A3A825}"/>
                      </a:ext>
                    </a:extLst>
                  </p:cNvPr>
                  <p:cNvGrpSpPr/>
                  <p:nvPr/>
                </p:nvGrpSpPr>
                <p:grpSpPr>
                  <a:xfrm>
                    <a:off x="3352799" y="2869325"/>
                    <a:ext cx="5057684" cy="1403130"/>
                    <a:chOff x="3352799" y="2869325"/>
                    <a:chExt cx="5057684" cy="1403130"/>
                  </a:xfrm>
                </p:grpSpPr>
                <p:sp>
                  <p:nvSpPr>
                    <p:cNvPr id="5" name="Freeform 4">
                      <a:extLst>
                        <a:ext uri="{FF2B5EF4-FFF2-40B4-BE49-F238E27FC236}">
                          <a16:creationId xmlns:a16="http://schemas.microsoft.com/office/drawing/2014/main" id="{265E29E4-4E0B-CD68-1074-8F753F454340}"/>
                        </a:ext>
                      </a:extLst>
                    </p:cNvPr>
                    <p:cNvSpPr/>
                    <p:nvPr/>
                  </p:nvSpPr>
                  <p:spPr>
                    <a:xfrm>
                      <a:off x="4855779" y="2869325"/>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solidFill>
                      <a:schemeClr val="bg1"/>
                    </a:solidFill>
                    <a:ln w="571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a:extLst>
                        <a:ext uri="{FF2B5EF4-FFF2-40B4-BE49-F238E27FC236}">
                          <a16:creationId xmlns:a16="http://schemas.microsoft.com/office/drawing/2014/main" id="{61C0D262-FD2E-6379-1B15-226FF8E278E9}"/>
                        </a:ext>
                      </a:extLst>
                    </p:cNvPr>
                    <p:cNvSpPr/>
                    <p:nvPr/>
                  </p:nvSpPr>
                  <p:spPr>
                    <a:xfrm>
                      <a:off x="3352799" y="3063766"/>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solidFill>
                      <a:schemeClr val="bg1"/>
                    </a:solidFill>
                    <a:ln w="571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a:extLst>
                        <a:ext uri="{FF2B5EF4-FFF2-40B4-BE49-F238E27FC236}">
                          <a16:creationId xmlns:a16="http://schemas.microsoft.com/office/drawing/2014/main" id="{7157CC01-2A72-1243-511F-75ECE41AE529}"/>
                        </a:ext>
                      </a:extLst>
                    </p:cNvPr>
                    <p:cNvSpPr/>
                    <p:nvPr/>
                  </p:nvSpPr>
                  <p:spPr>
                    <a:xfrm>
                      <a:off x="4855779" y="3331780"/>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solidFill>
                      <a:schemeClr val="bg1"/>
                    </a:solidFill>
                    <a:ln w="571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a:extLst>
                        <a:ext uri="{FF2B5EF4-FFF2-40B4-BE49-F238E27FC236}">
                          <a16:creationId xmlns:a16="http://schemas.microsoft.com/office/drawing/2014/main" id="{A0B7399B-BB7E-47A5-BFB8-A98FBF50C012}"/>
                        </a:ext>
                      </a:extLst>
                    </p:cNvPr>
                    <p:cNvSpPr/>
                    <p:nvPr/>
                  </p:nvSpPr>
                  <p:spPr>
                    <a:xfrm>
                      <a:off x="4881635" y="3810000"/>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solidFill>
                      <a:schemeClr val="bg1"/>
                    </a:solidFill>
                    <a:ln w="571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a:extLst>
                        <a:ext uri="{FF2B5EF4-FFF2-40B4-BE49-F238E27FC236}">
                          <a16:creationId xmlns:a16="http://schemas.microsoft.com/office/drawing/2014/main" id="{EA126E84-D025-D31C-09EB-A041E025A1DC}"/>
                        </a:ext>
                      </a:extLst>
                    </p:cNvPr>
                    <p:cNvSpPr/>
                    <p:nvPr/>
                  </p:nvSpPr>
                  <p:spPr>
                    <a:xfrm>
                      <a:off x="6339945" y="3584029"/>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solidFill>
                      <a:schemeClr val="bg1"/>
                    </a:solidFill>
                    <a:ln w="571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5A983B8D-5805-FA1F-8061-E0BDD38CFC67}"/>
                        </a:ext>
                      </a:extLst>
                    </p:cNvPr>
                    <p:cNvSpPr/>
                    <p:nvPr/>
                  </p:nvSpPr>
                  <p:spPr>
                    <a:xfrm>
                      <a:off x="3431628" y="3541986"/>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solidFill>
                      <a:schemeClr val="bg1"/>
                    </a:solidFill>
                    <a:ln w="571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a:extLst>
                        <a:ext uri="{FF2B5EF4-FFF2-40B4-BE49-F238E27FC236}">
                          <a16:creationId xmlns:a16="http://schemas.microsoft.com/office/drawing/2014/main" id="{422EA356-5743-3ED1-7546-90AC245019C3}"/>
                        </a:ext>
                      </a:extLst>
                    </p:cNvPr>
                    <p:cNvSpPr/>
                    <p:nvPr/>
                  </p:nvSpPr>
                  <p:spPr>
                    <a:xfrm>
                      <a:off x="6339945" y="3132084"/>
                      <a:ext cx="2070538" cy="462455"/>
                    </a:xfrm>
                    <a:custGeom>
                      <a:avLst/>
                      <a:gdLst>
                        <a:gd name="connsiteX0" fmla="*/ 536028 w 2070538"/>
                        <a:gd name="connsiteY0" fmla="*/ 0 h 462455"/>
                        <a:gd name="connsiteX1" fmla="*/ 1408387 w 2070538"/>
                        <a:gd name="connsiteY1" fmla="*/ 0 h 462455"/>
                        <a:gd name="connsiteX2" fmla="*/ 2070538 w 2070538"/>
                        <a:gd name="connsiteY2" fmla="*/ 273268 h 462455"/>
                        <a:gd name="connsiteX3" fmla="*/ 1439918 w 2070538"/>
                        <a:gd name="connsiteY3" fmla="*/ 462455 h 462455"/>
                        <a:gd name="connsiteX4" fmla="*/ 515007 w 2070538"/>
                        <a:gd name="connsiteY4" fmla="*/ 451944 h 462455"/>
                        <a:gd name="connsiteX5" fmla="*/ 0 w 2070538"/>
                        <a:gd name="connsiteY5" fmla="*/ 210206 h 462455"/>
                        <a:gd name="connsiteX6" fmla="*/ 536028 w 2070538"/>
                        <a:gd name="connsiteY6" fmla="*/ 0 h 462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0538" h="462455">
                          <a:moveTo>
                            <a:pt x="536028" y="0"/>
                          </a:moveTo>
                          <a:lnTo>
                            <a:pt x="1408387" y="0"/>
                          </a:lnTo>
                          <a:lnTo>
                            <a:pt x="2070538" y="273268"/>
                          </a:lnTo>
                          <a:lnTo>
                            <a:pt x="1439918" y="462455"/>
                          </a:lnTo>
                          <a:lnTo>
                            <a:pt x="515007" y="451944"/>
                          </a:lnTo>
                          <a:lnTo>
                            <a:pt x="0" y="210206"/>
                          </a:lnTo>
                          <a:lnTo>
                            <a:pt x="536028" y="0"/>
                          </a:lnTo>
                          <a:close/>
                        </a:path>
                      </a:pathLst>
                    </a:custGeom>
                    <a:solidFill>
                      <a:schemeClr val="bg1"/>
                    </a:solidFill>
                    <a:ln w="571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cxnSp>
              <p:nvCxnSpPr>
                <p:cNvPr id="25" name="Straight Connector 24">
                  <a:extLst>
                    <a:ext uri="{FF2B5EF4-FFF2-40B4-BE49-F238E27FC236}">
                      <a16:creationId xmlns:a16="http://schemas.microsoft.com/office/drawing/2014/main" id="{251726A8-3D91-FC77-6CF1-B08201F954C3}"/>
                    </a:ext>
                  </a:extLst>
                </p:cNvPr>
                <p:cNvCxnSpPr>
                  <a:cxnSpLocks/>
                </p:cNvCxnSpPr>
                <p:nvPr/>
              </p:nvCxnSpPr>
              <p:spPr>
                <a:xfrm>
                  <a:off x="3352799" y="3242440"/>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4E3D499-6A3F-9F4C-91D8-34AF5322FA1B}"/>
                    </a:ext>
                  </a:extLst>
                </p:cNvPr>
                <p:cNvCxnSpPr>
                  <a:cxnSpLocks/>
                </p:cNvCxnSpPr>
                <p:nvPr/>
              </p:nvCxnSpPr>
              <p:spPr>
                <a:xfrm>
                  <a:off x="3431628" y="3720660"/>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50521F7-0BBA-A8A7-041D-C5EA7F34167F}"/>
                    </a:ext>
                  </a:extLst>
                </p:cNvPr>
                <p:cNvCxnSpPr>
                  <a:cxnSpLocks/>
                </p:cNvCxnSpPr>
                <p:nvPr/>
              </p:nvCxnSpPr>
              <p:spPr>
                <a:xfrm>
                  <a:off x="3941380" y="3962401"/>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CE6560-083D-94D0-8CA9-1DCE5B468B1A}"/>
                    </a:ext>
                  </a:extLst>
                </p:cNvPr>
                <p:cNvCxnSpPr>
                  <a:cxnSpLocks/>
                </p:cNvCxnSpPr>
                <p:nvPr/>
              </p:nvCxnSpPr>
              <p:spPr>
                <a:xfrm>
                  <a:off x="4907911" y="3962401"/>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95E2283-1E2C-BC27-EAD6-B672A2CE1FA6}"/>
                    </a:ext>
                  </a:extLst>
                </p:cNvPr>
                <p:cNvCxnSpPr>
                  <a:cxnSpLocks/>
                </p:cNvCxnSpPr>
                <p:nvPr/>
              </p:nvCxnSpPr>
              <p:spPr>
                <a:xfrm>
                  <a:off x="5423337" y="4225160"/>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4A8678E-F4A3-530F-3E89-AD292302DC1A}"/>
                    </a:ext>
                  </a:extLst>
                </p:cNvPr>
                <p:cNvCxnSpPr>
                  <a:cxnSpLocks/>
                </p:cNvCxnSpPr>
                <p:nvPr/>
              </p:nvCxnSpPr>
              <p:spPr>
                <a:xfrm>
                  <a:off x="6345201" y="4225160"/>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BE13B9B-0F53-E662-5051-9918E79CB7C9}"/>
                    </a:ext>
                  </a:extLst>
                </p:cNvPr>
                <p:cNvCxnSpPr>
                  <a:cxnSpLocks/>
                </p:cNvCxnSpPr>
                <p:nvPr/>
              </p:nvCxnSpPr>
              <p:spPr>
                <a:xfrm>
                  <a:off x="6962684" y="4009694"/>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C25CDA8-3603-834A-46FF-6952F7364637}"/>
                    </a:ext>
                  </a:extLst>
                </p:cNvPr>
                <p:cNvCxnSpPr>
                  <a:cxnSpLocks/>
                </p:cNvCxnSpPr>
                <p:nvPr/>
              </p:nvCxnSpPr>
              <p:spPr>
                <a:xfrm>
                  <a:off x="7803932" y="4004441"/>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C445D74-CD43-1203-CCC1-F6FE1470F5BF}"/>
                    </a:ext>
                  </a:extLst>
                </p:cNvPr>
                <p:cNvCxnSpPr>
                  <a:cxnSpLocks/>
                </p:cNvCxnSpPr>
                <p:nvPr/>
              </p:nvCxnSpPr>
              <p:spPr>
                <a:xfrm>
                  <a:off x="8410483" y="3389586"/>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21DD7C9-7F8D-A115-5520-4F713BD9BDC6}"/>
                    </a:ext>
                  </a:extLst>
                </p:cNvPr>
                <p:cNvCxnSpPr>
                  <a:cxnSpLocks/>
                </p:cNvCxnSpPr>
                <p:nvPr/>
              </p:nvCxnSpPr>
              <p:spPr>
                <a:xfrm>
                  <a:off x="8415739" y="3809999"/>
                  <a:ext cx="0" cy="683174"/>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9" name="Freeform 38">
                <a:extLst>
                  <a:ext uri="{FF2B5EF4-FFF2-40B4-BE49-F238E27FC236}">
                    <a16:creationId xmlns:a16="http://schemas.microsoft.com/office/drawing/2014/main" id="{CFFDAD55-D134-2948-B1F1-78B226A9965A}"/>
                  </a:ext>
                </a:extLst>
              </p:cNvPr>
              <p:cNvSpPr/>
              <p:nvPr/>
            </p:nvSpPr>
            <p:spPr>
              <a:xfrm>
                <a:off x="4782207" y="2406869"/>
                <a:ext cx="1923393" cy="451945"/>
              </a:xfrm>
              <a:custGeom>
                <a:avLst/>
                <a:gdLst>
                  <a:gd name="connsiteX0" fmla="*/ 557048 w 1923393"/>
                  <a:gd name="connsiteY0" fmla="*/ 0 h 451945"/>
                  <a:gd name="connsiteX1" fmla="*/ 1397876 w 1923393"/>
                  <a:gd name="connsiteY1" fmla="*/ 21021 h 451945"/>
                  <a:gd name="connsiteX2" fmla="*/ 1923393 w 1923393"/>
                  <a:gd name="connsiteY2" fmla="*/ 241738 h 451945"/>
                  <a:gd name="connsiteX3" fmla="*/ 1439917 w 1923393"/>
                  <a:gd name="connsiteY3" fmla="*/ 430924 h 451945"/>
                  <a:gd name="connsiteX4" fmla="*/ 620110 w 1923393"/>
                  <a:gd name="connsiteY4" fmla="*/ 451945 h 451945"/>
                  <a:gd name="connsiteX5" fmla="*/ 0 w 1923393"/>
                  <a:gd name="connsiteY5" fmla="*/ 189186 h 451945"/>
                  <a:gd name="connsiteX6" fmla="*/ 557048 w 1923393"/>
                  <a:gd name="connsiteY6" fmla="*/ 0 h 451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3393" h="451945">
                    <a:moveTo>
                      <a:pt x="557048" y="0"/>
                    </a:moveTo>
                    <a:lnTo>
                      <a:pt x="1397876" y="21021"/>
                    </a:lnTo>
                    <a:lnTo>
                      <a:pt x="1923393" y="241738"/>
                    </a:lnTo>
                    <a:lnTo>
                      <a:pt x="1439917" y="430924"/>
                    </a:lnTo>
                    <a:lnTo>
                      <a:pt x="620110" y="451945"/>
                    </a:lnTo>
                    <a:lnTo>
                      <a:pt x="0" y="189186"/>
                    </a:lnTo>
                    <a:lnTo>
                      <a:pt x="557048" y="0"/>
                    </a:lnTo>
                    <a:close/>
                  </a:path>
                </a:pathLst>
              </a:cu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EFAB5367-D67F-9272-6CA6-C6E0F420C81C}"/>
                  </a:ext>
                </a:extLst>
              </p:cNvPr>
              <p:cNvSpPr/>
              <p:nvPr/>
            </p:nvSpPr>
            <p:spPr>
              <a:xfrm>
                <a:off x="5541993" y="2559267"/>
                <a:ext cx="420408" cy="152400"/>
              </a:xfrm>
              <a:prstGeom prst="ellipse">
                <a:avLst/>
              </a:prstGeom>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2" name="Straight Connector 41">
              <a:extLst>
                <a:ext uri="{FF2B5EF4-FFF2-40B4-BE49-F238E27FC236}">
                  <a16:creationId xmlns:a16="http://schemas.microsoft.com/office/drawing/2014/main" id="{5717B4A0-6063-A096-D315-AF71DC9116C3}"/>
                </a:ext>
              </a:extLst>
            </p:cNvPr>
            <p:cNvCxnSpPr>
              <a:cxnSpLocks/>
              <a:stCxn id="9" idx="3"/>
            </p:cNvCxnSpPr>
            <p:nvPr/>
          </p:nvCxnSpPr>
          <p:spPr>
            <a:xfrm flipH="1">
              <a:off x="6873765" y="3111063"/>
              <a:ext cx="793531" cy="599091"/>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3518675-128A-0815-3A95-F90CB12F62E2}"/>
                </a:ext>
              </a:extLst>
            </p:cNvPr>
            <p:cNvCxnSpPr>
              <a:cxnSpLocks/>
              <a:stCxn id="10" idx="3"/>
              <a:endCxn id="19" idx="4"/>
            </p:cNvCxnSpPr>
            <p:nvPr/>
          </p:nvCxnSpPr>
          <p:spPr>
            <a:xfrm flipH="1">
              <a:off x="3834068" y="3069020"/>
              <a:ext cx="924911" cy="620110"/>
            </a:xfrm>
            <a:prstGeom prst="line">
              <a:avLst/>
            </a:prstGeom>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1" name="Can 50">
            <a:extLst>
              <a:ext uri="{FF2B5EF4-FFF2-40B4-BE49-F238E27FC236}">
                <a16:creationId xmlns:a16="http://schemas.microsoft.com/office/drawing/2014/main" id="{8951DB31-E18C-F32C-6776-CB1828258B70}"/>
              </a:ext>
            </a:extLst>
          </p:cNvPr>
          <p:cNvSpPr/>
          <p:nvPr/>
        </p:nvSpPr>
        <p:spPr>
          <a:xfrm>
            <a:off x="6435589" y="2669628"/>
            <a:ext cx="1608081" cy="3468413"/>
          </a:xfrm>
          <a:prstGeom prst="can">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Doughnut 51">
            <a:extLst>
              <a:ext uri="{FF2B5EF4-FFF2-40B4-BE49-F238E27FC236}">
                <a16:creationId xmlns:a16="http://schemas.microsoft.com/office/drawing/2014/main" id="{63D2E581-B2CB-3791-0CBB-B14F24E6EAD3}"/>
              </a:ext>
            </a:extLst>
          </p:cNvPr>
          <p:cNvSpPr/>
          <p:nvPr/>
        </p:nvSpPr>
        <p:spPr>
          <a:xfrm>
            <a:off x="6435587" y="3116322"/>
            <a:ext cx="1608081" cy="373113"/>
          </a:xfrm>
          <a:prstGeom prst="donut">
            <a:avLst>
              <a:gd name="adj" fmla="val 937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Doughnut 52">
            <a:extLst>
              <a:ext uri="{FF2B5EF4-FFF2-40B4-BE49-F238E27FC236}">
                <a16:creationId xmlns:a16="http://schemas.microsoft.com/office/drawing/2014/main" id="{81C4AE42-408D-2B48-B470-C98C204DB653}"/>
              </a:ext>
            </a:extLst>
          </p:cNvPr>
          <p:cNvSpPr/>
          <p:nvPr/>
        </p:nvSpPr>
        <p:spPr>
          <a:xfrm>
            <a:off x="6418561" y="3796863"/>
            <a:ext cx="1608081" cy="373113"/>
          </a:xfrm>
          <a:prstGeom prst="donut">
            <a:avLst>
              <a:gd name="adj" fmla="val 937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Doughnut 53">
            <a:extLst>
              <a:ext uri="{FF2B5EF4-FFF2-40B4-BE49-F238E27FC236}">
                <a16:creationId xmlns:a16="http://schemas.microsoft.com/office/drawing/2014/main" id="{0D7A900E-7B69-3F52-BB79-83CEED9005B4}"/>
              </a:ext>
            </a:extLst>
          </p:cNvPr>
          <p:cNvSpPr/>
          <p:nvPr/>
        </p:nvSpPr>
        <p:spPr>
          <a:xfrm>
            <a:off x="6435587" y="4679734"/>
            <a:ext cx="1608081" cy="373113"/>
          </a:xfrm>
          <a:prstGeom prst="donut">
            <a:avLst>
              <a:gd name="adj" fmla="val 937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5" name="Doughnut 54">
            <a:extLst>
              <a:ext uri="{FF2B5EF4-FFF2-40B4-BE49-F238E27FC236}">
                <a16:creationId xmlns:a16="http://schemas.microsoft.com/office/drawing/2014/main" id="{FD4D3D46-409D-8E5F-2CAD-953347777598}"/>
              </a:ext>
            </a:extLst>
          </p:cNvPr>
          <p:cNvSpPr/>
          <p:nvPr/>
        </p:nvSpPr>
        <p:spPr>
          <a:xfrm>
            <a:off x="6435588" y="5712378"/>
            <a:ext cx="1608081" cy="373113"/>
          </a:xfrm>
          <a:prstGeom prst="donut">
            <a:avLst>
              <a:gd name="adj" fmla="val 937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6" name="Arc 55">
            <a:extLst>
              <a:ext uri="{FF2B5EF4-FFF2-40B4-BE49-F238E27FC236}">
                <a16:creationId xmlns:a16="http://schemas.microsoft.com/office/drawing/2014/main" id="{96C9E78A-3B0D-57FC-1866-715524BF0C9E}"/>
              </a:ext>
            </a:extLst>
          </p:cNvPr>
          <p:cNvSpPr/>
          <p:nvPr/>
        </p:nvSpPr>
        <p:spPr>
          <a:xfrm rot="7991237">
            <a:off x="9475754" y="2049643"/>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Arc 56">
            <a:extLst>
              <a:ext uri="{FF2B5EF4-FFF2-40B4-BE49-F238E27FC236}">
                <a16:creationId xmlns:a16="http://schemas.microsoft.com/office/drawing/2014/main" id="{1C8BBC0B-FD62-A7A7-8F1E-2A081D5FB173}"/>
              </a:ext>
            </a:extLst>
          </p:cNvPr>
          <p:cNvSpPr/>
          <p:nvPr/>
        </p:nvSpPr>
        <p:spPr>
          <a:xfrm rot="7991237">
            <a:off x="8829499" y="2049642"/>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Arc 57">
            <a:extLst>
              <a:ext uri="{FF2B5EF4-FFF2-40B4-BE49-F238E27FC236}">
                <a16:creationId xmlns:a16="http://schemas.microsoft.com/office/drawing/2014/main" id="{12DDB649-9BE7-3E18-A63E-865344310075}"/>
              </a:ext>
            </a:extLst>
          </p:cNvPr>
          <p:cNvSpPr/>
          <p:nvPr/>
        </p:nvSpPr>
        <p:spPr>
          <a:xfrm rot="7991237">
            <a:off x="8183244" y="2049642"/>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Arc 58">
            <a:extLst>
              <a:ext uri="{FF2B5EF4-FFF2-40B4-BE49-F238E27FC236}">
                <a16:creationId xmlns:a16="http://schemas.microsoft.com/office/drawing/2014/main" id="{33A47F30-9516-810B-A218-23133BF75F4B}"/>
              </a:ext>
            </a:extLst>
          </p:cNvPr>
          <p:cNvSpPr/>
          <p:nvPr/>
        </p:nvSpPr>
        <p:spPr>
          <a:xfrm rot="7991237">
            <a:off x="1133427" y="1996965"/>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Arc 59">
            <a:extLst>
              <a:ext uri="{FF2B5EF4-FFF2-40B4-BE49-F238E27FC236}">
                <a16:creationId xmlns:a16="http://schemas.microsoft.com/office/drawing/2014/main" id="{72AA6F9B-B097-6FEF-2675-FE7E73353D93}"/>
              </a:ext>
            </a:extLst>
          </p:cNvPr>
          <p:cNvSpPr/>
          <p:nvPr/>
        </p:nvSpPr>
        <p:spPr>
          <a:xfrm rot="7991237">
            <a:off x="1792438" y="1996964"/>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Arc 60">
            <a:extLst>
              <a:ext uri="{FF2B5EF4-FFF2-40B4-BE49-F238E27FC236}">
                <a16:creationId xmlns:a16="http://schemas.microsoft.com/office/drawing/2014/main" id="{DAB74F6F-A0F6-78AC-8F3F-AFDDD4344EA4}"/>
              </a:ext>
            </a:extLst>
          </p:cNvPr>
          <p:cNvSpPr/>
          <p:nvPr/>
        </p:nvSpPr>
        <p:spPr>
          <a:xfrm rot="7991237">
            <a:off x="2439998" y="1986585"/>
            <a:ext cx="914400" cy="914400"/>
          </a:xfrm>
          <a:prstGeom prst="arc">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Can 61">
            <a:extLst>
              <a:ext uri="{FF2B5EF4-FFF2-40B4-BE49-F238E27FC236}">
                <a16:creationId xmlns:a16="http://schemas.microsoft.com/office/drawing/2014/main" id="{EAF5033D-64C1-0183-D995-64FDBB8C9469}"/>
              </a:ext>
            </a:extLst>
          </p:cNvPr>
          <p:cNvSpPr/>
          <p:nvPr/>
        </p:nvSpPr>
        <p:spPr>
          <a:xfrm>
            <a:off x="5707498" y="3480239"/>
            <a:ext cx="283770" cy="459829"/>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Can 62">
            <a:extLst>
              <a:ext uri="{FF2B5EF4-FFF2-40B4-BE49-F238E27FC236}">
                <a16:creationId xmlns:a16="http://schemas.microsoft.com/office/drawing/2014/main" id="{03F42C78-1789-7D6F-53B2-464BD849AD8C}"/>
              </a:ext>
            </a:extLst>
          </p:cNvPr>
          <p:cNvSpPr/>
          <p:nvPr/>
        </p:nvSpPr>
        <p:spPr>
          <a:xfrm>
            <a:off x="4924465" y="3381704"/>
            <a:ext cx="283770" cy="459829"/>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Can 63">
            <a:extLst>
              <a:ext uri="{FF2B5EF4-FFF2-40B4-BE49-F238E27FC236}">
                <a16:creationId xmlns:a16="http://schemas.microsoft.com/office/drawing/2014/main" id="{2447419D-BCED-C50D-1F8F-20276B6C4293}"/>
              </a:ext>
            </a:extLst>
          </p:cNvPr>
          <p:cNvSpPr/>
          <p:nvPr/>
        </p:nvSpPr>
        <p:spPr>
          <a:xfrm>
            <a:off x="3436886" y="3107119"/>
            <a:ext cx="283770" cy="459829"/>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Can 64">
            <a:extLst>
              <a:ext uri="{FF2B5EF4-FFF2-40B4-BE49-F238E27FC236}">
                <a16:creationId xmlns:a16="http://schemas.microsoft.com/office/drawing/2014/main" id="{4CE4F55C-E4AB-27F4-A034-242A513AB030}"/>
              </a:ext>
            </a:extLst>
          </p:cNvPr>
          <p:cNvSpPr/>
          <p:nvPr/>
        </p:nvSpPr>
        <p:spPr>
          <a:xfrm>
            <a:off x="4160309" y="3212220"/>
            <a:ext cx="283770" cy="459829"/>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4D639855-4E61-C033-4BE0-C60BD38F306A}"/>
              </a:ext>
            </a:extLst>
          </p:cNvPr>
          <p:cNvSpPr/>
          <p:nvPr/>
        </p:nvSpPr>
        <p:spPr>
          <a:xfrm>
            <a:off x="6509628" y="5767560"/>
            <a:ext cx="1459997" cy="262748"/>
          </a:xfrm>
          <a:prstGeom prst="ellips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998409D8-8DCF-8A68-FD3E-A749D64BFAAC}"/>
              </a:ext>
            </a:extLst>
          </p:cNvPr>
          <p:cNvSpPr txBox="1"/>
          <p:nvPr/>
        </p:nvSpPr>
        <p:spPr>
          <a:xfrm>
            <a:off x="1950765" y="1312840"/>
            <a:ext cx="3021982" cy="830997"/>
          </a:xfrm>
          <a:prstGeom prst="rect">
            <a:avLst/>
          </a:prstGeom>
          <a:noFill/>
        </p:spPr>
        <p:txBody>
          <a:bodyPr wrap="none" rtlCol="0">
            <a:spAutoFit/>
          </a:bodyPr>
          <a:lstStyle/>
          <a:p>
            <a:pPr algn="ctr"/>
            <a:r>
              <a:rPr lang="en-US" sz="1200" dirty="0"/>
              <a:t>Logs lashed together with rope and strutted</a:t>
            </a:r>
          </a:p>
          <a:p>
            <a:pPr algn="ctr"/>
            <a:r>
              <a:rPr lang="en-US" sz="1200" dirty="0"/>
              <a:t>in a 3D framework to hold six mesocosms </a:t>
            </a:r>
          </a:p>
          <a:p>
            <a:pPr algn="ctr"/>
            <a:r>
              <a:rPr lang="en-US" sz="1200" dirty="0"/>
              <a:t>and a central platform with diving manhole,</a:t>
            </a:r>
          </a:p>
          <a:p>
            <a:pPr algn="ctr"/>
            <a:r>
              <a:rPr lang="en-US" sz="1200" dirty="0"/>
              <a:t>sealed with net at the base for diver safety.</a:t>
            </a:r>
          </a:p>
        </p:txBody>
      </p:sp>
      <p:sp>
        <p:nvSpPr>
          <p:cNvPr id="68" name="TextBox 67">
            <a:extLst>
              <a:ext uri="{FF2B5EF4-FFF2-40B4-BE49-F238E27FC236}">
                <a16:creationId xmlns:a16="http://schemas.microsoft.com/office/drawing/2014/main" id="{2D60ACA6-2E2D-7069-A9F0-65144F75B840}"/>
              </a:ext>
            </a:extLst>
          </p:cNvPr>
          <p:cNvSpPr txBox="1"/>
          <p:nvPr/>
        </p:nvSpPr>
        <p:spPr>
          <a:xfrm>
            <a:off x="2679113" y="3715696"/>
            <a:ext cx="1855380" cy="461665"/>
          </a:xfrm>
          <a:prstGeom prst="rect">
            <a:avLst/>
          </a:prstGeom>
          <a:noFill/>
        </p:spPr>
        <p:txBody>
          <a:bodyPr wrap="none" rtlCol="0">
            <a:spAutoFit/>
          </a:bodyPr>
          <a:lstStyle/>
          <a:p>
            <a:pPr algn="ctr"/>
            <a:r>
              <a:rPr lang="en-US" sz="1200" dirty="0"/>
              <a:t>Salvaged plastic containers</a:t>
            </a:r>
          </a:p>
          <a:p>
            <a:pPr algn="ctr"/>
            <a:r>
              <a:rPr lang="en-US" sz="1200" dirty="0"/>
              <a:t>buoy up the facility</a:t>
            </a:r>
          </a:p>
        </p:txBody>
      </p:sp>
      <p:sp>
        <p:nvSpPr>
          <p:cNvPr id="69" name="TextBox 68">
            <a:extLst>
              <a:ext uri="{FF2B5EF4-FFF2-40B4-BE49-F238E27FC236}">
                <a16:creationId xmlns:a16="http://schemas.microsoft.com/office/drawing/2014/main" id="{D9D79ADC-4DE1-BDB8-5FBC-606E8178A8FF}"/>
              </a:ext>
            </a:extLst>
          </p:cNvPr>
          <p:cNvSpPr txBox="1"/>
          <p:nvPr/>
        </p:nvSpPr>
        <p:spPr>
          <a:xfrm>
            <a:off x="8235777" y="4535276"/>
            <a:ext cx="1885068" cy="830997"/>
          </a:xfrm>
          <a:prstGeom prst="rect">
            <a:avLst/>
          </a:prstGeom>
          <a:noFill/>
        </p:spPr>
        <p:txBody>
          <a:bodyPr wrap="none" rtlCol="0">
            <a:spAutoFit/>
          </a:bodyPr>
          <a:lstStyle/>
          <a:p>
            <a:pPr algn="ctr"/>
            <a:r>
              <a:rPr lang="en-US" sz="1200" dirty="0"/>
              <a:t>Hoops made from salvaged</a:t>
            </a:r>
          </a:p>
          <a:p>
            <a:pPr algn="ctr"/>
            <a:r>
              <a:rPr lang="en-US" sz="1200" dirty="0"/>
              <a:t>electrical conduit keep the</a:t>
            </a:r>
          </a:p>
          <a:p>
            <a:pPr algn="ctr"/>
            <a:r>
              <a:rPr lang="en-US" sz="1200" dirty="0"/>
              <a:t>mesocosms to a cylindrical</a:t>
            </a:r>
          </a:p>
          <a:p>
            <a:pPr algn="ctr"/>
            <a:r>
              <a:rPr lang="en-US" sz="1200" dirty="0"/>
              <a:t>shape</a:t>
            </a:r>
          </a:p>
        </p:txBody>
      </p:sp>
      <p:sp>
        <p:nvSpPr>
          <p:cNvPr id="70" name="TextBox 69">
            <a:extLst>
              <a:ext uri="{FF2B5EF4-FFF2-40B4-BE49-F238E27FC236}">
                <a16:creationId xmlns:a16="http://schemas.microsoft.com/office/drawing/2014/main" id="{85657F13-DF86-2F42-5F04-EF666881AFAA}"/>
              </a:ext>
            </a:extLst>
          </p:cNvPr>
          <p:cNvSpPr txBox="1"/>
          <p:nvPr/>
        </p:nvSpPr>
        <p:spPr>
          <a:xfrm>
            <a:off x="8279624" y="5623838"/>
            <a:ext cx="2294411" cy="646331"/>
          </a:xfrm>
          <a:prstGeom prst="rect">
            <a:avLst/>
          </a:prstGeom>
          <a:noFill/>
        </p:spPr>
        <p:txBody>
          <a:bodyPr wrap="none" rtlCol="0">
            <a:spAutoFit/>
          </a:bodyPr>
          <a:lstStyle/>
          <a:p>
            <a:pPr algn="ctr"/>
            <a:r>
              <a:rPr lang="en-US" sz="1200" dirty="0"/>
              <a:t>Coarse net allows in small fish</a:t>
            </a:r>
          </a:p>
          <a:p>
            <a:pPr algn="ctr"/>
            <a:r>
              <a:rPr lang="en-US" sz="1200" dirty="0"/>
              <a:t>but not large, dangerous ones.</a:t>
            </a:r>
          </a:p>
          <a:p>
            <a:pPr algn="ctr"/>
            <a:r>
              <a:rPr lang="en-US" sz="1200" dirty="0"/>
              <a:t>Sealed mesocosms require no net</a:t>
            </a:r>
          </a:p>
        </p:txBody>
      </p:sp>
      <p:sp>
        <p:nvSpPr>
          <p:cNvPr id="71" name="TextBox 70">
            <a:extLst>
              <a:ext uri="{FF2B5EF4-FFF2-40B4-BE49-F238E27FC236}">
                <a16:creationId xmlns:a16="http://schemas.microsoft.com/office/drawing/2014/main" id="{222E2A29-090C-0200-162C-63EC97AD4352}"/>
              </a:ext>
            </a:extLst>
          </p:cNvPr>
          <p:cNvSpPr txBox="1"/>
          <p:nvPr/>
        </p:nvSpPr>
        <p:spPr>
          <a:xfrm>
            <a:off x="6465138" y="4098295"/>
            <a:ext cx="1593128" cy="646331"/>
          </a:xfrm>
          <a:prstGeom prst="rect">
            <a:avLst/>
          </a:prstGeom>
          <a:noFill/>
        </p:spPr>
        <p:txBody>
          <a:bodyPr wrap="none" rtlCol="0">
            <a:spAutoFit/>
          </a:bodyPr>
          <a:lstStyle/>
          <a:p>
            <a:pPr algn="ctr"/>
            <a:r>
              <a:rPr lang="en-US" sz="1200" dirty="0"/>
              <a:t>Mesocosm made from</a:t>
            </a:r>
          </a:p>
          <a:p>
            <a:pPr algn="ctr"/>
            <a:r>
              <a:rPr lang="en-US" sz="1200" dirty="0"/>
              <a:t>greenhouse PVC film</a:t>
            </a:r>
          </a:p>
          <a:p>
            <a:pPr algn="ctr"/>
            <a:r>
              <a:rPr lang="en-US" sz="1200" dirty="0"/>
              <a:t>and duct tape</a:t>
            </a:r>
          </a:p>
        </p:txBody>
      </p:sp>
      <p:sp>
        <p:nvSpPr>
          <p:cNvPr id="72" name="Freeform 71">
            <a:extLst>
              <a:ext uri="{FF2B5EF4-FFF2-40B4-BE49-F238E27FC236}">
                <a16:creationId xmlns:a16="http://schemas.microsoft.com/office/drawing/2014/main" id="{BF281549-83A4-E4EC-A949-B8230B8BC23E}"/>
              </a:ext>
            </a:extLst>
          </p:cNvPr>
          <p:cNvSpPr/>
          <p:nvPr/>
        </p:nvSpPr>
        <p:spPr>
          <a:xfrm>
            <a:off x="6292958" y="2217685"/>
            <a:ext cx="1933903" cy="399393"/>
          </a:xfrm>
          <a:custGeom>
            <a:avLst/>
            <a:gdLst>
              <a:gd name="connsiteX0" fmla="*/ 483475 w 1933903"/>
              <a:gd name="connsiteY0" fmla="*/ 0 h 399393"/>
              <a:gd name="connsiteX1" fmla="*/ 1366344 w 1933903"/>
              <a:gd name="connsiteY1" fmla="*/ 10510 h 399393"/>
              <a:gd name="connsiteX2" fmla="*/ 1933903 w 1933903"/>
              <a:gd name="connsiteY2" fmla="*/ 241738 h 399393"/>
              <a:gd name="connsiteX3" fmla="*/ 1387365 w 1933903"/>
              <a:gd name="connsiteY3" fmla="*/ 399393 h 399393"/>
              <a:gd name="connsiteX4" fmla="*/ 472965 w 1933903"/>
              <a:gd name="connsiteY4" fmla="*/ 388883 h 399393"/>
              <a:gd name="connsiteX5" fmla="*/ 0 w 1933903"/>
              <a:gd name="connsiteY5" fmla="*/ 189186 h 399393"/>
              <a:gd name="connsiteX6" fmla="*/ 483475 w 1933903"/>
              <a:gd name="connsiteY6" fmla="*/ 0 h 399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33903" h="399393">
                <a:moveTo>
                  <a:pt x="483475" y="0"/>
                </a:moveTo>
                <a:lnTo>
                  <a:pt x="1366344" y="10510"/>
                </a:lnTo>
                <a:lnTo>
                  <a:pt x="1933903" y="241738"/>
                </a:lnTo>
                <a:lnTo>
                  <a:pt x="1387365" y="399393"/>
                </a:lnTo>
                <a:lnTo>
                  <a:pt x="472965" y="388883"/>
                </a:lnTo>
                <a:lnTo>
                  <a:pt x="0" y="189186"/>
                </a:lnTo>
                <a:lnTo>
                  <a:pt x="483475" y="0"/>
                </a:lnTo>
                <a:close/>
              </a:path>
            </a:pathLst>
          </a:custGeom>
          <a:noFill/>
          <a:ln w="381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Arc 72">
            <a:extLst>
              <a:ext uri="{FF2B5EF4-FFF2-40B4-BE49-F238E27FC236}">
                <a16:creationId xmlns:a16="http://schemas.microsoft.com/office/drawing/2014/main" id="{EC0BE928-525F-7FEE-4C7F-550A768D2DE6}"/>
              </a:ext>
            </a:extLst>
          </p:cNvPr>
          <p:cNvSpPr/>
          <p:nvPr/>
        </p:nvSpPr>
        <p:spPr>
          <a:xfrm rot="18925320">
            <a:off x="5583107" y="2119071"/>
            <a:ext cx="3284597" cy="3234711"/>
          </a:xfrm>
          <a:prstGeom prst="arc">
            <a:avLst>
              <a:gd name="adj1" fmla="val 16811226"/>
              <a:gd name="adj2" fmla="val 21182441"/>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Arc 73">
            <a:extLst>
              <a:ext uri="{FF2B5EF4-FFF2-40B4-BE49-F238E27FC236}">
                <a16:creationId xmlns:a16="http://schemas.microsoft.com/office/drawing/2014/main" id="{9D08DF01-9ACE-CFAE-5C5E-B470EF691CCB}"/>
              </a:ext>
            </a:extLst>
          </p:cNvPr>
          <p:cNvSpPr/>
          <p:nvPr/>
        </p:nvSpPr>
        <p:spPr>
          <a:xfrm rot="18379964">
            <a:off x="6237547" y="2403953"/>
            <a:ext cx="1776094" cy="1005524"/>
          </a:xfrm>
          <a:prstGeom prst="arc">
            <a:avLst>
              <a:gd name="adj1" fmla="val 16200000"/>
              <a:gd name="adj2" fmla="val 472832"/>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Arc 74">
            <a:extLst>
              <a:ext uri="{FF2B5EF4-FFF2-40B4-BE49-F238E27FC236}">
                <a16:creationId xmlns:a16="http://schemas.microsoft.com/office/drawing/2014/main" id="{8DED1E21-071F-6D12-5040-803A08F88B0E}"/>
              </a:ext>
            </a:extLst>
          </p:cNvPr>
          <p:cNvSpPr/>
          <p:nvPr/>
        </p:nvSpPr>
        <p:spPr>
          <a:xfrm rot="19776227">
            <a:off x="6499400" y="2114212"/>
            <a:ext cx="1317375" cy="1479187"/>
          </a:xfrm>
          <a:prstGeom prst="arc">
            <a:avLst>
              <a:gd name="adj1" fmla="val 16200000"/>
              <a:gd name="adj2" fmla="val 472832"/>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TextBox 75">
            <a:extLst>
              <a:ext uri="{FF2B5EF4-FFF2-40B4-BE49-F238E27FC236}">
                <a16:creationId xmlns:a16="http://schemas.microsoft.com/office/drawing/2014/main" id="{10487030-262B-142A-FBDC-FD197F50B0E4}"/>
              </a:ext>
            </a:extLst>
          </p:cNvPr>
          <p:cNvSpPr txBox="1"/>
          <p:nvPr/>
        </p:nvSpPr>
        <p:spPr>
          <a:xfrm>
            <a:off x="7736073" y="1641228"/>
            <a:ext cx="3039807" cy="1015663"/>
          </a:xfrm>
          <a:prstGeom prst="rect">
            <a:avLst/>
          </a:prstGeom>
          <a:noFill/>
        </p:spPr>
        <p:txBody>
          <a:bodyPr wrap="none" rtlCol="0">
            <a:spAutoFit/>
          </a:bodyPr>
          <a:lstStyle/>
          <a:p>
            <a:pPr algn="ctr"/>
            <a:r>
              <a:rPr lang="en-US" sz="1200" dirty="0"/>
              <a:t>Removeable mesocosm cap made from metal</a:t>
            </a:r>
          </a:p>
          <a:p>
            <a:pPr algn="ctr"/>
            <a:r>
              <a:rPr lang="en-US" sz="1200" dirty="0"/>
              <a:t>tubing and transparent PVC film keeps </a:t>
            </a:r>
          </a:p>
          <a:p>
            <a:pPr algn="ctr"/>
            <a:r>
              <a:rPr lang="en-US" sz="1200" dirty="0"/>
              <a:t>foreign objects out and flakes in. Slight </a:t>
            </a:r>
          </a:p>
          <a:p>
            <a:pPr algn="ctr"/>
            <a:r>
              <a:rPr lang="en-US" sz="1200" dirty="0"/>
              <a:t>gaps allow for gas exchange and</a:t>
            </a:r>
          </a:p>
          <a:p>
            <a:pPr algn="ctr"/>
            <a:r>
              <a:rPr lang="en-US" sz="1200" dirty="0"/>
              <a:t>rain ingress </a:t>
            </a:r>
          </a:p>
        </p:txBody>
      </p:sp>
      <p:cxnSp>
        <p:nvCxnSpPr>
          <p:cNvPr id="78" name="Straight Arrow Connector 77">
            <a:extLst>
              <a:ext uri="{FF2B5EF4-FFF2-40B4-BE49-F238E27FC236}">
                <a16:creationId xmlns:a16="http://schemas.microsoft.com/office/drawing/2014/main" id="{14D440AF-431F-5B6E-B954-4CAD09BCE46A}"/>
              </a:ext>
            </a:extLst>
          </p:cNvPr>
          <p:cNvCxnSpPr>
            <a:cxnSpLocks/>
          </p:cNvCxnSpPr>
          <p:nvPr/>
        </p:nvCxnSpPr>
        <p:spPr>
          <a:xfrm>
            <a:off x="8136821" y="2906715"/>
            <a:ext cx="13215" cy="2992219"/>
          </a:xfrm>
          <a:prstGeom prst="straightConnector1">
            <a:avLst/>
          </a:prstGeom>
          <a:ln w="19050">
            <a:prstDash val="sys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68411EFB-9149-2CEC-8A4D-698DD36F39E1}"/>
              </a:ext>
            </a:extLst>
          </p:cNvPr>
          <p:cNvCxnSpPr>
            <a:cxnSpLocks/>
          </p:cNvCxnSpPr>
          <p:nvPr/>
        </p:nvCxnSpPr>
        <p:spPr>
          <a:xfrm>
            <a:off x="6428336" y="2853561"/>
            <a:ext cx="1598306" cy="26274"/>
          </a:xfrm>
          <a:prstGeom prst="straightConnector1">
            <a:avLst/>
          </a:prstGeom>
          <a:ln w="19050">
            <a:prstDash val="sysDot"/>
            <a:headEnd type="triangle"/>
            <a:tailEnd type="triangle"/>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67C35261-08F8-629C-0965-53DCE0080A3C}"/>
              </a:ext>
            </a:extLst>
          </p:cNvPr>
          <p:cNvSpPr txBox="1"/>
          <p:nvPr/>
        </p:nvSpPr>
        <p:spPr>
          <a:xfrm>
            <a:off x="7010018" y="2661018"/>
            <a:ext cx="463588" cy="276999"/>
          </a:xfrm>
          <a:prstGeom prst="rect">
            <a:avLst/>
          </a:prstGeom>
          <a:noFill/>
        </p:spPr>
        <p:txBody>
          <a:bodyPr wrap="none" rtlCol="0">
            <a:spAutoFit/>
          </a:bodyPr>
          <a:lstStyle/>
          <a:p>
            <a:r>
              <a:rPr lang="en-US" sz="1200" dirty="0"/>
              <a:t>~2m</a:t>
            </a:r>
          </a:p>
        </p:txBody>
      </p:sp>
      <p:sp>
        <p:nvSpPr>
          <p:cNvPr id="84" name="TextBox 83">
            <a:extLst>
              <a:ext uri="{FF2B5EF4-FFF2-40B4-BE49-F238E27FC236}">
                <a16:creationId xmlns:a16="http://schemas.microsoft.com/office/drawing/2014/main" id="{EFFADC7A-F2A2-FEDA-E822-84B2A2DD0786}"/>
              </a:ext>
            </a:extLst>
          </p:cNvPr>
          <p:cNvSpPr txBox="1"/>
          <p:nvPr/>
        </p:nvSpPr>
        <p:spPr>
          <a:xfrm>
            <a:off x="8107100" y="4144461"/>
            <a:ext cx="463588" cy="276999"/>
          </a:xfrm>
          <a:prstGeom prst="rect">
            <a:avLst/>
          </a:prstGeom>
          <a:noFill/>
        </p:spPr>
        <p:txBody>
          <a:bodyPr wrap="none" rtlCol="0">
            <a:spAutoFit/>
          </a:bodyPr>
          <a:lstStyle/>
          <a:p>
            <a:r>
              <a:rPr lang="en-US" sz="1200" dirty="0"/>
              <a:t>~6m</a:t>
            </a:r>
          </a:p>
        </p:txBody>
      </p:sp>
      <p:sp>
        <p:nvSpPr>
          <p:cNvPr id="86" name="Oval 85">
            <a:extLst>
              <a:ext uri="{FF2B5EF4-FFF2-40B4-BE49-F238E27FC236}">
                <a16:creationId xmlns:a16="http://schemas.microsoft.com/office/drawing/2014/main" id="{EE753F44-69E6-CCED-53F1-266056B1991B}"/>
              </a:ext>
            </a:extLst>
          </p:cNvPr>
          <p:cNvSpPr/>
          <p:nvPr/>
        </p:nvSpPr>
        <p:spPr>
          <a:xfrm>
            <a:off x="6511813" y="3166252"/>
            <a:ext cx="1459997" cy="262748"/>
          </a:xfrm>
          <a:prstGeom prst="ellipse">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4E5B5BDA-9CDD-0599-9D53-2E9A92A0D796}"/>
              </a:ext>
            </a:extLst>
          </p:cNvPr>
          <p:cNvSpPr txBox="1"/>
          <p:nvPr/>
        </p:nvSpPr>
        <p:spPr>
          <a:xfrm>
            <a:off x="6656450" y="3139055"/>
            <a:ext cx="1326004" cy="338554"/>
          </a:xfrm>
          <a:prstGeom prst="rect">
            <a:avLst/>
          </a:prstGeom>
          <a:noFill/>
        </p:spPr>
        <p:txBody>
          <a:bodyPr wrap="none" rtlCol="0">
            <a:spAutoFit/>
          </a:bodyPr>
          <a:lstStyle/>
          <a:p>
            <a:pPr algn="ctr"/>
            <a:r>
              <a:rPr lang="en-US" sz="800" dirty="0"/>
              <a:t>Flakes float on the surface</a:t>
            </a:r>
          </a:p>
          <a:p>
            <a:pPr algn="ctr"/>
            <a:r>
              <a:rPr lang="en-US" sz="800" dirty="0"/>
              <a:t> in different concentrations</a:t>
            </a:r>
          </a:p>
        </p:txBody>
      </p:sp>
      <p:sp>
        <p:nvSpPr>
          <p:cNvPr id="87" name="Arc 86">
            <a:extLst>
              <a:ext uri="{FF2B5EF4-FFF2-40B4-BE49-F238E27FC236}">
                <a16:creationId xmlns:a16="http://schemas.microsoft.com/office/drawing/2014/main" id="{F3A94E6C-5BD0-4E25-2471-6DC623CA4DBA}"/>
              </a:ext>
            </a:extLst>
          </p:cNvPr>
          <p:cNvSpPr/>
          <p:nvPr/>
        </p:nvSpPr>
        <p:spPr>
          <a:xfrm rot="5606564">
            <a:off x="1481541" y="1793953"/>
            <a:ext cx="2938810" cy="3635330"/>
          </a:xfrm>
          <a:prstGeom prst="arc">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TextBox 87">
            <a:extLst>
              <a:ext uri="{FF2B5EF4-FFF2-40B4-BE49-F238E27FC236}">
                <a16:creationId xmlns:a16="http://schemas.microsoft.com/office/drawing/2014/main" id="{6018A296-C434-C662-5B72-91ECF10BB3AE}"/>
              </a:ext>
            </a:extLst>
          </p:cNvPr>
          <p:cNvSpPr txBox="1"/>
          <p:nvPr/>
        </p:nvSpPr>
        <p:spPr>
          <a:xfrm>
            <a:off x="2936447" y="5062404"/>
            <a:ext cx="1284647" cy="461665"/>
          </a:xfrm>
          <a:prstGeom prst="rect">
            <a:avLst/>
          </a:prstGeom>
          <a:noFill/>
        </p:spPr>
        <p:txBody>
          <a:bodyPr wrap="none" rtlCol="0">
            <a:spAutoFit/>
          </a:bodyPr>
          <a:lstStyle/>
          <a:p>
            <a:pPr algn="ctr"/>
            <a:r>
              <a:rPr lang="en-US" sz="1200" dirty="0"/>
              <a:t>Anchoring cables </a:t>
            </a:r>
          </a:p>
          <a:p>
            <a:pPr algn="ctr"/>
            <a:r>
              <a:rPr lang="en-US" sz="1200" dirty="0"/>
              <a:t>to seabed</a:t>
            </a:r>
          </a:p>
        </p:txBody>
      </p:sp>
      <p:sp>
        <p:nvSpPr>
          <p:cNvPr id="89" name="Snip Same-side Corner of Rectangle 88">
            <a:extLst>
              <a:ext uri="{FF2B5EF4-FFF2-40B4-BE49-F238E27FC236}">
                <a16:creationId xmlns:a16="http://schemas.microsoft.com/office/drawing/2014/main" id="{9518BF72-FE27-A36C-635A-AB207A00D2F8}"/>
              </a:ext>
            </a:extLst>
          </p:cNvPr>
          <p:cNvSpPr/>
          <p:nvPr/>
        </p:nvSpPr>
        <p:spPr>
          <a:xfrm>
            <a:off x="7088009" y="5717627"/>
            <a:ext cx="315311" cy="225971"/>
          </a:xfrm>
          <a:prstGeom prst="snip2Same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EC294CB7-D937-9BF1-29DA-04E8A695F2BF}"/>
              </a:ext>
            </a:extLst>
          </p:cNvPr>
          <p:cNvSpPr txBox="1"/>
          <p:nvPr/>
        </p:nvSpPr>
        <p:spPr>
          <a:xfrm>
            <a:off x="6831320" y="5307716"/>
            <a:ext cx="848053" cy="461665"/>
          </a:xfrm>
          <a:prstGeom prst="rect">
            <a:avLst/>
          </a:prstGeom>
          <a:noFill/>
        </p:spPr>
        <p:txBody>
          <a:bodyPr wrap="none" rtlCol="0">
            <a:spAutoFit/>
          </a:bodyPr>
          <a:lstStyle/>
          <a:p>
            <a:pPr algn="ctr"/>
            <a:r>
              <a:rPr lang="en-US" sz="1200" dirty="0" err="1"/>
              <a:t>Stabilising</a:t>
            </a:r>
            <a:r>
              <a:rPr lang="en-US" sz="1200" dirty="0"/>
              <a:t> </a:t>
            </a:r>
          </a:p>
          <a:p>
            <a:pPr algn="ctr"/>
            <a:r>
              <a:rPr lang="en-US" sz="1200" dirty="0"/>
              <a:t>weight</a:t>
            </a:r>
          </a:p>
        </p:txBody>
      </p:sp>
    </p:spTree>
    <p:extLst>
      <p:ext uri="{BB962C8B-B14F-4D97-AF65-F5344CB8AC3E}">
        <p14:creationId xmlns:p14="http://schemas.microsoft.com/office/powerpoint/2010/main" val="3717226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BF2CB-7F51-3FDC-C8B6-37662F63B692}"/>
              </a:ext>
            </a:extLst>
          </p:cNvPr>
          <p:cNvSpPr>
            <a:spLocks noGrp="1"/>
          </p:cNvSpPr>
          <p:nvPr>
            <p:ph type="title"/>
          </p:nvPr>
        </p:nvSpPr>
        <p:spPr>
          <a:xfrm>
            <a:off x="838200" y="365125"/>
            <a:ext cx="10515600" cy="906627"/>
          </a:xfrm>
        </p:spPr>
        <p:txBody>
          <a:bodyPr>
            <a:normAutofit/>
          </a:bodyPr>
          <a:lstStyle/>
          <a:p>
            <a:r>
              <a:rPr lang="en-US" sz="3200" b="1" dirty="0">
                <a:latin typeface="Arial" panose="020B0604020202020204" pitchFamily="34" charset="0"/>
                <a:cs typeface="Arial" panose="020B0604020202020204" pitchFamily="34" charset="0"/>
              </a:rPr>
              <a:t>Likely Effects</a:t>
            </a:r>
          </a:p>
        </p:txBody>
      </p:sp>
      <p:sp>
        <p:nvSpPr>
          <p:cNvPr id="3" name="Content Placeholder 2">
            <a:extLst>
              <a:ext uri="{FF2B5EF4-FFF2-40B4-BE49-F238E27FC236}">
                <a16:creationId xmlns:a16="http://schemas.microsoft.com/office/drawing/2014/main" id="{061E4C61-2965-110F-E03F-BF397DF300DC}"/>
              </a:ext>
            </a:extLst>
          </p:cNvPr>
          <p:cNvSpPr>
            <a:spLocks noGrp="1"/>
          </p:cNvSpPr>
          <p:nvPr>
            <p:ph idx="1"/>
          </p:nvPr>
        </p:nvSpPr>
        <p:spPr>
          <a:xfrm>
            <a:off x="838200" y="1271752"/>
            <a:ext cx="10515600" cy="4474287"/>
          </a:xfrm>
        </p:spPr>
        <p:txBody>
          <a:bodyPr>
            <a:normAutofit fontScale="85000" lnSpcReduction="20000"/>
          </a:bodyPr>
          <a:lstStyle/>
          <a:p>
            <a:r>
              <a:rPr lang="en-US" dirty="0"/>
              <a:t>In oligotrophic (nutrient-poor) surface waters distant from continental runoff several beneficial effects are expected:</a:t>
            </a:r>
          </a:p>
          <a:p>
            <a:pPr lvl="1"/>
            <a:r>
              <a:rPr lang="en-US" dirty="0"/>
              <a:t>Concentrations of phytoplankton, including diazotrophic (nitrogen-fixing) ones, are expected to increase up to, perhaps, sixfold. Flakes are expected to disintegrate over a year.</a:t>
            </a:r>
          </a:p>
          <a:p>
            <a:pPr lvl="1"/>
            <a:r>
              <a:rPr lang="en-US" dirty="0"/>
              <a:t>Zooplankton and fish stocks and biomass should increase likewise – but after lags according to their species’ growth rate, fecundity and predation</a:t>
            </a:r>
          </a:p>
          <a:p>
            <a:pPr lvl="1"/>
            <a:r>
              <a:rPr lang="en-US" dirty="0"/>
              <a:t>The dark blue ocean surface should begin to show an increasing green tinge, taking its albedo of 0.06 to, perhaps, 0.12 – green grass having one of 0.25. Such an increase over global, oligotrophic waters would more than offset the current level of global warming</a:t>
            </a:r>
          </a:p>
          <a:p>
            <a:pPr lvl="1"/>
            <a:r>
              <a:rPr lang="en-US" dirty="0"/>
              <a:t>Because the surface waters would now be modestly supplemented with needed nutrients, species </a:t>
            </a:r>
            <a:r>
              <a:rPr lang="en-US" dirty="0" err="1"/>
              <a:t>favoured</a:t>
            </a:r>
            <a:r>
              <a:rPr lang="en-US" dirty="0"/>
              <a:t> by well-</a:t>
            </a:r>
            <a:r>
              <a:rPr lang="en-US" dirty="0" err="1"/>
              <a:t>nutriated</a:t>
            </a:r>
            <a:r>
              <a:rPr lang="en-US" dirty="0"/>
              <a:t> waters, such as diatoms, should differentially benefit</a:t>
            </a:r>
          </a:p>
          <a:p>
            <a:pPr lvl="1"/>
            <a:r>
              <a:rPr lang="en-US" dirty="0"/>
              <a:t>In warm, low latitude waters increases in marine biomass would tend to result, in cold waters there would be more carbon sequestration as a result of the actions of diel vertically migrating species, such as Antarctic krill, bristlemouths and lanternfish</a:t>
            </a:r>
          </a:p>
          <a:p>
            <a:pPr lvl="1"/>
            <a:r>
              <a:rPr lang="en-US" dirty="0"/>
              <a:t>More phytoplankton would release more DMSP into the atmosphere, thereby increasing the albedo of marine clouds and providing additional cooling</a:t>
            </a:r>
          </a:p>
          <a:p>
            <a:pPr lvl="1"/>
            <a:r>
              <a:rPr lang="en-US" dirty="0"/>
              <a:t>Because of the ultra-slow release of nutrients by the flakes, effects unlikely to be seen would be eutrophication or the development of toxicity. </a:t>
            </a:r>
          </a:p>
          <a:p>
            <a:pPr lvl="1"/>
            <a:endParaRPr lang="en-US" dirty="0"/>
          </a:p>
          <a:p>
            <a:pPr lvl="1"/>
            <a:endParaRPr lang="en-US" dirty="0"/>
          </a:p>
        </p:txBody>
      </p:sp>
    </p:spTree>
    <p:extLst>
      <p:ext uri="{BB962C8B-B14F-4D97-AF65-F5344CB8AC3E}">
        <p14:creationId xmlns:p14="http://schemas.microsoft.com/office/powerpoint/2010/main" val="761730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2EBFB-E45D-46E3-8FE1-1D39A74AE52C}"/>
              </a:ext>
            </a:extLst>
          </p:cNvPr>
          <p:cNvSpPr>
            <a:spLocks noGrp="1"/>
          </p:cNvSpPr>
          <p:nvPr>
            <p:ph type="title"/>
          </p:nvPr>
        </p:nvSpPr>
        <p:spPr>
          <a:xfrm>
            <a:off x="838200" y="365125"/>
            <a:ext cx="10515600" cy="864585"/>
          </a:xfrm>
        </p:spPr>
        <p:txBody>
          <a:bodyPr>
            <a:normAutofit/>
          </a:bodyPr>
          <a:lstStyle/>
          <a:p>
            <a:r>
              <a:rPr lang="en-US" sz="3200" b="1" dirty="0">
                <a:latin typeface="Arial" panose="020B0604020202020204" pitchFamily="34" charset="0"/>
                <a:cs typeface="Arial" panose="020B0604020202020204" pitchFamily="34" charset="0"/>
              </a:rPr>
              <a:t>Measuring the Effects</a:t>
            </a:r>
          </a:p>
        </p:txBody>
      </p:sp>
      <p:sp>
        <p:nvSpPr>
          <p:cNvPr id="3" name="Content Placeholder 2">
            <a:extLst>
              <a:ext uri="{FF2B5EF4-FFF2-40B4-BE49-F238E27FC236}">
                <a16:creationId xmlns:a16="http://schemas.microsoft.com/office/drawing/2014/main" id="{F7E392FB-C66B-2EC3-F92B-274464C41318}"/>
              </a:ext>
            </a:extLst>
          </p:cNvPr>
          <p:cNvSpPr>
            <a:spLocks noGrp="1"/>
          </p:cNvSpPr>
          <p:nvPr>
            <p:ph idx="1"/>
          </p:nvPr>
        </p:nvSpPr>
        <p:spPr>
          <a:xfrm>
            <a:off x="838200" y="1082566"/>
            <a:ext cx="10515600" cy="5094397"/>
          </a:xfrm>
        </p:spPr>
        <p:txBody>
          <a:bodyPr>
            <a:normAutofit fontScale="70000" lnSpcReduction="20000"/>
          </a:bodyPr>
          <a:lstStyle/>
          <a:p>
            <a:r>
              <a:rPr lang="en-US" dirty="0"/>
              <a:t>Nutrient, gas and salinity concentrations in the upper and lower portions of the water column of each mesocosm should be measured frequently at the start and progressively less frequently thereafter – but over several months. Similarly, water temperatures, insolation, progressive flake degradation and their colonization by different species</a:t>
            </a:r>
          </a:p>
          <a:p>
            <a:r>
              <a:rPr lang="en-US" dirty="0"/>
              <a:t>Local environmental conditions and events should be recorded to ascertain how these affected the results</a:t>
            </a:r>
          </a:p>
          <a:p>
            <a:r>
              <a:rPr lang="en-US" dirty="0"/>
              <a:t>In the mesocosms, biomass increase should be measurable two ways: by </a:t>
            </a:r>
            <a:r>
              <a:rPr lang="en-US" dirty="0" err="1"/>
              <a:t>analysing</a:t>
            </a:r>
            <a:r>
              <a:rPr lang="en-US" dirty="0"/>
              <a:t> samples of mesocosm seawater compared to that of the control mesocosm, and perhaps photographically from above the mesocosm’ surfaces by their slightly changed albedo over time</a:t>
            </a:r>
          </a:p>
          <a:p>
            <a:r>
              <a:rPr lang="en-US" dirty="0"/>
              <a:t>Biodiversity changes might be measured by sampling the dry mass of each species or group in each mesocosm over time</a:t>
            </a:r>
          </a:p>
          <a:p>
            <a:r>
              <a:rPr lang="en-US" dirty="0"/>
              <a:t>Differential flow rates of marine snow resulting from different surface concentrations of flake or  different flake formulations might be measured by measuring how much biomass had collected periodically at the bottom of each mesocosm</a:t>
            </a:r>
          </a:p>
          <a:p>
            <a:r>
              <a:rPr lang="en-US" dirty="0"/>
              <a:t>Comparing the effects of open mesocosms to their closed equivalents should give an indication of what effect upper trophic level predation had upon the results </a:t>
            </a:r>
          </a:p>
          <a:p>
            <a:r>
              <a:rPr lang="en-US" dirty="0"/>
              <a:t>Besides adding necessary robustness and redundancy to the results, having three sets of mesocosms in three different locations should add to the generality of the program.  </a:t>
            </a:r>
          </a:p>
        </p:txBody>
      </p:sp>
    </p:spTree>
    <p:extLst>
      <p:ext uri="{BB962C8B-B14F-4D97-AF65-F5344CB8AC3E}">
        <p14:creationId xmlns:p14="http://schemas.microsoft.com/office/powerpoint/2010/main" val="3149760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1003</Words>
  <Application>Microsoft Macintosh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Conceptual Design for a Kenyan Program to Establish the Feasibility of Using Buoyant Flake Ocean Fertilization to Address Climate Change</vt:lpstr>
      <vt:lpstr>Objectives</vt:lpstr>
      <vt:lpstr>Collaborative Research Potential</vt:lpstr>
      <vt:lpstr>Proposed Improvements to the German-designed, Indian Mesocosms</vt:lpstr>
      <vt:lpstr>PowerPoint Presentation</vt:lpstr>
      <vt:lpstr>Likely Effects</vt:lpstr>
      <vt:lpstr>Measuring the Effects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Sev Clarke</dc:creator>
  <cp:lastModifiedBy>Sev Clarke</cp:lastModifiedBy>
  <cp:revision>3</cp:revision>
  <cp:lastPrinted>2023-05-14T05:06:48Z</cp:lastPrinted>
  <dcterms:created xsi:type="dcterms:W3CDTF">2023-05-13T23:07:16Z</dcterms:created>
  <dcterms:modified xsi:type="dcterms:W3CDTF">2023-05-14T05:37:10Z</dcterms:modified>
</cp:coreProperties>
</file>